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59BE-BAE8-4DDF-BD2C-6DD597DC241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8D35-403F-4193-B9E0-843B3587B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008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59BE-BAE8-4DDF-BD2C-6DD597DC241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8D35-403F-4193-B9E0-843B3587B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3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59BE-BAE8-4DDF-BD2C-6DD597DC241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8D35-403F-4193-B9E0-843B3587B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9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59BE-BAE8-4DDF-BD2C-6DD597DC241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8D35-403F-4193-B9E0-843B3587B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35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59BE-BAE8-4DDF-BD2C-6DD597DC241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8D35-403F-4193-B9E0-843B3587B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22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59BE-BAE8-4DDF-BD2C-6DD597DC241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8D35-403F-4193-B9E0-843B3587B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30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59BE-BAE8-4DDF-BD2C-6DD597DC241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8D35-403F-4193-B9E0-843B3587B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1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59BE-BAE8-4DDF-BD2C-6DD597DC241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8D35-403F-4193-B9E0-843B3587B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24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59BE-BAE8-4DDF-BD2C-6DD597DC241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8D35-403F-4193-B9E0-843B3587B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78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59BE-BAE8-4DDF-BD2C-6DD597DC241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8D35-403F-4193-B9E0-843B3587B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3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59BE-BAE8-4DDF-BD2C-6DD597DC241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8D35-403F-4193-B9E0-843B3587B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8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759BE-BAE8-4DDF-BD2C-6DD597DC241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28D35-403F-4193-B9E0-843B3587B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6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School District Of Philadelphia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Sinking Fund Tutorial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86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/>
              <a:t>School District of Philadelphia</a:t>
            </a:r>
            <a:br>
              <a:rPr lang="en-US" sz="3200" b="1" dirty="0"/>
            </a:br>
            <a:r>
              <a:rPr lang="en-US" sz="3200" dirty="0"/>
              <a:t>General Obligation </a:t>
            </a:r>
            <a:r>
              <a:rPr lang="en-US" sz="3200" dirty="0" smtClean="0"/>
              <a:t>Credit</a:t>
            </a:r>
            <a:br>
              <a:rPr lang="en-US" sz="3200" dirty="0" smtClean="0"/>
            </a:br>
            <a:r>
              <a:rPr lang="en-US" sz="2700" b="1" dirty="0"/>
              <a:t/>
            </a:r>
            <a:br>
              <a:rPr lang="en-US" sz="2700" b="1" dirty="0"/>
            </a:br>
            <a:r>
              <a:rPr lang="en-US" sz="3200" dirty="0" smtClean="0"/>
              <a:t>______________________________________________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b="1" dirty="0"/>
              <a:t>Act 85 Process and </a:t>
            </a:r>
            <a:r>
              <a:rPr lang="en-US" b="1" dirty="0" smtClean="0"/>
              <a:t>procedures</a:t>
            </a:r>
          </a:p>
          <a:p>
            <a:pPr marL="0" indent="0">
              <a:buNone/>
            </a:pPr>
            <a:r>
              <a:rPr lang="en-US" dirty="0"/>
              <a:t>Before amounts necessary to comply with the intercept statutes are appropriated in the absence of </a:t>
            </a:r>
            <a:r>
              <a:rPr lang="en-US" dirty="0" smtClean="0"/>
              <a:t>Commonwealth appropriations </a:t>
            </a:r>
            <a:r>
              <a:rPr lang="en-US" dirty="0"/>
              <a:t>for education for the applicable fiscal year, certain conditions must be met, including:</a:t>
            </a:r>
          </a:p>
          <a:p>
            <a:pPr marL="0" indent="0">
              <a:buNone/>
            </a:pPr>
            <a:r>
              <a:rPr lang="en-US" dirty="0"/>
              <a:t>1. The Pennsylvania Department of Education (“PDE”) must submit justification to the majority and minority chairs </a:t>
            </a:r>
            <a:r>
              <a:rPr lang="en-US" dirty="0" smtClean="0"/>
              <a:t>of the </a:t>
            </a:r>
            <a:r>
              <a:rPr lang="en-US" dirty="0"/>
              <a:t>appropriations committees of the Pennsylvania Senate and House of Representatives allowing ten (</a:t>
            </a:r>
            <a:r>
              <a:rPr lang="en-US" dirty="0" smtClean="0"/>
              <a:t>10) calendar </a:t>
            </a:r>
            <a:r>
              <a:rPr lang="en-US" dirty="0"/>
              <a:t>days for their review and comment</a:t>
            </a:r>
          </a:p>
          <a:p>
            <a:pPr marL="0" indent="0">
              <a:buNone/>
            </a:pPr>
            <a:r>
              <a:rPr lang="en-US" dirty="0"/>
              <a:t>2. Each school district subject to an intercept statute or intercept agreement must deliver to PDE, in such format as</a:t>
            </a:r>
          </a:p>
          <a:p>
            <a:pPr marL="0" indent="0">
              <a:buNone/>
            </a:pPr>
            <a:r>
              <a:rPr lang="en-US" dirty="0"/>
              <a:t>PDE may direct, a copy of the final Official Statement for the relevant bonds or notes or the loan documents</a:t>
            </a:r>
          </a:p>
          <a:p>
            <a:pPr marL="0" indent="0">
              <a:buNone/>
            </a:pPr>
            <a:r>
              <a:rPr lang="en-US" dirty="0"/>
              <a:t>relating to the obligations, within thirty (30) days of receipt of the proceeds of the obligations.</a:t>
            </a:r>
          </a:p>
          <a:p>
            <a:pPr marL="0" indent="0">
              <a:buNone/>
            </a:pPr>
            <a:r>
              <a:rPr lang="en-US" dirty="0"/>
              <a:t>■ The District has not been advised as to whether PDE will submit a justification covering all school districts at the beginning</a:t>
            </a:r>
          </a:p>
          <a:p>
            <a:pPr marL="0" indent="0">
              <a:buNone/>
            </a:pPr>
            <a:r>
              <a:rPr lang="en-US" dirty="0"/>
              <a:t>of a budget impasse on July 1 of a fiscal year or on a case by case basis</a:t>
            </a:r>
          </a:p>
          <a:p>
            <a:pPr marL="0" indent="0">
              <a:buNone/>
            </a:pPr>
            <a:r>
              <a:rPr lang="en-US" dirty="0"/>
              <a:t>■ To help make sure the required justification is submitted timely the District will:</a:t>
            </a:r>
          </a:p>
          <a:p>
            <a:pPr marL="0" indent="0">
              <a:buNone/>
            </a:pPr>
            <a:r>
              <a:rPr lang="en-US" dirty="0"/>
              <a:t>■ Include in its (</a:t>
            </a:r>
            <a:r>
              <a:rPr lang="en-US" dirty="0" err="1"/>
              <a:t>i</a:t>
            </a:r>
            <a:r>
              <a:rPr lang="en-US" dirty="0"/>
              <a:t>) fiscal agent agreements for general obligation bonds; and (ii) direct pay intercept agreements for</a:t>
            </a:r>
          </a:p>
          <a:p>
            <a:pPr marL="0" indent="0">
              <a:buNone/>
            </a:pPr>
            <a:r>
              <a:rPr lang="en-US" dirty="0"/>
              <a:t>Lease Revenue Bonds provisions requiring notice to be given to PDE that the justification required by Act 85 must be</a:t>
            </a:r>
          </a:p>
          <a:p>
            <a:pPr marL="0" indent="0">
              <a:buNone/>
            </a:pPr>
            <a:r>
              <a:rPr lang="en-US" dirty="0"/>
              <a:t>submitted to the appropriation committee chairs immediately (if it has not already been submitted) so that the</a:t>
            </a:r>
          </a:p>
          <a:p>
            <a:pPr marL="0" indent="0">
              <a:buNone/>
            </a:pPr>
            <a:r>
              <a:rPr lang="en-US" dirty="0"/>
              <a:t>steps necessary for the intercept payment to be made by the applicable debt service payment date can be</a:t>
            </a:r>
          </a:p>
          <a:p>
            <a:pPr marL="0" indent="0">
              <a:buNone/>
            </a:pPr>
            <a:r>
              <a:rPr lang="en-US" dirty="0"/>
              <a:t>implemented in sufficient time</a:t>
            </a:r>
          </a:p>
          <a:p>
            <a:pPr marL="0" indent="0">
              <a:buNone/>
            </a:pPr>
            <a:r>
              <a:rPr lang="en-US" dirty="0"/>
              <a:t>■ To comply with the PDE filing requirements the District will file hard copy of the Official Statements and applicable loan</a:t>
            </a:r>
          </a:p>
          <a:p>
            <a:pPr marL="0" indent="0">
              <a:buNone/>
            </a:pPr>
            <a:r>
              <a:rPr lang="en-US" dirty="0"/>
              <a:t>documents, including schedules of principal and interest payments and payment dates and sinking fund deposit dates for</a:t>
            </a:r>
          </a:p>
          <a:p>
            <a:pPr marL="0" indent="0">
              <a:buNone/>
            </a:pPr>
            <a:r>
              <a:rPr lang="en-US" dirty="0"/>
              <a:t>each series of outstanding obligations eligible for the benefit of the intercept provision</a:t>
            </a:r>
          </a:p>
          <a:p>
            <a:pPr marL="0" indent="0">
              <a:buNone/>
            </a:pPr>
            <a:r>
              <a:rPr lang="en-US" dirty="0"/>
              <a:t>■ Any electronic filing with contain the same schedules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4239" y="545506"/>
            <a:ext cx="963900" cy="96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360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School District of Philadelphia</a:t>
            </a:r>
            <a:br>
              <a:rPr lang="en-US" b="1" dirty="0"/>
            </a:br>
            <a:r>
              <a:rPr lang="en-US" dirty="0"/>
              <a:t>General Obligation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b="1" dirty="0"/>
              <a:t>Daily Sinking Fund Deposits – Covenant and Mechanism</a:t>
            </a:r>
          </a:p>
          <a:p>
            <a:r>
              <a:rPr lang="en-US" dirty="0"/>
              <a:t>■ In 1982, the District covenanted to irrevocably direct the Revenue Commissioner of the City to pay all school taxes</a:t>
            </a:r>
          </a:p>
          <a:p>
            <a:r>
              <a:rPr lang="en-US" dirty="0"/>
              <a:t>collected by the Revenue Commissioner (the School Tax Collector) directly to the GO bonds’ Fiscal Agent for deposit in the</a:t>
            </a:r>
          </a:p>
          <a:p>
            <a:r>
              <a:rPr lang="en-US" dirty="0"/>
              <a:t>School District’s GO Bonds sinking funds</a:t>
            </a:r>
          </a:p>
          <a:p>
            <a:r>
              <a:rPr lang="en-US" dirty="0"/>
              <a:t>■ The sinking funds’ daily deposit is equal to the pro‐rata amount required to be deposited on each City business day such</a:t>
            </a:r>
          </a:p>
          <a:p>
            <a:r>
              <a:rPr lang="en-US" dirty="0"/>
              <a:t>that amounts will accumulate by 15 days before each interest and principal payment date (“Accumulation Date” or</a:t>
            </a:r>
          </a:p>
          <a:p>
            <a:r>
              <a:rPr lang="en-US" dirty="0"/>
              <a:t>“Sinking Fund Deposit Date”) the interest and principal due on that date. For each fiscal year, the daily deposit amounts</a:t>
            </a:r>
          </a:p>
          <a:p>
            <a:r>
              <a:rPr lang="en-US" dirty="0"/>
              <a:t>are set forth on a schedule delivered to the City Revenue Department by the School District as a part of the irrevocable</a:t>
            </a:r>
          </a:p>
          <a:p>
            <a:r>
              <a:rPr lang="en-US" dirty="0"/>
              <a:t>direction</a:t>
            </a:r>
          </a:p>
          <a:p>
            <a:r>
              <a:rPr lang="en-US" dirty="0"/>
              <a:t>■ In order to ensure sufficient funds on each Accumulation Date, collections start six months prior to each sinking fund</a:t>
            </a:r>
          </a:p>
          <a:p>
            <a:r>
              <a:rPr lang="en-US" dirty="0"/>
              <a:t>deposit date for interest and one year prior to each sinking fund deposit date for principal payment</a:t>
            </a:r>
          </a:p>
          <a:p>
            <a:r>
              <a:rPr lang="en-US" dirty="0"/>
              <a:t>■ For example, collections for the $13.675 million principal payment due on June 1, 2017 started on May 17, 2016</a:t>
            </a:r>
          </a:p>
          <a:p>
            <a:r>
              <a:rPr lang="en-US" dirty="0"/>
              <a:t>■ With 263 business days between May 17, 2016 and May 17, 2017 the daily deposit requirement for this principal payment is</a:t>
            </a:r>
          </a:p>
          <a:p>
            <a:r>
              <a:rPr lang="en-US" dirty="0"/>
              <a:t>$51,996.20</a:t>
            </a:r>
          </a:p>
          <a:p>
            <a:r>
              <a:rPr lang="en-US" dirty="0"/>
              <a:t>■ If a given day’s Daily Deposit Tax Revenues are insufficient to cover the daily deposit requirement, the covenant is not</a:t>
            </a:r>
          </a:p>
          <a:p>
            <a:r>
              <a:rPr lang="en-US" dirty="0"/>
              <a:t>breached; the shortfall is added to the subsequent day’s requirement until the deposit requirement is current</a:t>
            </a:r>
          </a:p>
          <a:p>
            <a:r>
              <a:rPr lang="en-US" dirty="0"/>
              <a:t>■ As a result, each Sinking Fund is brought current as Daily Deposit Tax Revenues are </a:t>
            </a:r>
            <a:r>
              <a:rPr lang="en-US" dirty="0" smtClean="0"/>
              <a:t>collected</a:t>
            </a:r>
          </a:p>
          <a:p>
            <a:endParaRPr lang="en-US" dirty="0"/>
          </a:p>
          <a:p>
            <a:r>
              <a:rPr lang="en-US" sz="3400" i="1" u="sng" dirty="0">
                <a:solidFill>
                  <a:srgbClr val="002060"/>
                </a:solidFill>
              </a:rPr>
              <a:t>Only when the sinking funds are current is the City Revenue Department permitted to transfer School Tax Revenues </a:t>
            </a:r>
            <a:r>
              <a:rPr lang="en-US" sz="3400" i="1" u="sng" dirty="0" err="1" smtClean="0">
                <a:solidFill>
                  <a:srgbClr val="002060"/>
                </a:solidFill>
              </a:rPr>
              <a:t>tothe</a:t>
            </a:r>
            <a:r>
              <a:rPr lang="en-US" sz="3400" i="1" u="sng" dirty="0" smtClean="0">
                <a:solidFill>
                  <a:srgbClr val="002060"/>
                </a:solidFill>
              </a:rPr>
              <a:t> </a:t>
            </a:r>
            <a:r>
              <a:rPr lang="en-US" sz="3400" i="1" u="sng" dirty="0">
                <a:solidFill>
                  <a:srgbClr val="002060"/>
                </a:solidFill>
              </a:rPr>
              <a:t>District’s Operating Account</a:t>
            </a:r>
            <a:endParaRPr lang="en-US" sz="3400" i="1" u="sng" dirty="0" smtClean="0">
              <a:solidFill>
                <a:srgbClr val="00206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185" y="365125"/>
            <a:ext cx="963900" cy="96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743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School District of Philadelphia</a:t>
            </a:r>
            <a:br>
              <a:rPr lang="en-US" sz="2400" b="1" dirty="0"/>
            </a:br>
            <a:r>
              <a:rPr lang="en-US" sz="2400" dirty="0"/>
              <a:t>General Obligation </a:t>
            </a:r>
            <a:r>
              <a:rPr lang="en-US" sz="2400" dirty="0" smtClean="0"/>
              <a:t>Credit 13 __________________________________________________________________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>Daily Deposit Tax Revenues constitute a large portion of the District’s local revenues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Only the school taxes collected by the City’s Revenue Commissioner, as tax collector for the District, are Daily Deposit Tax</a:t>
            </a:r>
          </a:p>
          <a:p>
            <a:r>
              <a:rPr lang="en-US" dirty="0"/>
              <a:t>Revenues</a:t>
            </a:r>
          </a:p>
          <a:p>
            <a:r>
              <a:rPr lang="en-US" b="1" dirty="0"/>
              <a:t>Summary of Daily Deposit Tax Revenues ($000’s)</a:t>
            </a:r>
          </a:p>
          <a:p>
            <a:r>
              <a:rPr lang="en-US" b="1" dirty="0"/>
              <a:t>Daily Deposit Tax Revenue Source FY17 Amount FY16 Amount Collector Description</a:t>
            </a:r>
          </a:p>
          <a:p>
            <a:r>
              <a:rPr lang="en-US" dirty="0"/>
              <a:t>School Real Estate Tax $721,234 $706,118 City as Collection Agent Tax on real estate in Philadelphia</a:t>
            </a:r>
          </a:p>
          <a:p>
            <a:r>
              <a:rPr lang="en-US" dirty="0"/>
              <a:t>Business Use &amp; Occupancy Tax $139,500 $139,500 City as Collection Agent Tax on the use of real estate within the School</a:t>
            </a:r>
          </a:p>
          <a:p>
            <a:r>
              <a:rPr lang="en-US" dirty="0"/>
              <a:t>District for commercial or industrial activity</a:t>
            </a:r>
          </a:p>
          <a:p>
            <a:r>
              <a:rPr lang="en-US" dirty="0"/>
              <a:t>Liquor Tax $65,650 $63,950 City as Collection Agent Tax on the sale of liquor by the drink</a:t>
            </a:r>
          </a:p>
          <a:p>
            <a:r>
              <a:rPr lang="en-US" dirty="0"/>
              <a:t>Non‐Business Income Tax $39,900 $39,800 City as Collection Agent Tax on the non‐business income of Philadelphia</a:t>
            </a:r>
          </a:p>
          <a:p>
            <a:r>
              <a:rPr lang="en-US" dirty="0"/>
              <a:t>residents</a:t>
            </a:r>
          </a:p>
          <a:p>
            <a:r>
              <a:rPr lang="en-US" b="1" dirty="0"/>
              <a:t>Total Daily Deposit Tax Revenues $966,284 $</a:t>
            </a:r>
            <a:r>
              <a:rPr lang="en-US" b="1" dirty="0" smtClean="0"/>
              <a:t>949,368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dirty="0" smtClean="0"/>
              <a:t>	■ </a:t>
            </a:r>
            <a:r>
              <a:rPr lang="en-US" b="1" i="1" dirty="0"/>
              <a:t>In addition to the School District taxes collected by the City as School Tax Collector for the District, the District also</a:t>
            </a:r>
          </a:p>
          <a:p>
            <a:pPr marL="0" indent="0">
              <a:buNone/>
            </a:pPr>
            <a:r>
              <a:rPr lang="en-US" b="1" i="1" dirty="0" smtClean="0"/>
              <a:t>	receives </a:t>
            </a:r>
            <a:r>
              <a:rPr lang="en-US" b="1" i="1" dirty="0"/>
              <a:t>Local Revenues which are collected by the Commonwealth (School Cigarette Tax, up to $120 million from</a:t>
            </a:r>
          </a:p>
          <a:p>
            <a:pPr marL="0" indent="0">
              <a:buNone/>
            </a:pPr>
            <a:r>
              <a:rPr lang="en-US" b="1" i="1" dirty="0" smtClean="0"/>
              <a:t>	proceeds </a:t>
            </a:r>
            <a:r>
              <a:rPr lang="en-US" b="1" i="1" dirty="0"/>
              <a:t>of a 1% City Sales Tax and the School District’s Public Utility Realty Tax)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6422" y="310957"/>
            <a:ext cx="963900" cy="96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897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/>
              <a:t>School District of Philadelphia</a:t>
            </a:r>
            <a:br>
              <a:rPr lang="en-US" sz="3100" b="1" dirty="0"/>
            </a:br>
            <a:r>
              <a:rPr lang="en-US" sz="3100" dirty="0"/>
              <a:t>General Obligation </a:t>
            </a:r>
            <a:r>
              <a:rPr lang="en-US" sz="3100" dirty="0" smtClean="0"/>
              <a:t>Credit</a:t>
            </a:r>
            <a:br>
              <a:rPr lang="en-US" sz="3100" dirty="0" smtClean="0"/>
            </a:br>
            <a:r>
              <a:rPr lang="en-US" sz="2400" dirty="0" smtClean="0"/>
              <a:t>_________________________________________________________________________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b="1" dirty="0"/>
              <a:t>Daily Deposit Tax Revenues are received by the Fiscal Agent throughout the fiscal year</a:t>
            </a:r>
          </a:p>
          <a:p>
            <a:r>
              <a:rPr lang="en-US" dirty="0"/>
              <a:t>■ </a:t>
            </a:r>
            <a:r>
              <a:rPr lang="en-US" i="1" dirty="0"/>
              <a:t>School Real Estate Tax </a:t>
            </a:r>
            <a:r>
              <a:rPr lang="en-US" dirty="0"/>
              <a:t>– annually assessed on all real estate located within City boundaries</a:t>
            </a:r>
          </a:p>
          <a:p>
            <a:r>
              <a:rPr lang="en-US" dirty="0"/>
              <a:t>■ Rate is authorized by the City and levy is imposed by the School Reform Commission by June 30th of each year</a:t>
            </a:r>
          </a:p>
          <a:p>
            <a:r>
              <a:rPr lang="en-US" dirty="0"/>
              <a:t>■ Assessments are certified on the first Monday of each October and taxes are levied for the calendar year</a:t>
            </a:r>
          </a:p>
          <a:p>
            <a:r>
              <a:rPr lang="en-US" dirty="0"/>
              <a:t>commencing January 1 following the adoption of the June levy resolution</a:t>
            </a:r>
          </a:p>
          <a:p>
            <a:r>
              <a:rPr lang="en-US" dirty="0"/>
              <a:t>■ Taxes are due by March 31st, however if paid by the end of February taxpayers are given a discount of 1%; if paid</a:t>
            </a:r>
          </a:p>
          <a:p>
            <a:r>
              <a:rPr lang="en-US" dirty="0"/>
              <a:t>after the end of March the amount due is subject to interest of 1.5% per month</a:t>
            </a:r>
          </a:p>
          <a:p>
            <a:r>
              <a:rPr lang="en-US" dirty="0"/>
              <a:t>■ </a:t>
            </a:r>
            <a:r>
              <a:rPr lang="en-US" i="1" dirty="0"/>
              <a:t>Business Use &amp; Occupancy Tax </a:t>
            </a:r>
            <a:r>
              <a:rPr lang="en-US" dirty="0"/>
              <a:t>– imposed on the use or occupancy of real estate within the City for the purpose of</a:t>
            </a:r>
          </a:p>
          <a:p>
            <a:r>
              <a:rPr lang="en-US" dirty="0"/>
              <a:t>conducting any business, trade, occupation, profession, vocation, or any other commercial or industrial activity</a:t>
            </a:r>
          </a:p>
          <a:p>
            <a:r>
              <a:rPr lang="en-US" dirty="0"/>
              <a:t>■ Tax is due monthly</a:t>
            </a:r>
          </a:p>
          <a:p>
            <a:r>
              <a:rPr lang="en-US" dirty="0"/>
              <a:t>■ </a:t>
            </a:r>
            <a:r>
              <a:rPr lang="en-US" i="1" dirty="0"/>
              <a:t>Liquor Tax – </a:t>
            </a:r>
            <a:r>
              <a:rPr lang="en-US" dirty="0"/>
              <a:t>imposed on the sale of liquor by the drink (rate is 10%)</a:t>
            </a:r>
          </a:p>
          <a:p>
            <a:r>
              <a:rPr lang="en-US" dirty="0"/>
              <a:t>■ Tax is due monthly on the 25th of the month</a:t>
            </a:r>
          </a:p>
          <a:p>
            <a:r>
              <a:rPr lang="en-US" dirty="0"/>
              <a:t>■ </a:t>
            </a:r>
            <a:r>
              <a:rPr lang="en-US" i="1" dirty="0"/>
              <a:t>Non‐Business Income Tax </a:t>
            </a:r>
            <a:r>
              <a:rPr lang="en-US" dirty="0"/>
              <a:t>– applied to the non‐business income of residents from the ownership, lease, sale or</a:t>
            </a:r>
          </a:p>
          <a:p>
            <a:r>
              <a:rPr lang="en-US" dirty="0"/>
              <a:t>disposition of certain real or personal property, including net income for dividends and interest on securities</a:t>
            </a:r>
          </a:p>
          <a:p>
            <a:r>
              <a:rPr lang="en-US" dirty="0"/>
              <a:t>■ Tax is due April 15th</a:t>
            </a:r>
          </a:p>
          <a:p>
            <a:r>
              <a:rPr lang="en-US" b="1" dirty="0"/>
              <a:t>Local Tax Revenues by Month</a:t>
            </a:r>
          </a:p>
          <a:p>
            <a:r>
              <a:rPr lang="en-US" dirty="0"/>
              <a:t>■ Based upon information from the School District, unaudited Daily Deposit Tax Revenues by month for FY16 are set forth</a:t>
            </a:r>
          </a:p>
          <a:p>
            <a:r>
              <a:rPr lang="en-US" dirty="0"/>
              <a:t>below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9796" y="365125"/>
            <a:ext cx="963900" cy="964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9618" y="5734763"/>
            <a:ext cx="9460501" cy="8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180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School District of Philadelphia</a:t>
            </a:r>
            <a:br>
              <a:rPr lang="en-US" sz="3200" b="1" dirty="0"/>
            </a:br>
            <a:r>
              <a:rPr lang="en-US" sz="3200" dirty="0"/>
              <a:t>General Obligation </a:t>
            </a:r>
            <a:r>
              <a:rPr lang="en-US" sz="3200" dirty="0" smtClean="0"/>
              <a:t>Credit</a:t>
            </a:r>
            <a:br>
              <a:rPr lang="en-US" sz="3200" dirty="0" smtClean="0"/>
            </a:br>
            <a:r>
              <a:rPr lang="en-US" sz="3200" dirty="0" smtClean="0"/>
              <a:t>__________________________________________________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Section 696 of the PA School Code prevents the City from reducing the Daily Deposit Tax Revenues</a:t>
            </a:r>
          </a:p>
          <a:p>
            <a:r>
              <a:rPr lang="en-US" dirty="0"/>
              <a:t>■ Since the District has been declared “distressed”, the PA School Code contains provisions that prevent the City from taking</a:t>
            </a:r>
          </a:p>
          <a:p>
            <a:r>
              <a:rPr lang="en-US" dirty="0"/>
              <a:t>actions which would reduce any School District Taxes including the Daily Deposit Taxes, while the District is distressed</a:t>
            </a:r>
          </a:p>
          <a:p>
            <a:r>
              <a:rPr lang="en-US" dirty="0"/>
              <a:t>■ Section 696 requires the City Council to authorize taxes in each fiscal year to yield School Tax Revenues (the Daily Deposit</a:t>
            </a:r>
          </a:p>
          <a:p>
            <a:r>
              <a:rPr lang="en-US" dirty="0"/>
              <a:t>Tax Revenues plus any other school taxes authorized by the City) in an amount at least equal to the highest amount of</a:t>
            </a:r>
          </a:p>
          <a:p>
            <a:r>
              <a:rPr lang="en-US" dirty="0"/>
              <a:t>School Tax Revenues in the three preceding fiscal years and to maintain all other payments and grants to the School</a:t>
            </a:r>
          </a:p>
          <a:p>
            <a:r>
              <a:rPr lang="en-US" dirty="0"/>
              <a:t>District at the same level each fiscal year</a:t>
            </a:r>
          </a:p>
          <a:p>
            <a:r>
              <a:rPr lang="en-US" dirty="0"/>
              <a:t>■ As a result, Daily Deposit Tax Revenues cannot be reduced by City Council</a:t>
            </a:r>
          </a:p>
          <a:p>
            <a:r>
              <a:rPr lang="en-US" dirty="0"/>
              <a:t>■ Below is a chart showing FY16’s unaudited Daily Deposit Revenues compared to existing GO debt service to project </a:t>
            </a:r>
            <a:r>
              <a:rPr lang="en-US" dirty="0" smtClean="0"/>
              <a:t>the debt </a:t>
            </a:r>
            <a:r>
              <a:rPr lang="en-US" dirty="0"/>
              <a:t>service coverage provided by FY16 Daily Deposit Tax Revenues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9900" y="365125"/>
            <a:ext cx="963900" cy="96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720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Projected GO Debt Service Coverage based on FY16 Daily Deposit Tax Revenues ($000s)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7775" y="2077204"/>
            <a:ext cx="10382595" cy="354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716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/>
              <a:t>School District of </a:t>
            </a:r>
            <a:r>
              <a:rPr lang="en-US" sz="3200" b="1" dirty="0" smtClean="0"/>
              <a:t>Philadelphia</a:t>
            </a:r>
            <a:br>
              <a:rPr lang="en-US" sz="3200" b="1" dirty="0" smtClean="0"/>
            </a:br>
            <a:r>
              <a:rPr lang="en-US" sz="3200" dirty="0" smtClean="0"/>
              <a:t>General </a:t>
            </a:r>
            <a:r>
              <a:rPr lang="en-US" sz="3200" dirty="0"/>
              <a:t>Obligation </a:t>
            </a:r>
            <a:r>
              <a:rPr lang="en-US" sz="3200" dirty="0" smtClean="0"/>
              <a:t>Credit</a:t>
            </a:r>
            <a:br>
              <a:rPr lang="en-US" sz="3200" dirty="0" smtClean="0"/>
            </a:br>
            <a:r>
              <a:rPr lang="en-US" sz="3200" dirty="0" smtClean="0"/>
              <a:t>________________________________________________________</a:t>
            </a:r>
            <a:br>
              <a:rPr lang="en-US" sz="3200" dirty="0" smtClean="0"/>
            </a:br>
            <a:r>
              <a:rPr lang="en-US" sz="2000" b="1" dirty="0"/>
              <a:t>Daily Deposit Tax Revenue Daily Sinking Fund Deposits for GO Debt</a:t>
            </a:r>
            <a:endParaRPr lang="en-US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6167" y="1825624"/>
            <a:ext cx="8054002" cy="50005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4239" y="436156"/>
            <a:ext cx="963900" cy="96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892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9900" y="389428"/>
            <a:ext cx="963900" cy="96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/>
              <a:t>School </a:t>
            </a:r>
            <a:r>
              <a:rPr lang="en-US" sz="3200" b="1" dirty="0"/>
              <a:t>District of </a:t>
            </a:r>
            <a:r>
              <a:rPr lang="en-US" sz="3200" b="1" dirty="0" smtClean="0"/>
              <a:t>Philadelphia</a:t>
            </a:r>
            <a:br>
              <a:rPr lang="en-US" sz="3200" b="1" dirty="0" smtClean="0"/>
            </a:br>
            <a:r>
              <a:rPr lang="en-US" sz="3200" dirty="0"/>
              <a:t>General Obligation </a:t>
            </a:r>
            <a:r>
              <a:rPr lang="en-US" sz="3200" dirty="0" smtClean="0"/>
              <a:t>Credit</a:t>
            </a:r>
            <a:br>
              <a:rPr lang="en-US" sz="3200" dirty="0" smtClean="0"/>
            </a:br>
            <a:r>
              <a:rPr lang="en-US" sz="3200" dirty="0" smtClean="0"/>
              <a:t>________________________________________________________</a:t>
            </a:r>
            <a:br>
              <a:rPr lang="en-US" sz="3200" dirty="0" smtClean="0"/>
            </a:br>
            <a:r>
              <a:rPr lang="en-US" sz="2000" b="1" dirty="0"/>
              <a:t>GO Debt is further supported by a State Aid Intercept backstop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In the event that insufficient monies are on deposit in the GO Bonds’ Sinking Funds 15 days prior to a debt </a:t>
            </a:r>
            <a:r>
              <a:rPr lang="en-US" dirty="0" smtClean="0"/>
              <a:t>service payment </a:t>
            </a:r>
            <a:r>
              <a:rPr lang="en-US" dirty="0"/>
              <a:t>date, the Fiscal Agent is required to trigger the State Aid Intercept provisions in Section 633 of the PA </a:t>
            </a:r>
            <a:r>
              <a:rPr lang="en-US" dirty="0" smtClean="0"/>
              <a:t>School Code.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In </a:t>
            </a:r>
            <a:r>
              <a:rPr lang="en-US" dirty="0"/>
              <a:t>this circumstance, pursuant to the Fiscal Agent Agreement, the Fiscal Agent will make demand of the Secretary </a:t>
            </a:r>
            <a:r>
              <a:rPr lang="en-US" dirty="0" smtClean="0"/>
              <a:t>of Education </a:t>
            </a:r>
            <a:r>
              <a:rPr lang="en-US" dirty="0"/>
              <a:t>(“Secretary”) to cause the implementation of the pre‐default intercept provisions in Section 633 </a:t>
            </a:r>
            <a:r>
              <a:rPr lang="en-US" u="sng" dirty="0"/>
              <a:t>in advance </a:t>
            </a:r>
            <a:r>
              <a:rPr lang="en-US" u="sng" dirty="0" smtClean="0"/>
              <a:t>of an </a:t>
            </a:r>
            <a:r>
              <a:rPr lang="en-US" u="sng" dirty="0"/>
              <a:t>actual debt service payment </a:t>
            </a:r>
            <a:r>
              <a:rPr lang="en-US" u="sng" dirty="0" smtClean="0"/>
              <a:t>date.</a:t>
            </a:r>
            <a:endParaRPr lang="en-US" u="sng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The Secretary will then “withhold out of any State appropriation due such school district” an amount needed to cure </a:t>
            </a:r>
            <a:r>
              <a:rPr lang="en-US" dirty="0" smtClean="0"/>
              <a:t>the deficiency </a:t>
            </a:r>
            <a:r>
              <a:rPr lang="en-US" dirty="0"/>
              <a:t>and pay such amount over to the Fiscal </a:t>
            </a:r>
            <a:r>
              <a:rPr lang="en-US" dirty="0" smtClean="0"/>
              <a:t>Agent.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The payment schedule of the District’s State Aid receipts provides coverage throughout the fiscal year from </a:t>
            </a:r>
            <a:r>
              <a:rPr lang="en-US" dirty="0" smtClean="0"/>
              <a:t>appropriations due </a:t>
            </a:r>
            <a:r>
              <a:rPr lang="en-US" dirty="0"/>
              <a:t>to the District over the remainder of the fiscal </a:t>
            </a:r>
            <a:r>
              <a:rPr lang="en-US" dirty="0" smtClean="0"/>
              <a:t>year.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In FY16 a historically long Commonwealth budget impasse meant no </a:t>
            </a:r>
            <a:r>
              <a:rPr lang="en-US" dirty="0" err="1"/>
              <a:t>interceptable</a:t>
            </a:r>
            <a:r>
              <a:rPr lang="en-US" dirty="0"/>
              <a:t> aid was made available to </a:t>
            </a:r>
            <a:r>
              <a:rPr lang="en-US" dirty="0" smtClean="0"/>
              <a:t>school districts </a:t>
            </a:r>
            <a:r>
              <a:rPr lang="en-US" dirty="0"/>
              <a:t>until January 2016 and the remainder of a full year’s appropriation of the basic education subsidy was not </a:t>
            </a:r>
            <a:r>
              <a:rPr lang="en-US" dirty="0" err="1" smtClean="0"/>
              <a:t>madeavailable</a:t>
            </a:r>
            <a:r>
              <a:rPr lang="en-US" dirty="0" smtClean="0"/>
              <a:t> </a:t>
            </a:r>
            <a:r>
              <a:rPr lang="en-US" dirty="0"/>
              <a:t>until May </a:t>
            </a:r>
            <a:r>
              <a:rPr lang="en-US" dirty="0" smtClean="0"/>
              <a:t>2016.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If </a:t>
            </a:r>
            <a:r>
              <a:rPr lang="en-US" dirty="0"/>
              <a:t>the Fiscal Agent had needed to trigger the intercept provision in Section 633 prior to December 2015, no money would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have been available to make an intercept </a:t>
            </a:r>
            <a:r>
              <a:rPr lang="en-US" dirty="0" smtClean="0"/>
              <a:t>payment.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When </a:t>
            </a:r>
            <a:r>
              <a:rPr lang="en-US" dirty="0"/>
              <a:t>the complete Commonwealth FY17 budget was ultimately passed, the Fiscal Code was amended with new intercept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provisions that reduce bondholder exposure to the Commonwealth’s annual budget </a:t>
            </a:r>
            <a:r>
              <a:rPr lang="en-US" dirty="0" smtClean="0"/>
              <a:t>process.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23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/>
              <a:t>School District of </a:t>
            </a:r>
            <a:r>
              <a:rPr lang="en-US" sz="3200" b="1" dirty="0" smtClean="0"/>
              <a:t>Philadelphia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2800" dirty="0"/>
              <a:t>General Obligation </a:t>
            </a:r>
            <a:r>
              <a:rPr lang="en-US" sz="2800" dirty="0" smtClean="0"/>
              <a:t>Credit</a:t>
            </a:r>
            <a:br>
              <a:rPr lang="en-US" sz="2800" dirty="0" smtClean="0"/>
            </a:br>
            <a:r>
              <a:rPr lang="en-US" sz="2800" dirty="0" smtClean="0"/>
              <a:t>__________________________________________________________</a:t>
            </a:r>
            <a:br>
              <a:rPr lang="en-US" sz="2800" dirty="0" smtClean="0"/>
            </a:br>
            <a:r>
              <a:rPr lang="en-US" sz="1800" b="1" dirty="0"/>
              <a:t>PA recently enacted new intercept provisions that strengthen the mechanism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■ The Fiscal Code amendment (“Act 85”) enacted new intercept provisions that appropriate General Fund money to be </a:t>
            </a:r>
            <a:r>
              <a:rPr lang="en-US" dirty="0" smtClean="0"/>
              <a:t>used  for </a:t>
            </a:r>
            <a:r>
              <a:rPr lang="en-US" dirty="0"/>
              <a:t>intercept payments in the event the “annual appropriations for payment of Commonwealth money to school </a:t>
            </a:r>
            <a:r>
              <a:rPr lang="en-US" dirty="0" smtClean="0"/>
              <a:t>districts have </a:t>
            </a:r>
            <a:r>
              <a:rPr lang="en-US" dirty="0"/>
              <a:t>not been enacted by July 1 and continue to be not enacted when a payment is due</a:t>
            </a:r>
            <a:r>
              <a:rPr lang="en-US" dirty="0" smtClean="0"/>
              <a:t>”.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■ In order to fund the appropriation and make payments under an intercept statute or agreement during a budget </a:t>
            </a:r>
            <a:r>
              <a:rPr lang="en-US" dirty="0" smtClean="0"/>
              <a:t>impasse, the </a:t>
            </a:r>
            <a:r>
              <a:rPr lang="en-US" dirty="0"/>
              <a:t>Department of Education must submit justification to each of the majority and minority chairs of the House </a:t>
            </a:r>
            <a:r>
              <a:rPr lang="en-US" dirty="0" smtClean="0"/>
              <a:t>and Senate </a:t>
            </a:r>
            <a:r>
              <a:rPr lang="en-US" dirty="0"/>
              <a:t>Appropriations </a:t>
            </a:r>
            <a:r>
              <a:rPr lang="en-US" dirty="0" smtClean="0"/>
              <a:t>Committees.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■ Upon receipt there is a 10 day review/comment </a:t>
            </a:r>
            <a:r>
              <a:rPr lang="en-US" dirty="0" smtClean="0"/>
              <a:t>period.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■ The House and Senate committee chairs may comment, but have no power to deny or alter the funding of </a:t>
            </a:r>
            <a:r>
              <a:rPr lang="en-US" dirty="0" smtClean="0"/>
              <a:t>the appropriation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■ In order to be eligible to receive intercept payments, school districts must submit information to the Department </a:t>
            </a:r>
            <a:r>
              <a:rPr lang="en-US" dirty="0" smtClean="0"/>
              <a:t>of Education </a:t>
            </a:r>
            <a:r>
              <a:rPr lang="en-US" dirty="0"/>
              <a:t>summarizing their intercept‐eligible debt</a:t>
            </a:r>
          </a:p>
          <a:p>
            <a:pPr marL="0" indent="0">
              <a:buNone/>
            </a:pPr>
            <a:r>
              <a:rPr lang="en-US" dirty="0"/>
              <a:t>■ Format of this submission has been developed by the Department of Education, but until the new format is final</a:t>
            </a:r>
            <a:r>
              <a:rPr lang="en-US" dirty="0" smtClean="0"/>
              <a:t>, school </a:t>
            </a:r>
            <a:r>
              <a:rPr lang="en-US" dirty="0"/>
              <a:t>districts must submit final official statements and loan documentation within 30 days of receipt of </a:t>
            </a:r>
            <a:r>
              <a:rPr lang="en-US" dirty="0" smtClean="0"/>
              <a:t>bond proceeds.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■ </a:t>
            </a:r>
            <a:r>
              <a:rPr lang="en-US" dirty="0" err="1"/>
              <a:t>Interceptable</a:t>
            </a:r>
            <a:r>
              <a:rPr lang="en-US" dirty="0"/>
              <a:t> aid when no education appropriations have been enacted is limited to 50% of the prior fiscal year’s state </a:t>
            </a:r>
            <a:r>
              <a:rPr lang="en-US" dirty="0" smtClean="0"/>
              <a:t>aid appropriation </a:t>
            </a:r>
            <a:r>
              <a:rPr lang="en-US" dirty="0"/>
              <a:t>for each school district</a:t>
            </a:r>
          </a:p>
          <a:p>
            <a:pPr marL="0" indent="0">
              <a:buNone/>
            </a:pPr>
            <a:r>
              <a:rPr lang="en-US" dirty="0"/>
              <a:t>■ For the District, such amount would be $772 million based on FY17’s appropriation</a:t>
            </a:r>
          </a:p>
          <a:p>
            <a:pPr marL="0" indent="0">
              <a:buNone/>
            </a:pPr>
            <a:r>
              <a:rPr lang="en-US" dirty="0"/>
              <a:t>■ If a budget impasse were to occur on July 1, 2017, for example, when combined with Daily Deposit Tax Revenues</a:t>
            </a:r>
            <a:r>
              <a:rPr lang="en-US" dirty="0" smtClean="0"/>
              <a:t>, the </a:t>
            </a:r>
            <a:r>
              <a:rPr lang="en-US" dirty="0"/>
              <a:t>effect of Act 85’s provisions would mean that the District’s bondholders have access to over $1.7 billion</a:t>
            </a:r>
          </a:p>
          <a:p>
            <a:pPr marL="0" indent="0">
              <a:buNone/>
            </a:pPr>
            <a:r>
              <a:rPr lang="en-US" dirty="0"/>
              <a:t>■ Comprised of a combination of State appropriations (total aid = $1,544mm, 50% = $772mm) and Daily Deposit </a:t>
            </a:r>
            <a:r>
              <a:rPr lang="en-US" dirty="0" smtClean="0"/>
              <a:t>Tax Revenues </a:t>
            </a:r>
            <a:r>
              <a:rPr lang="en-US" dirty="0"/>
              <a:t>($966mm) without regard to the status of the Commonwealth’s fiscal year appropriations for </a:t>
            </a:r>
            <a:r>
              <a:rPr lang="en-US" dirty="0" smtClean="0"/>
              <a:t>education or </a:t>
            </a:r>
            <a:r>
              <a:rPr lang="en-US" dirty="0"/>
              <a:t>the District’s operations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9900" y="365125"/>
            <a:ext cx="963900" cy="96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192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1896</Words>
  <Application>Microsoft Office PowerPoint</Application>
  <PresentationFormat>Widescreen</PresentationFormat>
  <Paragraphs>109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School District Of Philadelphia </vt:lpstr>
      <vt:lpstr>School District of Philadelphia General Obligation Credit</vt:lpstr>
      <vt:lpstr>School District of Philadelphia General Obligation Credit 13 __________________________________________________________________ Daily Deposit Tax Revenues constitute a large portion of the District’s local revenues</vt:lpstr>
      <vt:lpstr>School District of Philadelphia General Obligation Credit _________________________________________________________________________</vt:lpstr>
      <vt:lpstr>School District of Philadelphia General Obligation Credit __________________________________________________</vt:lpstr>
      <vt:lpstr>Projected GO Debt Service Coverage based on FY16 Daily Deposit Tax Revenues ($000s)</vt:lpstr>
      <vt:lpstr>School District of Philadelphia General Obligation Credit ________________________________________________________ Daily Deposit Tax Revenue Daily Sinking Fund Deposits for GO Debt</vt:lpstr>
      <vt:lpstr>School District of Philadelphia General Obligation Credit ________________________________________________________ GO Debt is further supported by a State Aid Intercept backstop</vt:lpstr>
      <vt:lpstr>School District of Philadelphia General Obligation Credit __________________________________________________________ PA recently enacted new intercept provisions that strengthen the mechanism</vt:lpstr>
      <vt:lpstr>School District of Philadelphia General Obligation Credit  ______________________________________________</vt:lpstr>
    </vt:vector>
  </TitlesOfParts>
  <Company>School District of Philadelphia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District Of Philadelphia </dc:title>
  <dc:creator>Thanimas Scott</dc:creator>
  <cp:lastModifiedBy>Thanimas Scott</cp:lastModifiedBy>
  <cp:revision>14</cp:revision>
  <dcterms:created xsi:type="dcterms:W3CDTF">2018-01-11T18:46:59Z</dcterms:created>
  <dcterms:modified xsi:type="dcterms:W3CDTF">2018-01-12T21:07:46Z</dcterms:modified>
</cp:coreProperties>
</file>