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02" r:id="rId2"/>
    <p:sldId id="304" r:id="rId3"/>
    <p:sldId id="306" r:id="rId4"/>
    <p:sldId id="260" r:id="rId5"/>
    <p:sldId id="303" r:id="rId6"/>
    <p:sldId id="257" r:id="rId7"/>
    <p:sldId id="307" r:id="rId8"/>
    <p:sldId id="297" r:id="rId9"/>
    <p:sldId id="298" r:id="rId10"/>
    <p:sldId id="288" r:id="rId11"/>
    <p:sldId id="308" r:id="rId12"/>
    <p:sldId id="282" r:id="rId13"/>
    <p:sldId id="281" r:id="rId14"/>
    <p:sldId id="273" r:id="rId15"/>
    <p:sldId id="262" r:id="rId16"/>
    <p:sldId id="277" r:id="rId17"/>
    <p:sldId id="279" r:id="rId18"/>
    <p:sldId id="276" r:id="rId19"/>
    <p:sldId id="275" r:id="rId20"/>
    <p:sldId id="280" r:id="rId21"/>
    <p:sldId id="264" r:id="rId22"/>
    <p:sldId id="266" r:id="rId23"/>
    <p:sldId id="283" r:id="rId24"/>
    <p:sldId id="284" r:id="rId25"/>
    <p:sldId id="272" r:id="rId26"/>
    <p:sldId id="259" r:id="rId27"/>
    <p:sldId id="263" r:id="rId28"/>
    <p:sldId id="309" r:id="rId29"/>
    <p:sldId id="310" r:id="rId30"/>
    <p:sldId id="311"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4"/>
    <p:restoredTop sz="93095"/>
  </p:normalViewPr>
  <p:slideViewPr>
    <p:cSldViewPr snapToGrid="0" snapToObjects="1">
      <p:cViewPr varScale="1">
        <p:scale>
          <a:sx n="60" d="100"/>
          <a:sy n="60" d="100"/>
        </p:scale>
        <p:origin x="416"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53617-8487-264D-A2B4-00789850DCFC}" type="datetimeFigureOut">
              <a:rPr lang="en-US" smtClean="0"/>
              <a:t>6/23/18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5F9FA-69B6-FE46-B2FF-485BA79F8E5C}" type="slidenum">
              <a:rPr lang="en-US" smtClean="0"/>
              <a:t>‹#›</a:t>
            </a:fld>
            <a:endParaRPr lang="en-US"/>
          </a:p>
        </p:txBody>
      </p:sp>
    </p:spTree>
    <p:extLst>
      <p:ext uri="{BB962C8B-B14F-4D97-AF65-F5344CB8AC3E}">
        <p14:creationId xmlns:p14="http://schemas.microsoft.com/office/powerpoint/2010/main" val="143318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5F9FA-69B6-FE46-B2FF-485BA79F8E5C}" type="slidenum">
              <a:rPr lang="en-US" smtClean="0"/>
              <a:t>2</a:t>
            </a:fld>
            <a:endParaRPr lang="en-US"/>
          </a:p>
        </p:txBody>
      </p:sp>
    </p:spTree>
    <p:extLst>
      <p:ext uri="{BB962C8B-B14F-4D97-AF65-F5344CB8AC3E}">
        <p14:creationId xmlns:p14="http://schemas.microsoft.com/office/powerpoint/2010/main" val="84826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5F9FA-69B6-FE46-B2FF-485BA79F8E5C}" type="slidenum">
              <a:rPr lang="en-US" smtClean="0"/>
              <a:t>3</a:t>
            </a:fld>
            <a:endParaRPr lang="en-US"/>
          </a:p>
        </p:txBody>
      </p:sp>
    </p:spTree>
    <p:extLst>
      <p:ext uri="{BB962C8B-B14F-4D97-AF65-F5344CB8AC3E}">
        <p14:creationId xmlns:p14="http://schemas.microsoft.com/office/powerpoint/2010/main" val="98067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5F9FA-69B6-FE46-B2FF-485BA79F8E5C}" type="slidenum">
              <a:rPr lang="en-US" smtClean="0"/>
              <a:t>9</a:t>
            </a:fld>
            <a:endParaRPr lang="en-US"/>
          </a:p>
        </p:txBody>
      </p:sp>
    </p:spTree>
    <p:extLst>
      <p:ext uri="{BB962C8B-B14F-4D97-AF65-F5344CB8AC3E}">
        <p14:creationId xmlns:p14="http://schemas.microsoft.com/office/powerpoint/2010/main" val="189462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8373BF-47A0-4648-9D33-CF5FC01AD15B}"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855350392"/>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373BF-47A0-4648-9D33-CF5FC01AD15B}"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1048287357"/>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373BF-47A0-4648-9D33-CF5FC01AD15B}"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609769111"/>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373BF-47A0-4648-9D33-CF5FC01AD15B}"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1892978176"/>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373BF-47A0-4648-9D33-CF5FC01AD15B}"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313973727"/>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373BF-47A0-4648-9D33-CF5FC01AD15B}"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589109010"/>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8373BF-47A0-4648-9D33-CF5FC01AD15B}" type="datetimeFigureOut">
              <a:rPr lang="en-US" smtClean="0"/>
              <a:t>6/23/18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1255518400"/>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8373BF-47A0-4648-9D33-CF5FC01AD15B}" type="datetimeFigureOut">
              <a:rPr lang="en-US" smtClean="0"/>
              <a:t>6/23/18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323433378"/>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373BF-47A0-4648-9D33-CF5FC01AD15B}" type="datetimeFigureOut">
              <a:rPr lang="en-US" smtClean="0"/>
              <a:t>6/23/18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663673489"/>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373BF-47A0-4648-9D33-CF5FC01AD15B}"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330267105"/>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373BF-47A0-4648-9D33-CF5FC01AD15B}"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B2521-B321-5846-A6E4-A2498EE4D5C1}" type="slidenum">
              <a:rPr lang="en-US" smtClean="0"/>
              <a:t>‹#›</a:t>
            </a:fld>
            <a:endParaRPr lang="en-US"/>
          </a:p>
        </p:txBody>
      </p:sp>
    </p:spTree>
    <p:extLst>
      <p:ext uri="{BB962C8B-B14F-4D97-AF65-F5344CB8AC3E}">
        <p14:creationId xmlns:p14="http://schemas.microsoft.com/office/powerpoint/2010/main" val="1701489887"/>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373BF-47A0-4648-9D33-CF5FC01AD15B}" type="datetimeFigureOut">
              <a:rPr lang="en-US" smtClean="0"/>
              <a:t>6/23/18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B2521-B321-5846-A6E4-A2498EE4D5C1}" type="slidenum">
              <a:rPr lang="en-US" smtClean="0"/>
              <a:t>‹#›</a:t>
            </a:fld>
            <a:endParaRPr lang="en-US"/>
          </a:p>
        </p:txBody>
      </p:sp>
    </p:spTree>
    <p:extLst>
      <p:ext uri="{BB962C8B-B14F-4D97-AF65-F5344CB8AC3E}">
        <p14:creationId xmlns:p14="http://schemas.microsoft.com/office/powerpoint/2010/main" val="47217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49408"/>
          </a:xfrm>
        </p:spPr>
        <p:txBody>
          <a:bodyPr/>
          <a:lstStyle/>
          <a:p>
            <a:pPr algn="ctr"/>
            <a:r>
              <a:rPr lang="en-US" dirty="0" err="1" smtClean="0"/>
              <a:t>Masterman</a:t>
            </a:r>
            <a:r>
              <a:rPr lang="en-US" dirty="0" smtClean="0"/>
              <a:t> School Library Annual Report 2017-2018</a:t>
            </a:r>
            <a:br>
              <a:rPr lang="en-US" dirty="0" smtClean="0"/>
            </a:br>
            <a:r>
              <a:rPr lang="en-US" dirty="0"/>
              <a:t/>
            </a:r>
            <a:br>
              <a:rPr lang="en-US" dirty="0"/>
            </a:br>
            <a:r>
              <a:rPr lang="en-US" dirty="0" smtClean="0"/>
              <a:t>Philadelphia, PA 19130</a:t>
            </a:r>
            <a:br>
              <a:rPr lang="en-US" dirty="0" smtClean="0"/>
            </a:br>
            <a:r>
              <a:rPr lang="en-US" dirty="0" smtClean="0"/>
              <a:t/>
            </a:r>
            <a:br>
              <a:rPr lang="en-US" dirty="0" smtClean="0"/>
            </a:br>
            <a:r>
              <a:rPr lang="en-US" sz="2800" dirty="0" smtClean="0"/>
              <a:t>Bernadette Cooke Kearney</a:t>
            </a:r>
            <a:br>
              <a:rPr lang="en-US" sz="2800" dirty="0" smtClean="0"/>
            </a:br>
            <a:r>
              <a:rPr lang="en-US" sz="2800" dirty="0" smtClean="0"/>
              <a:t>Certified School Librarian</a:t>
            </a:r>
            <a:endParaRPr lang="en-US" sz="2800" dirty="0"/>
          </a:p>
        </p:txBody>
      </p:sp>
    </p:spTree>
    <p:extLst>
      <p:ext uri="{BB962C8B-B14F-4D97-AF65-F5344CB8AC3E}">
        <p14:creationId xmlns:p14="http://schemas.microsoft.com/office/powerpoint/2010/main" val="2017048549"/>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5238" y="1233377"/>
            <a:ext cx="5106399" cy="1015663"/>
          </a:xfrm>
          <a:prstGeom prst="rect">
            <a:avLst/>
          </a:prstGeom>
          <a:noFill/>
        </p:spPr>
        <p:txBody>
          <a:bodyPr wrap="none" rtlCol="0">
            <a:spAutoFit/>
          </a:bodyPr>
          <a:lstStyle/>
          <a:p>
            <a:pPr algn="ctr"/>
            <a:r>
              <a:rPr lang="en-US" sz="6000" dirty="0" smtClean="0"/>
              <a:t>Library Supplies</a:t>
            </a:r>
            <a:endParaRPr lang="en-US" sz="6000" dirty="0"/>
          </a:p>
        </p:txBody>
      </p:sp>
      <p:sp>
        <p:nvSpPr>
          <p:cNvPr id="4" name="TextBox 3"/>
          <p:cNvSpPr txBox="1"/>
          <p:nvPr/>
        </p:nvSpPr>
        <p:spPr>
          <a:xfrm>
            <a:off x="2218267" y="3454400"/>
            <a:ext cx="2715808" cy="1015663"/>
          </a:xfrm>
          <a:prstGeom prst="rect">
            <a:avLst/>
          </a:prstGeom>
          <a:noFill/>
        </p:spPr>
        <p:txBody>
          <a:bodyPr wrap="none" rtlCol="0">
            <a:spAutoFit/>
          </a:bodyPr>
          <a:lstStyle/>
          <a:p>
            <a:r>
              <a:rPr lang="en-US" sz="6000" dirty="0" smtClean="0"/>
              <a:t>$231.88</a:t>
            </a:r>
            <a:endParaRPr lang="en-US" sz="6000" dirty="0"/>
          </a:p>
        </p:txBody>
      </p:sp>
    </p:spTree>
    <p:extLst>
      <p:ext uri="{BB962C8B-B14F-4D97-AF65-F5344CB8AC3E}">
        <p14:creationId xmlns:p14="http://schemas.microsoft.com/office/powerpoint/2010/main" val="1958472760"/>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534" y="2692400"/>
            <a:ext cx="12817366" cy="1569660"/>
          </a:xfrm>
          <a:prstGeom prst="rect">
            <a:avLst/>
          </a:prstGeom>
          <a:noFill/>
        </p:spPr>
        <p:txBody>
          <a:bodyPr wrap="square" rtlCol="0">
            <a:spAutoFit/>
          </a:bodyPr>
          <a:lstStyle/>
          <a:p>
            <a:r>
              <a:rPr lang="en-US" sz="9600" smtClean="0">
                <a:latin typeface="Rockwell Extra Bold" charset="0"/>
                <a:ea typeface="Rockwell Extra Bold" charset="0"/>
                <a:cs typeface="Rockwell Extra Bold" charset="0"/>
              </a:rPr>
              <a:t>Library Events</a:t>
            </a:r>
            <a:endParaRPr lang="en-US" sz="9600">
              <a:latin typeface="Rockwell Extra Bold" charset="0"/>
              <a:ea typeface="Rockwell Extra Bold" charset="0"/>
              <a:cs typeface="Rockwell Extra Bold" charset="0"/>
            </a:endParaRPr>
          </a:p>
        </p:txBody>
      </p:sp>
    </p:spTree>
    <p:extLst>
      <p:ext uri="{BB962C8B-B14F-4D97-AF65-F5344CB8AC3E}">
        <p14:creationId xmlns:p14="http://schemas.microsoft.com/office/powerpoint/2010/main" val="15881521"/>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900" y="50800"/>
            <a:ext cx="5664200" cy="6743700"/>
          </a:xfrm>
          <a:prstGeom prst="rect">
            <a:avLst/>
          </a:prstGeom>
        </p:spPr>
      </p:pic>
    </p:spTree>
    <p:extLst>
      <p:ext uri="{BB962C8B-B14F-4D97-AF65-F5344CB8AC3E}">
        <p14:creationId xmlns:p14="http://schemas.microsoft.com/office/powerpoint/2010/main" val="1047724665"/>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133" y="-50800"/>
            <a:ext cx="5067300" cy="6781800"/>
          </a:xfrm>
          <a:prstGeom prst="rect">
            <a:avLst/>
          </a:prstGeom>
        </p:spPr>
      </p:pic>
      <p:sp>
        <p:nvSpPr>
          <p:cNvPr id="3" name="TextBox 2"/>
          <p:cNvSpPr txBox="1"/>
          <p:nvPr/>
        </p:nvSpPr>
        <p:spPr>
          <a:xfrm>
            <a:off x="321733" y="1693333"/>
            <a:ext cx="2844800" cy="2554545"/>
          </a:xfrm>
          <a:prstGeom prst="rect">
            <a:avLst/>
          </a:prstGeom>
          <a:noFill/>
        </p:spPr>
        <p:txBody>
          <a:bodyPr wrap="square" rtlCol="0">
            <a:spAutoFit/>
          </a:bodyPr>
          <a:lstStyle/>
          <a:p>
            <a:r>
              <a:rPr lang="en-US" sz="4000" dirty="0" smtClean="0"/>
              <a:t>Ms. Romeo reads a PYRCA selection</a:t>
            </a:r>
            <a:r>
              <a:rPr lang="en-US" dirty="0" smtClean="0"/>
              <a:t>.</a:t>
            </a:r>
            <a:endParaRPr lang="en-US" dirty="0"/>
          </a:p>
        </p:txBody>
      </p:sp>
    </p:spTree>
    <p:extLst>
      <p:ext uri="{BB962C8B-B14F-4D97-AF65-F5344CB8AC3E}">
        <p14:creationId xmlns:p14="http://schemas.microsoft.com/office/powerpoint/2010/main" val="859982142"/>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033" y="1579034"/>
            <a:ext cx="4025900" cy="4635500"/>
          </a:xfrm>
          <a:prstGeom prst="rect">
            <a:avLst/>
          </a:prstGeom>
        </p:spPr>
      </p:pic>
      <p:sp>
        <p:nvSpPr>
          <p:cNvPr id="2" name="TextBox 1"/>
          <p:cNvSpPr txBox="1"/>
          <p:nvPr/>
        </p:nvSpPr>
        <p:spPr>
          <a:xfrm>
            <a:off x="1727200" y="2319867"/>
            <a:ext cx="5066900" cy="2308324"/>
          </a:xfrm>
          <a:prstGeom prst="rect">
            <a:avLst/>
          </a:prstGeom>
          <a:noFill/>
        </p:spPr>
        <p:txBody>
          <a:bodyPr wrap="none" rtlCol="0">
            <a:spAutoFit/>
          </a:bodyPr>
          <a:lstStyle/>
          <a:p>
            <a:r>
              <a:rPr lang="en-US" sz="4800" dirty="0" smtClean="0"/>
              <a:t>Walking the Red</a:t>
            </a:r>
          </a:p>
          <a:p>
            <a:r>
              <a:rPr lang="en-US" sz="4800" dirty="0" smtClean="0"/>
              <a:t>Carpet to Celebrate</a:t>
            </a:r>
          </a:p>
          <a:p>
            <a:r>
              <a:rPr lang="en-US" sz="4800" dirty="0" smtClean="0"/>
              <a:t>PYRCA Winners</a:t>
            </a:r>
            <a:endParaRPr lang="en-US" sz="4800" dirty="0"/>
          </a:p>
        </p:txBody>
      </p:sp>
    </p:spTree>
    <p:extLst>
      <p:ext uri="{BB962C8B-B14F-4D97-AF65-F5344CB8AC3E}">
        <p14:creationId xmlns:p14="http://schemas.microsoft.com/office/powerpoint/2010/main" val="1603055918"/>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Harry Potter </a:t>
            </a:r>
            <a:r>
              <a:rPr lang="en-US" dirty="0" err="1" smtClean="0"/>
              <a:t>Quizzo</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727200"/>
            <a:ext cx="5016500" cy="3390900"/>
          </a:xfrm>
          <a:prstGeom prst="rect">
            <a:avLst/>
          </a:prstGeom>
        </p:spPr>
      </p:pic>
    </p:spTree>
    <p:extLst>
      <p:ext uri="{BB962C8B-B14F-4D97-AF65-F5344CB8AC3E}">
        <p14:creationId xmlns:p14="http://schemas.microsoft.com/office/powerpoint/2010/main" val="1680360545"/>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knows the answer to this one?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924844"/>
            <a:ext cx="4114800" cy="4152900"/>
          </a:xfrm>
        </p:spPr>
      </p:pic>
    </p:spTree>
    <p:extLst>
      <p:ext uri="{BB962C8B-B14F-4D97-AF65-F5344CB8AC3E}">
        <p14:creationId xmlns:p14="http://schemas.microsoft.com/office/powerpoint/2010/main" val="35679693"/>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934" y="2150534"/>
            <a:ext cx="4267200" cy="4508500"/>
          </a:xfrm>
          <a:prstGeom prst="rect">
            <a:avLst/>
          </a:prstGeom>
        </p:spPr>
      </p:pic>
      <p:sp>
        <p:nvSpPr>
          <p:cNvPr id="4" name="TextBox 3"/>
          <p:cNvSpPr txBox="1"/>
          <p:nvPr/>
        </p:nvSpPr>
        <p:spPr>
          <a:xfrm>
            <a:off x="4250267" y="423333"/>
            <a:ext cx="4267200" cy="1200329"/>
          </a:xfrm>
          <a:prstGeom prst="rect">
            <a:avLst/>
          </a:prstGeom>
          <a:noFill/>
        </p:spPr>
        <p:txBody>
          <a:bodyPr wrap="square" rtlCol="0">
            <a:spAutoFit/>
          </a:bodyPr>
          <a:lstStyle/>
          <a:p>
            <a:pPr algn="ctr"/>
            <a:r>
              <a:rPr lang="en-US" sz="3600" dirty="0" smtClean="0"/>
              <a:t>Library Teen Advisory Board</a:t>
            </a:r>
            <a:endParaRPr lang="en-US" sz="3600" dirty="0"/>
          </a:p>
        </p:txBody>
      </p:sp>
    </p:spTree>
    <p:extLst>
      <p:ext uri="{BB962C8B-B14F-4D97-AF65-F5344CB8AC3E}">
        <p14:creationId xmlns:p14="http://schemas.microsoft.com/office/powerpoint/2010/main" val="622731372"/>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0891"/>
            <a:ext cx="10515600" cy="1765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00" y="2381693"/>
            <a:ext cx="3898900" cy="3955311"/>
          </a:xfrm>
          <a:prstGeom prst="rect">
            <a:avLst/>
          </a:prstGeom>
        </p:spPr>
      </p:pic>
    </p:spTree>
    <p:extLst>
      <p:ext uri="{BB962C8B-B14F-4D97-AF65-F5344CB8AC3E}">
        <p14:creationId xmlns:p14="http://schemas.microsoft.com/office/powerpoint/2010/main" val="1275715063"/>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Study, study, study for our exams!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8892" y="1825625"/>
            <a:ext cx="3674216" cy="4351338"/>
          </a:xfrm>
        </p:spPr>
      </p:pic>
    </p:spTree>
    <p:extLst>
      <p:ext uri="{BB962C8B-B14F-4D97-AF65-F5344CB8AC3E}">
        <p14:creationId xmlns:p14="http://schemas.microsoft.com/office/powerpoint/2010/main" val="441927802"/>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Volunteers</a:t>
            </a:r>
            <a:endParaRPr lang="en-US" dirty="0"/>
          </a:p>
        </p:txBody>
      </p:sp>
      <p:sp>
        <p:nvSpPr>
          <p:cNvPr id="3" name="TextBox 2"/>
          <p:cNvSpPr txBox="1"/>
          <p:nvPr/>
        </p:nvSpPr>
        <p:spPr>
          <a:xfrm>
            <a:off x="1100666" y="2438400"/>
            <a:ext cx="9110133" cy="3970318"/>
          </a:xfrm>
          <a:prstGeom prst="rect">
            <a:avLst/>
          </a:prstGeom>
          <a:noFill/>
        </p:spPr>
        <p:txBody>
          <a:bodyPr wrap="square" rtlCol="0">
            <a:spAutoFit/>
          </a:bodyPr>
          <a:lstStyle/>
          <a:p>
            <a:r>
              <a:rPr lang="en-US" dirty="0" smtClean="0"/>
              <a:t>Monday- Mary Kate Bonner</a:t>
            </a:r>
          </a:p>
          <a:p>
            <a:endParaRPr lang="en-US" dirty="0"/>
          </a:p>
          <a:p>
            <a:r>
              <a:rPr lang="en-US" dirty="0" smtClean="0"/>
              <a:t>Tuesday- Cindy </a:t>
            </a:r>
            <a:r>
              <a:rPr lang="en-US" dirty="0" err="1" smtClean="0"/>
              <a:t>Cassell</a:t>
            </a:r>
            <a:endParaRPr lang="en-US" dirty="0" smtClean="0"/>
          </a:p>
          <a:p>
            <a:endParaRPr lang="en-US" dirty="0"/>
          </a:p>
          <a:p>
            <a:r>
              <a:rPr lang="en-US" dirty="0" smtClean="0"/>
              <a:t>Wednesday-Farida </a:t>
            </a:r>
            <a:r>
              <a:rPr lang="en-US" dirty="0" err="1" smtClean="0"/>
              <a:t>Pomerantz</a:t>
            </a:r>
            <a:endParaRPr lang="en-US" dirty="0" smtClean="0"/>
          </a:p>
          <a:p>
            <a:r>
              <a:rPr lang="en-US" dirty="0"/>
              <a:t>	 </a:t>
            </a:r>
            <a:r>
              <a:rPr lang="en-US" dirty="0" smtClean="0"/>
              <a:t>    River Algiers</a:t>
            </a:r>
          </a:p>
          <a:p>
            <a:endParaRPr lang="en-US" dirty="0"/>
          </a:p>
          <a:p>
            <a:r>
              <a:rPr lang="en-US" dirty="0" smtClean="0"/>
              <a:t>Thursday- Dawn </a:t>
            </a:r>
            <a:r>
              <a:rPr lang="en-US" dirty="0" err="1" smtClean="0"/>
              <a:t>Ang</a:t>
            </a:r>
            <a:endParaRPr lang="en-US" dirty="0" smtClean="0"/>
          </a:p>
          <a:p>
            <a:r>
              <a:rPr lang="en-US" dirty="0"/>
              <a:t>	 </a:t>
            </a:r>
            <a:r>
              <a:rPr lang="en-US" dirty="0" smtClean="0"/>
              <a:t>Nicole </a:t>
            </a:r>
            <a:r>
              <a:rPr lang="en-US" dirty="0" err="1" smtClean="0"/>
              <a:t>Eggerts</a:t>
            </a:r>
            <a:endParaRPr lang="en-US" dirty="0" smtClean="0"/>
          </a:p>
          <a:p>
            <a:r>
              <a:rPr lang="en-US" dirty="0"/>
              <a:t> </a:t>
            </a:r>
            <a:r>
              <a:rPr lang="en-US" dirty="0" smtClean="0"/>
              <a:t>                  Jennifer </a:t>
            </a:r>
            <a:r>
              <a:rPr lang="en-US" dirty="0" err="1" smtClean="0"/>
              <a:t>Sorrentino</a:t>
            </a:r>
            <a:endParaRPr lang="en-US" dirty="0" smtClean="0"/>
          </a:p>
          <a:p>
            <a:endParaRPr lang="en-US" dirty="0"/>
          </a:p>
          <a:p>
            <a:r>
              <a:rPr lang="en-US" dirty="0" smtClean="0"/>
              <a:t>Friday-Jean </a:t>
            </a:r>
            <a:r>
              <a:rPr lang="en-US" dirty="0" err="1" smtClean="0"/>
              <a:t>Hunsberger</a:t>
            </a:r>
            <a:endParaRPr lang="en-US" dirty="0" smtClean="0"/>
          </a:p>
          <a:p>
            <a:r>
              <a:rPr lang="en-US" dirty="0"/>
              <a:t> </a:t>
            </a:r>
            <a:r>
              <a:rPr lang="en-US" dirty="0" smtClean="0"/>
              <a:t>           Robin </a:t>
            </a:r>
            <a:r>
              <a:rPr lang="en-US" dirty="0" err="1" smtClean="0"/>
              <a:t>Karakousis</a:t>
            </a:r>
            <a:endParaRPr lang="en-US" dirty="0" smtClean="0"/>
          </a:p>
          <a:p>
            <a:r>
              <a:rPr lang="en-US" dirty="0"/>
              <a:t> </a:t>
            </a:r>
            <a:r>
              <a:rPr lang="en-US" dirty="0" smtClean="0"/>
              <a:t>           Della Lazarus</a:t>
            </a:r>
            <a:endParaRPr lang="en-US" dirty="0"/>
          </a:p>
        </p:txBody>
      </p:sp>
    </p:spTree>
    <p:extLst>
      <p:ext uri="{BB962C8B-B14F-4D97-AF65-F5344CB8AC3E}">
        <p14:creationId xmlns:p14="http://schemas.microsoft.com/office/powerpoint/2010/main" val="1898775680"/>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0" y="609600"/>
            <a:ext cx="4635500" cy="5626100"/>
          </a:xfrm>
          <a:prstGeom prst="rect">
            <a:avLst/>
          </a:prstGeom>
        </p:spPr>
      </p:pic>
      <p:sp>
        <p:nvSpPr>
          <p:cNvPr id="3" name="TextBox 2"/>
          <p:cNvSpPr txBox="1"/>
          <p:nvPr/>
        </p:nvSpPr>
        <p:spPr>
          <a:xfrm>
            <a:off x="1100667" y="1794933"/>
            <a:ext cx="2145139" cy="1200329"/>
          </a:xfrm>
          <a:prstGeom prst="rect">
            <a:avLst/>
          </a:prstGeom>
          <a:noFill/>
        </p:spPr>
        <p:txBody>
          <a:bodyPr wrap="none" rtlCol="0">
            <a:spAutoFit/>
          </a:bodyPr>
          <a:lstStyle/>
          <a:p>
            <a:r>
              <a:rPr lang="en-US" sz="3600" dirty="0" smtClean="0"/>
              <a:t>Jacqueline</a:t>
            </a:r>
          </a:p>
          <a:p>
            <a:r>
              <a:rPr lang="en-US" sz="3600" dirty="0" smtClean="0"/>
              <a:t>Woodson</a:t>
            </a:r>
            <a:endParaRPr lang="en-US" sz="3600" dirty="0"/>
          </a:p>
        </p:txBody>
      </p:sp>
      <p:sp>
        <p:nvSpPr>
          <p:cNvPr id="4" name="TextBox 3"/>
          <p:cNvSpPr txBox="1"/>
          <p:nvPr/>
        </p:nvSpPr>
        <p:spPr>
          <a:xfrm>
            <a:off x="8923867" y="1879600"/>
            <a:ext cx="2885662" cy="1200329"/>
          </a:xfrm>
          <a:prstGeom prst="rect">
            <a:avLst/>
          </a:prstGeom>
          <a:noFill/>
        </p:spPr>
        <p:txBody>
          <a:bodyPr wrap="none" rtlCol="0">
            <a:spAutoFit/>
          </a:bodyPr>
          <a:lstStyle/>
          <a:p>
            <a:r>
              <a:rPr lang="en-US" sz="3600" dirty="0" smtClean="0"/>
              <a:t>Author Visit</a:t>
            </a:r>
          </a:p>
          <a:p>
            <a:r>
              <a:rPr lang="en-US" sz="3600" dirty="0" smtClean="0"/>
              <a:t>March 1, 2018</a:t>
            </a:r>
            <a:endParaRPr lang="en-US" sz="3600" dirty="0"/>
          </a:p>
        </p:txBody>
      </p:sp>
    </p:spTree>
    <p:extLst>
      <p:ext uri="{BB962C8B-B14F-4D97-AF65-F5344CB8AC3E}">
        <p14:creationId xmlns:p14="http://schemas.microsoft.com/office/powerpoint/2010/main" val="1977125001"/>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Top Games Club</a:t>
            </a:r>
            <a:br>
              <a:rPr lang="en-US" dirty="0" smtClean="0"/>
            </a:br>
            <a:r>
              <a:rPr lang="en-US" dirty="0" smtClean="0"/>
              <a:t>Dungeons And Dragons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6" y="2026444"/>
            <a:ext cx="4487333" cy="3949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98" y="1896532"/>
            <a:ext cx="4656669" cy="4079612"/>
          </a:xfrm>
          <a:prstGeom prst="rect">
            <a:avLst/>
          </a:prstGeom>
        </p:spPr>
      </p:pic>
    </p:spTree>
    <p:extLst>
      <p:ext uri="{BB962C8B-B14F-4D97-AF65-F5344CB8AC3E}">
        <p14:creationId xmlns:p14="http://schemas.microsoft.com/office/powerpoint/2010/main" val="66050997"/>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367" y="1748767"/>
            <a:ext cx="4279900" cy="4914900"/>
          </a:xfrm>
          <a:prstGeom prst="rect">
            <a:avLst/>
          </a:prstGeom>
        </p:spPr>
      </p:pic>
      <p:sp>
        <p:nvSpPr>
          <p:cNvPr id="3" name="TextBox 2"/>
          <p:cNvSpPr txBox="1"/>
          <p:nvPr/>
        </p:nvSpPr>
        <p:spPr>
          <a:xfrm>
            <a:off x="1117600" y="779271"/>
            <a:ext cx="8009467" cy="1938992"/>
          </a:xfrm>
          <a:prstGeom prst="rect">
            <a:avLst/>
          </a:prstGeom>
          <a:noFill/>
        </p:spPr>
        <p:txBody>
          <a:bodyPr wrap="square" rtlCol="0">
            <a:spAutoFit/>
          </a:bodyPr>
          <a:lstStyle/>
          <a:p>
            <a:r>
              <a:rPr lang="en-US" sz="6000" dirty="0" err="1" smtClean="0"/>
              <a:t>JuReMaCon</a:t>
            </a:r>
            <a:r>
              <a:rPr lang="en-US" sz="6000" dirty="0" smtClean="0"/>
              <a:t>= for the lover of Manga</a:t>
            </a:r>
            <a:endParaRPr lang="en-US" sz="6000" dirty="0"/>
          </a:p>
        </p:txBody>
      </p:sp>
    </p:spTree>
    <p:extLst>
      <p:ext uri="{BB962C8B-B14F-4D97-AF65-F5344CB8AC3E}">
        <p14:creationId xmlns:p14="http://schemas.microsoft.com/office/powerpoint/2010/main" val="1201042800"/>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1358900"/>
            <a:ext cx="6108700" cy="4140200"/>
          </a:xfrm>
          <a:prstGeom prst="rect">
            <a:avLst/>
          </a:prstGeom>
        </p:spPr>
      </p:pic>
      <p:sp>
        <p:nvSpPr>
          <p:cNvPr id="3" name="TextBox 2"/>
          <p:cNvSpPr txBox="1"/>
          <p:nvPr/>
        </p:nvSpPr>
        <p:spPr>
          <a:xfrm>
            <a:off x="2590800" y="711200"/>
            <a:ext cx="7128382" cy="646331"/>
          </a:xfrm>
          <a:prstGeom prst="rect">
            <a:avLst/>
          </a:prstGeom>
          <a:noFill/>
        </p:spPr>
        <p:txBody>
          <a:bodyPr wrap="square" rtlCol="0">
            <a:spAutoFit/>
          </a:bodyPr>
          <a:lstStyle/>
          <a:p>
            <a:pPr algn="ctr"/>
            <a:r>
              <a:rPr lang="en-US" sz="3600" dirty="0" smtClean="0"/>
              <a:t>Philadelphia </a:t>
            </a:r>
            <a:r>
              <a:rPr lang="en-US" sz="3600" smtClean="0"/>
              <a:t>Reading Olympics</a:t>
            </a:r>
            <a:endParaRPr lang="en-US" sz="3600"/>
          </a:p>
        </p:txBody>
      </p:sp>
    </p:spTree>
    <p:extLst>
      <p:ext uri="{BB962C8B-B14F-4D97-AF65-F5344CB8AC3E}">
        <p14:creationId xmlns:p14="http://schemas.microsoft.com/office/powerpoint/2010/main" val="148194094"/>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00" y="1447800"/>
            <a:ext cx="6070600" cy="3962400"/>
          </a:xfrm>
          <a:prstGeom prst="rect">
            <a:avLst/>
          </a:prstGeom>
        </p:spPr>
      </p:pic>
      <p:sp>
        <p:nvSpPr>
          <p:cNvPr id="3" name="TextBox 2"/>
          <p:cNvSpPr txBox="1"/>
          <p:nvPr/>
        </p:nvSpPr>
        <p:spPr>
          <a:xfrm>
            <a:off x="1608668" y="677334"/>
            <a:ext cx="8483600" cy="769441"/>
          </a:xfrm>
          <a:prstGeom prst="rect">
            <a:avLst/>
          </a:prstGeom>
          <a:noFill/>
        </p:spPr>
        <p:txBody>
          <a:bodyPr wrap="square" rtlCol="0">
            <a:spAutoFit/>
          </a:bodyPr>
          <a:lstStyle/>
          <a:p>
            <a:pPr algn="ctr"/>
            <a:r>
              <a:rPr lang="en-US" sz="4400" smtClean="0"/>
              <a:t>Great Team Wins Blue Ribbon</a:t>
            </a:r>
            <a:endParaRPr lang="en-US" sz="4400"/>
          </a:p>
        </p:txBody>
      </p:sp>
    </p:spTree>
    <p:extLst>
      <p:ext uri="{BB962C8B-B14F-4D97-AF65-F5344CB8AC3E}">
        <p14:creationId xmlns:p14="http://schemas.microsoft.com/office/powerpoint/2010/main" val="309819700"/>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866" y="757767"/>
            <a:ext cx="4216400" cy="5702300"/>
          </a:xfrm>
          <a:prstGeom prst="rect">
            <a:avLst/>
          </a:prstGeom>
        </p:spPr>
      </p:pic>
      <p:sp>
        <p:nvSpPr>
          <p:cNvPr id="3" name="TextBox 2"/>
          <p:cNvSpPr txBox="1"/>
          <p:nvPr/>
        </p:nvSpPr>
        <p:spPr>
          <a:xfrm>
            <a:off x="626534" y="1490132"/>
            <a:ext cx="2656998" cy="3046988"/>
          </a:xfrm>
          <a:prstGeom prst="rect">
            <a:avLst/>
          </a:prstGeom>
          <a:noFill/>
        </p:spPr>
        <p:txBody>
          <a:bodyPr wrap="square" rtlCol="0">
            <a:spAutoFit/>
          </a:bodyPr>
          <a:lstStyle/>
          <a:p>
            <a:r>
              <a:rPr lang="en-US" sz="4800" dirty="0" smtClean="0"/>
              <a:t>Ink Drinkers visit WHYY.</a:t>
            </a:r>
            <a:endParaRPr lang="en-US" sz="4800" dirty="0"/>
          </a:p>
        </p:txBody>
      </p:sp>
    </p:spTree>
    <p:extLst>
      <p:ext uri="{BB962C8B-B14F-4D97-AF65-F5344CB8AC3E}">
        <p14:creationId xmlns:p14="http://schemas.microsoft.com/office/powerpoint/2010/main" val="781265259"/>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Ink Drinkers’ </a:t>
            </a:r>
            <a:r>
              <a:rPr lang="en-US" dirty="0" err="1" smtClean="0"/>
              <a:t>Booktalk</a:t>
            </a:r>
            <a:r>
              <a:rPr lang="en-US" dirty="0" smtClean="0"/>
              <a:t> Breakfast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7900" y="2013491"/>
            <a:ext cx="5156200" cy="4538386"/>
          </a:xfrm>
        </p:spPr>
      </p:pic>
    </p:spTree>
    <p:extLst>
      <p:ext uri="{BB962C8B-B14F-4D97-AF65-F5344CB8AC3E}">
        <p14:creationId xmlns:p14="http://schemas.microsoft.com/office/powerpoint/2010/main" val="1923808126"/>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Ink Drinker Shares History of Book Club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7194" y="1825625"/>
            <a:ext cx="3377612" cy="4351338"/>
          </a:xfrm>
        </p:spPr>
      </p:pic>
    </p:spTree>
    <p:extLst>
      <p:ext uri="{BB962C8B-B14F-4D97-AF65-F5344CB8AC3E}">
        <p14:creationId xmlns:p14="http://schemas.microsoft.com/office/powerpoint/2010/main" val="2021833828"/>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Sorry, no photos for these events: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Intermediate Reading Olympics</a:t>
            </a:r>
          </a:p>
          <a:p>
            <a:r>
              <a:rPr lang="en-US" dirty="0" smtClean="0"/>
              <a:t>Craft Day</a:t>
            </a:r>
          </a:p>
          <a:p>
            <a:r>
              <a:rPr lang="en-US" dirty="0" smtClean="0"/>
              <a:t>Game Day</a:t>
            </a:r>
          </a:p>
          <a:p>
            <a:r>
              <a:rPr lang="en-US" dirty="0" smtClean="0"/>
              <a:t>Take a Book Home for the Holiday</a:t>
            </a:r>
          </a:p>
          <a:p>
            <a:r>
              <a:rPr lang="en-US" dirty="0" smtClean="0"/>
              <a:t>Poetry and Story Slam</a:t>
            </a:r>
          </a:p>
          <a:p>
            <a:r>
              <a:rPr lang="en-US" dirty="0" smtClean="0"/>
              <a:t>Visits from librarians from The Free Library</a:t>
            </a:r>
          </a:p>
          <a:p>
            <a:r>
              <a:rPr lang="en-US" dirty="0" smtClean="0"/>
              <a:t>All the Teen Author Events and the author events the fifth and sixth grades attended through collaboration with The Free Library:</a:t>
            </a:r>
          </a:p>
          <a:p>
            <a:r>
              <a:rPr lang="en-US" dirty="0" smtClean="0"/>
              <a:t>Lauren </a:t>
            </a:r>
            <a:r>
              <a:rPr lang="en-US" dirty="0" err="1" smtClean="0"/>
              <a:t>Tarshis</a:t>
            </a:r>
            <a:r>
              <a:rPr lang="en-US" dirty="0" smtClean="0"/>
              <a:t>, Andrea Davis Pinkney, Martha Freeman, Amy </a:t>
            </a:r>
            <a:r>
              <a:rPr lang="en-US" dirty="0" err="1" smtClean="0"/>
              <a:t>Ignatow</a:t>
            </a:r>
            <a:r>
              <a:rPr lang="en-US" dirty="0" smtClean="0"/>
              <a:t>,, Erin Entrada Kelly, Jen Bryant, Carole Boston Weatherford, </a:t>
            </a:r>
            <a:r>
              <a:rPr lang="en-US" dirty="0" err="1" smtClean="0"/>
              <a:t>Ruta</a:t>
            </a:r>
            <a:r>
              <a:rPr lang="en-US" dirty="0" smtClean="0"/>
              <a:t> </a:t>
            </a:r>
            <a:r>
              <a:rPr lang="en-US" dirty="0" err="1" smtClean="0"/>
              <a:t>Sepetys</a:t>
            </a:r>
            <a:r>
              <a:rPr lang="en-US" dirty="0" smtClean="0"/>
              <a:t>.</a:t>
            </a:r>
          </a:p>
          <a:p>
            <a:endParaRPr lang="en-US" dirty="0" smtClean="0"/>
          </a:p>
          <a:p>
            <a:endParaRPr lang="en-US" dirty="0"/>
          </a:p>
          <a:p>
            <a:endParaRPr lang="en-US" dirty="0"/>
          </a:p>
        </p:txBody>
      </p:sp>
    </p:spTree>
    <p:extLst>
      <p:ext uri="{BB962C8B-B14F-4D97-AF65-F5344CB8AC3E}">
        <p14:creationId xmlns:p14="http://schemas.microsoft.com/office/powerpoint/2010/main" val="378003610"/>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592667"/>
            <a:ext cx="5196483" cy="369332"/>
          </a:xfrm>
          <a:prstGeom prst="rect">
            <a:avLst/>
          </a:prstGeom>
          <a:noFill/>
        </p:spPr>
        <p:txBody>
          <a:bodyPr wrap="square" rtlCol="0">
            <a:spAutoFit/>
          </a:bodyPr>
          <a:lstStyle/>
          <a:p>
            <a:pPr algn="ctr"/>
            <a:r>
              <a:rPr lang="en-US" dirty="0" smtClean="0"/>
              <a:t>The library is also home to The </a:t>
            </a:r>
            <a:r>
              <a:rPr lang="en-US" smtClean="0"/>
              <a:t>Writing Center</a:t>
            </a:r>
            <a:endParaRPr lang="en-US"/>
          </a:p>
        </p:txBody>
      </p:sp>
      <p:sp>
        <p:nvSpPr>
          <p:cNvPr id="4" name="TextBox 3"/>
          <p:cNvSpPr txBox="1"/>
          <p:nvPr/>
        </p:nvSpPr>
        <p:spPr>
          <a:xfrm>
            <a:off x="2590800" y="1270000"/>
            <a:ext cx="6604000" cy="5078313"/>
          </a:xfrm>
          <a:prstGeom prst="rect">
            <a:avLst/>
          </a:prstGeom>
          <a:noFill/>
        </p:spPr>
        <p:txBody>
          <a:bodyPr wrap="square" rtlCol="0">
            <a:spAutoFit/>
          </a:bodyPr>
          <a:lstStyle/>
          <a:p>
            <a:r>
              <a:rPr lang="en-US" dirty="0" smtClean="0"/>
              <a:t>Our generous volunteers:</a:t>
            </a:r>
          </a:p>
          <a:p>
            <a:r>
              <a:rPr lang="en-US" dirty="0"/>
              <a:t>Luke </a:t>
            </a:r>
            <a:r>
              <a:rPr lang="en-US" dirty="0" err="1"/>
              <a:t>Beggy</a:t>
            </a:r>
            <a:endParaRPr lang="en-US" dirty="0"/>
          </a:p>
          <a:p>
            <a:r>
              <a:rPr lang="en-US" dirty="0"/>
              <a:t>Rebecca Chen</a:t>
            </a:r>
          </a:p>
          <a:p>
            <a:r>
              <a:rPr lang="en-US" dirty="0"/>
              <a:t>Vivienne Chen</a:t>
            </a:r>
          </a:p>
          <a:p>
            <a:r>
              <a:rPr lang="en-US" dirty="0" err="1"/>
              <a:t>Annica</a:t>
            </a:r>
            <a:r>
              <a:rPr lang="en-US" dirty="0"/>
              <a:t> Chiu</a:t>
            </a:r>
          </a:p>
          <a:p>
            <a:r>
              <a:rPr lang="en-US" dirty="0"/>
              <a:t>Alyssa </a:t>
            </a:r>
            <a:r>
              <a:rPr lang="en-US" dirty="0" err="1"/>
              <a:t>Collela</a:t>
            </a:r>
            <a:endParaRPr lang="en-US" dirty="0"/>
          </a:p>
          <a:p>
            <a:r>
              <a:rPr lang="en-US" dirty="0"/>
              <a:t>Maranda </a:t>
            </a:r>
            <a:r>
              <a:rPr lang="en-US" dirty="0" err="1"/>
              <a:t>Duignan</a:t>
            </a:r>
            <a:endParaRPr lang="en-US" dirty="0"/>
          </a:p>
          <a:p>
            <a:r>
              <a:rPr lang="en-US" dirty="0"/>
              <a:t>Andrea Gonzalez</a:t>
            </a:r>
          </a:p>
          <a:p>
            <a:r>
              <a:rPr lang="en-US" dirty="0"/>
              <a:t>Isabella </a:t>
            </a:r>
            <a:r>
              <a:rPr lang="en-US" dirty="0" err="1"/>
              <a:t>Hargesheimer</a:t>
            </a:r>
            <a:endParaRPr lang="en-US" dirty="0"/>
          </a:p>
          <a:p>
            <a:r>
              <a:rPr lang="en-US" dirty="0"/>
              <a:t>Brian Huang</a:t>
            </a:r>
          </a:p>
          <a:p>
            <a:r>
              <a:rPr lang="en-US" dirty="0"/>
              <a:t>Lucy Lin</a:t>
            </a:r>
          </a:p>
          <a:p>
            <a:r>
              <a:rPr lang="en-US" dirty="0"/>
              <a:t>Maximo Machado</a:t>
            </a:r>
          </a:p>
          <a:p>
            <a:r>
              <a:rPr lang="en-US" dirty="0"/>
              <a:t>Kate McDowell</a:t>
            </a:r>
          </a:p>
          <a:p>
            <a:r>
              <a:rPr lang="en-US" dirty="0"/>
              <a:t>Amina Moussa</a:t>
            </a:r>
          </a:p>
          <a:p>
            <a:r>
              <a:rPr lang="en-US" dirty="0" err="1"/>
              <a:t>Kejdi</a:t>
            </a:r>
            <a:r>
              <a:rPr lang="en-US" dirty="0"/>
              <a:t> </a:t>
            </a:r>
            <a:r>
              <a:rPr lang="en-US" dirty="0" err="1"/>
              <a:t>Mucaj</a:t>
            </a:r>
            <a:endParaRPr lang="en-US" dirty="0"/>
          </a:p>
          <a:p>
            <a:r>
              <a:rPr lang="en-US" dirty="0"/>
              <a:t>Anna Nguyen</a:t>
            </a:r>
          </a:p>
          <a:p>
            <a:r>
              <a:rPr lang="en-US" dirty="0"/>
              <a:t>Jonathan Nottingham</a:t>
            </a:r>
          </a:p>
          <a:p>
            <a:r>
              <a:rPr lang="en-US" dirty="0"/>
              <a:t>Lily Oni</a:t>
            </a:r>
          </a:p>
        </p:txBody>
      </p:sp>
    </p:spTree>
    <p:extLst>
      <p:ext uri="{BB962C8B-B14F-4D97-AF65-F5344CB8AC3E}">
        <p14:creationId xmlns:p14="http://schemas.microsoft.com/office/powerpoint/2010/main" val="95060459"/>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Average Weekly Library Visits</a:t>
            </a:r>
            <a:endParaRPr lang="en-US" dirty="0"/>
          </a:p>
        </p:txBody>
      </p:sp>
      <p:sp>
        <p:nvSpPr>
          <p:cNvPr id="3" name="Content Placeholder 2"/>
          <p:cNvSpPr>
            <a:spLocks noGrp="1"/>
          </p:cNvSpPr>
          <p:nvPr>
            <p:ph sz="half" idx="1"/>
          </p:nvPr>
        </p:nvSpPr>
        <p:spPr/>
        <p:txBody>
          <a:bodyPr/>
          <a:lstStyle/>
          <a:p>
            <a:r>
              <a:rPr lang="en-US" dirty="0" smtClean="0"/>
              <a:t>Classes</a:t>
            </a:r>
          </a:p>
          <a:p>
            <a:endParaRPr lang="en-US" dirty="0"/>
          </a:p>
          <a:p>
            <a:r>
              <a:rPr lang="en-US" dirty="0" smtClean="0"/>
              <a:t>12 </a:t>
            </a:r>
            <a:r>
              <a:rPr lang="en-US" dirty="0" err="1" smtClean="0"/>
              <a:t>Rostered</a:t>
            </a:r>
            <a:r>
              <a:rPr lang="en-US" dirty="0" smtClean="0"/>
              <a:t> classes</a:t>
            </a:r>
          </a:p>
          <a:p>
            <a:endParaRPr lang="en-US" dirty="0"/>
          </a:p>
          <a:p>
            <a:r>
              <a:rPr lang="en-US" dirty="0" smtClean="0"/>
              <a:t>8 Library Skills Classes</a:t>
            </a:r>
            <a:endParaRPr lang="en-US" dirty="0"/>
          </a:p>
        </p:txBody>
      </p:sp>
      <p:sp>
        <p:nvSpPr>
          <p:cNvPr id="4" name="Content Placeholder 3"/>
          <p:cNvSpPr>
            <a:spLocks noGrp="1"/>
          </p:cNvSpPr>
          <p:nvPr>
            <p:ph sz="half" idx="2"/>
          </p:nvPr>
        </p:nvSpPr>
        <p:spPr/>
        <p:txBody>
          <a:bodyPr/>
          <a:lstStyle/>
          <a:p>
            <a:r>
              <a:rPr lang="en-US" dirty="0" smtClean="0"/>
              <a:t>Patrons Before/After School, Lunch Recess, During the Day</a:t>
            </a:r>
          </a:p>
          <a:p>
            <a:endParaRPr lang="en-US" dirty="0"/>
          </a:p>
          <a:p>
            <a:r>
              <a:rPr lang="en-US" dirty="0" smtClean="0"/>
              <a:t>2,340 students</a:t>
            </a:r>
            <a:endParaRPr lang="en-US" dirty="0"/>
          </a:p>
        </p:txBody>
      </p:sp>
    </p:spTree>
    <p:extLst>
      <p:ext uri="{BB962C8B-B14F-4D97-AF65-F5344CB8AC3E}">
        <p14:creationId xmlns:p14="http://schemas.microsoft.com/office/powerpoint/2010/main" val="1777892723"/>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365125"/>
            <a:ext cx="10981267" cy="1325563"/>
          </a:xfrm>
        </p:spPr>
        <p:txBody>
          <a:bodyPr>
            <a:normAutofit/>
          </a:bodyPr>
          <a:lstStyle/>
          <a:p>
            <a:pPr algn="ctr"/>
            <a:r>
              <a:rPr lang="en-US" sz="5400" dirty="0" smtClean="0"/>
              <a:t>Top Teen Ten</a:t>
            </a:r>
            <a:endParaRPr lang="en-US" sz="5400" dirty="0"/>
          </a:p>
        </p:txBody>
      </p:sp>
      <p:sp>
        <p:nvSpPr>
          <p:cNvPr id="4" name="TextBox 3"/>
          <p:cNvSpPr txBox="1"/>
          <p:nvPr/>
        </p:nvSpPr>
        <p:spPr>
          <a:xfrm>
            <a:off x="1" y="2594343"/>
            <a:ext cx="11887199" cy="2677656"/>
          </a:xfrm>
          <a:prstGeom prst="rect">
            <a:avLst/>
          </a:prstGeom>
          <a:noFill/>
        </p:spPr>
        <p:txBody>
          <a:bodyPr wrap="square" rtlCol="0">
            <a:spAutoFit/>
          </a:bodyPr>
          <a:lstStyle/>
          <a:p>
            <a:r>
              <a:rPr lang="en-US" sz="2400" dirty="0" smtClean="0"/>
              <a:t>For the past two years, the Library Teen Advisory Board and other interested student-readers have participated in an American Library Association  (ALA) grant to review books for Young Adult Library Services Association. As we come to the end of our grant, we have read and reviewed hundreds of books and our students have received these books to add to their personal libraries. In addition, this spring,  the ALA delivered the twenty or so titles of the winning Top Teen Ten choices. These brand new, mostly hardback books are exciting additions to our Young Adult collection.</a:t>
            </a:r>
            <a:endParaRPr lang="en-US" sz="2400" dirty="0"/>
          </a:p>
        </p:txBody>
      </p:sp>
    </p:spTree>
    <p:extLst>
      <p:ext uri="{BB962C8B-B14F-4D97-AF65-F5344CB8AC3E}">
        <p14:creationId xmlns:p14="http://schemas.microsoft.com/office/powerpoint/2010/main" val="980789271"/>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So </a:t>
            </a:r>
            <a:r>
              <a:rPr lang="en-US" sz="3200" dirty="0"/>
              <a:t>please, oh PLEASE, we beg, we pray, Go throw your TV set away, And in its place you can install, A lovely bookshelf on the wall</a:t>
            </a:r>
            <a:r>
              <a:rPr lang="en-US" sz="3200" dirty="0" smtClean="0"/>
              <a:t>. </a:t>
            </a:r>
            <a:r>
              <a:rPr lang="en-US" sz="3200" i="1" dirty="0"/>
              <a:t> — </a:t>
            </a:r>
            <a:r>
              <a:rPr lang="en-US" sz="3200" dirty="0"/>
              <a:t>Roald Dahl</a:t>
            </a:r>
            <a:r>
              <a:rPr lang="en-US" sz="3200" i="1" dirty="0"/>
              <a:t>, Charlie and the Chocolate Factory</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797" y="1825625"/>
            <a:ext cx="6112405" cy="4351338"/>
          </a:xfrm>
        </p:spPr>
      </p:pic>
    </p:spTree>
    <p:extLst>
      <p:ext uri="{BB962C8B-B14F-4D97-AF65-F5344CB8AC3E}">
        <p14:creationId xmlns:p14="http://schemas.microsoft.com/office/powerpoint/2010/main" val="566644001"/>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Titles</a:t>
            </a:r>
            <a:endParaRPr lang="en-US" dirty="0"/>
          </a:p>
        </p:txBody>
      </p:sp>
      <p:sp>
        <p:nvSpPr>
          <p:cNvPr id="3" name="Content Placeholder 2"/>
          <p:cNvSpPr>
            <a:spLocks noGrp="1"/>
          </p:cNvSpPr>
          <p:nvPr>
            <p:ph idx="1"/>
          </p:nvPr>
        </p:nvSpPr>
        <p:spPr/>
        <p:txBody>
          <a:bodyPr>
            <a:normAutofit/>
          </a:bodyPr>
          <a:lstStyle/>
          <a:p>
            <a:pPr algn="ctr"/>
            <a:r>
              <a:rPr lang="en-US" sz="8000" dirty="0" smtClean="0"/>
              <a:t>13,992</a:t>
            </a:r>
            <a:endParaRPr lang="en-US" sz="8000" dirty="0"/>
          </a:p>
        </p:txBody>
      </p:sp>
    </p:spTree>
    <p:extLst>
      <p:ext uri="{BB962C8B-B14F-4D97-AF65-F5344CB8AC3E}">
        <p14:creationId xmlns:p14="http://schemas.microsoft.com/office/powerpoint/2010/main" val="1959675427"/>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Circulation of Library Materials</a:t>
            </a:r>
            <a:endParaRPr lang="en-US" dirty="0"/>
          </a:p>
        </p:txBody>
      </p:sp>
      <p:sp>
        <p:nvSpPr>
          <p:cNvPr id="4" name="TextBox 3"/>
          <p:cNvSpPr txBox="1"/>
          <p:nvPr/>
        </p:nvSpPr>
        <p:spPr>
          <a:xfrm>
            <a:off x="4148667" y="3014133"/>
            <a:ext cx="4436533" cy="1323439"/>
          </a:xfrm>
          <a:prstGeom prst="rect">
            <a:avLst/>
          </a:prstGeom>
          <a:noFill/>
        </p:spPr>
        <p:txBody>
          <a:bodyPr wrap="square" rtlCol="0">
            <a:spAutoFit/>
          </a:bodyPr>
          <a:lstStyle/>
          <a:p>
            <a:r>
              <a:rPr lang="en-US" sz="8000" dirty="0" smtClean="0"/>
              <a:t>9,732</a:t>
            </a:r>
            <a:endParaRPr lang="en-US" sz="8000" dirty="0"/>
          </a:p>
        </p:txBody>
      </p:sp>
    </p:spTree>
    <p:extLst>
      <p:ext uri="{BB962C8B-B14F-4D97-AF65-F5344CB8AC3E}">
        <p14:creationId xmlns:p14="http://schemas.microsoft.com/office/powerpoint/2010/main" val="480485363"/>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 Statistics</a:t>
            </a:r>
            <a:endParaRPr lang="en-US" dirty="0"/>
          </a:p>
        </p:txBody>
      </p:sp>
      <p:sp>
        <p:nvSpPr>
          <p:cNvPr id="3" name="Content Placeholder 2"/>
          <p:cNvSpPr>
            <a:spLocks noGrp="1"/>
          </p:cNvSpPr>
          <p:nvPr>
            <p:ph idx="1"/>
          </p:nvPr>
        </p:nvSpPr>
        <p:spPr/>
        <p:txBody>
          <a:bodyPr>
            <a:normAutofit lnSpcReduction="10000"/>
          </a:bodyPr>
          <a:lstStyle/>
          <a:p>
            <a:r>
              <a:rPr lang="en-US" dirty="0" smtClean="0"/>
              <a:t>Nonfiction: 3,351</a:t>
            </a:r>
          </a:p>
          <a:p>
            <a:endParaRPr lang="en-US" dirty="0"/>
          </a:p>
          <a:p>
            <a:r>
              <a:rPr lang="en-US" dirty="0" smtClean="0"/>
              <a:t>Fiction: 6,295</a:t>
            </a:r>
          </a:p>
          <a:p>
            <a:endParaRPr lang="en-US" dirty="0"/>
          </a:p>
          <a:p>
            <a:r>
              <a:rPr lang="en-US" dirty="0" smtClean="0"/>
              <a:t>Kindle check outs:  439</a:t>
            </a:r>
          </a:p>
          <a:p>
            <a:endParaRPr lang="en-US" dirty="0"/>
          </a:p>
          <a:p>
            <a:r>
              <a:rPr lang="en-US" dirty="0" smtClean="0"/>
              <a:t>DVD check outs: 69</a:t>
            </a:r>
          </a:p>
          <a:p>
            <a:endParaRPr lang="en-US" dirty="0"/>
          </a:p>
          <a:p>
            <a:r>
              <a:rPr lang="en-US" dirty="0" smtClean="0"/>
              <a:t>Audio book check outs: 19 </a:t>
            </a:r>
            <a:endParaRPr lang="en-US" dirty="0"/>
          </a:p>
        </p:txBody>
      </p:sp>
    </p:spTree>
    <p:extLst>
      <p:ext uri="{BB962C8B-B14F-4D97-AF65-F5344CB8AC3E}">
        <p14:creationId xmlns:p14="http://schemas.microsoft.com/office/powerpoint/2010/main" val="597485093"/>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Library Collection</a:t>
            </a:r>
            <a:endParaRPr lang="en-US" dirty="0"/>
          </a:p>
        </p:txBody>
      </p:sp>
      <p:sp>
        <p:nvSpPr>
          <p:cNvPr id="3" name="Text Placeholder 2"/>
          <p:cNvSpPr>
            <a:spLocks noGrp="1"/>
          </p:cNvSpPr>
          <p:nvPr>
            <p:ph type="body" idx="1"/>
          </p:nvPr>
        </p:nvSpPr>
        <p:spPr/>
        <p:txBody>
          <a:bodyPr/>
          <a:lstStyle/>
          <a:p>
            <a:r>
              <a:rPr lang="en-US" dirty="0" smtClean="0"/>
              <a:t>New Materials</a:t>
            </a:r>
            <a:endParaRPr lang="en-US" dirty="0"/>
          </a:p>
        </p:txBody>
      </p:sp>
      <p:sp>
        <p:nvSpPr>
          <p:cNvPr id="4" name="Content Placeholder 3"/>
          <p:cNvSpPr>
            <a:spLocks noGrp="1"/>
          </p:cNvSpPr>
          <p:nvPr>
            <p:ph sz="half" idx="2"/>
          </p:nvPr>
        </p:nvSpPr>
        <p:spPr/>
        <p:txBody>
          <a:bodyPr/>
          <a:lstStyle/>
          <a:p>
            <a:r>
              <a:rPr lang="en-US" dirty="0" smtClean="0"/>
              <a:t>234 Books</a:t>
            </a:r>
          </a:p>
          <a:p>
            <a:endParaRPr lang="en-US" dirty="0"/>
          </a:p>
          <a:p>
            <a:r>
              <a:rPr lang="en-US" dirty="0" smtClean="0"/>
              <a:t>2 DVDs</a:t>
            </a:r>
            <a:endParaRPr lang="en-US" dirty="0"/>
          </a:p>
        </p:txBody>
      </p:sp>
      <p:sp>
        <p:nvSpPr>
          <p:cNvPr id="5" name="Text Placeholder 4"/>
          <p:cNvSpPr>
            <a:spLocks noGrp="1"/>
          </p:cNvSpPr>
          <p:nvPr>
            <p:ph type="body" sz="quarter" idx="3"/>
          </p:nvPr>
        </p:nvSpPr>
        <p:spPr/>
        <p:txBody>
          <a:bodyPr/>
          <a:lstStyle/>
          <a:p>
            <a:r>
              <a:rPr lang="en-US" dirty="0" smtClean="0"/>
              <a:t>Discarded Materials</a:t>
            </a:r>
            <a:endParaRPr lang="en-US" dirty="0"/>
          </a:p>
        </p:txBody>
      </p:sp>
      <p:sp>
        <p:nvSpPr>
          <p:cNvPr id="6" name="Content Placeholder 5"/>
          <p:cNvSpPr>
            <a:spLocks noGrp="1"/>
          </p:cNvSpPr>
          <p:nvPr>
            <p:ph sz="quarter" idx="4"/>
          </p:nvPr>
        </p:nvSpPr>
        <p:spPr/>
        <p:txBody>
          <a:bodyPr>
            <a:normAutofit/>
          </a:bodyPr>
          <a:lstStyle/>
          <a:p>
            <a:r>
              <a:rPr lang="en-US" dirty="0" smtClean="0"/>
              <a:t>Weeded</a:t>
            </a:r>
          </a:p>
          <a:p>
            <a:endParaRPr lang="en-US" dirty="0"/>
          </a:p>
          <a:p>
            <a:r>
              <a:rPr lang="en-US" dirty="0" smtClean="0"/>
              <a:t>Lost  -49</a:t>
            </a:r>
          </a:p>
          <a:p>
            <a:r>
              <a:rPr lang="en-US" dirty="0" smtClean="0"/>
              <a:t>(Approximately half of these titles are recovered through patron reimbursement; the other half are lost due to failure of patron to check out the item.)</a:t>
            </a:r>
            <a:endParaRPr lang="en-US" dirty="0"/>
          </a:p>
        </p:txBody>
      </p:sp>
      <p:sp>
        <p:nvSpPr>
          <p:cNvPr id="7" name="TextBox 6"/>
          <p:cNvSpPr txBox="1"/>
          <p:nvPr/>
        </p:nvSpPr>
        <p:spPr>
          <a:xfrm>
            <a:off x="7789333" y="2675467"/>
            <a:ext cx="745717" cy="461665"/>
          </a:xfrm>
          <a:prstGeom prst="rect">
            <a:avLst/>
          </a:prstGeom>
          <a:noFill/>
        </p:spPr>
        <p:txBody>
          <a:bodyPr wrap="none" rtlCol="0">
            <a:spAutoFit/>
          </a:bodyPr>
          <a:lstStyle/>
          <a:p>
            <a:r>
              <a:rPr lang="en-US" sz="2400" dirty="0" smtClean="0"/>
              <a:t>-678</a:t>
            </a:r>
            <a:endParaRPr lang="en-US" sz="2400" dirty="0"/>
          </a:p>
        </p:txBody>
      </p:sp>
      <p:sp>
        <p:nvSpPr>
          <p:cNvPr id="8" name="TextBox 7"/>
          <p:cNvSpPr txBox="1"/>
          <p:nvPr/>
        </p:nvSpPr>
        <p:spPr>
          <a:xfrm>
            <a:off x="7992533" y="3759200"/>
            <a:ext cx="184731" cy="369332"/>
          </a:xfrm>
          <a:prstGeom prst="rect">
            <a:avLst/>
          </a:prstGeom>
          <a:noFill/>
        </p:spPr>
        <p:txBody>
          <a:bodyPr wrap="none" rtlCol="0">
            <a:spAutoFit/>
          </a:bodyPr>
          <a:lstStyle/>
          <a:p>
            <a:endParaRPr lang="en-US" dirty="0"/>
          </a:p>
        </p:txBody>
      </p:sp>
      <p:pic>
        <p:nvPicPr>
          <p:cNvPr id="9" name="Sound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73793455"/>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Scholastic Book Fair Profit</a:t>
            </a:r>
            <a:endParaRPr lang="en-US" dirty="0"/>
          </a:p>
        </p:txBody>
      </p:sp>
      <p:sp>
        <p:nvSpPr>
          <p:cNvPr id="3" name="Content Placeholder 2"/>
          <p:cNvSpPr>
            <a:spLocks noGrp="1"/>
          </p:cNvSpPr>
          <p:nvPr>
            <p:ph idx="1"/>
          </p:nvPr>
        </p:nvSpPr>
        <p:spPr/>
        <p:txBody>
          <a:bodyPr/>
          <a:lstStyle/>
          <a:p>
            <a:r>
              <a:rPr lang="en-US" dirty="0" smtClean="0"/>
              <a:t>Fall:  $1,169.06</a:t>
            </a:r>
          </a:p>
          <a:p>
            <a:r>
              <a:rPr lang="en-US" dirty="0" smtClean="0"/>
              <a:t>Paid for library materials and events</a:t>
            </a:r>
          </a:p>
          <a:p>
            <a:endParaRPr lang="en-US" dirty="0"/>
          </a:p>
          <a:p>
            <a:r>
              <a:rPr lang="en-US" dirty="0" smtClean="0"/>
              <a:t>Spring: $625</a:t>
            </a:r>
          </a:p>
          <a:p>
            <a:r>
              <a:rPr lang="en-US" dirty="0" smtClean="0"/>
              <a:t>Paid for database </a:t>
            </a:r>
            <a:r>
              <a:rPr lang="en-US" i="1" dirty="0" smtClean="0"/>
              <a:t>Historical Newspapers</a:t>
            </a:r>
            <a:endParaRPr lang="en-US" dirty="0" smtClean="0"/>
          </a:p>
          <a:p>
            <a:endParaRPr lang="en-US" dirty="0" smtClean="0"/>
          </a:p>
          <a:p>
            <a:endParaRPr lang="en-US" dirty="0"/>
          </a:p>
        </p:txBody>
      </p:sp>
    </p:spTree>
    <p:extLst>
      <p:ext uri="{BB962C8B-B14F-4D97-AF65-F5344CB8AC3E}">
        <p14:creationId xmlns:p14="http://schemas.microsoft.com/office/powerpoint/2010/main" val="249524905"/>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funding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Home and School Association			$500 for series, 									replacements, requests</a:t>
            </a:r>
          </a:p>
          <a:p>
            <a:r>
              <a:rPr lang="en-US" dirty="0" smtClean="0"/>
              <a:t>O’Neill-</a:t>
            </a:r>
            <a:r>
              <a:rPr lang="en-US" dirty="0" err="1" smtClean="0"/>
              <a:t>Dietel</a:t>
            </a:r>
            <a:r>
              <a:rPr lang="en-US" dirty="0" smtClean="0"/>
              <a:t> Family				$500 for new titles for 								Mock Newbery Committee</a:t>
            </a:r>
          </a:p>
          <a:p>
            <a:r>
              <a:rPr lang="en-US" dirty="0" err="1" smtClean="0"/>
              <a:t>DonorsChoose</a:t>
            </a:r>
            <a:r>
              <a:rPr lang="en-US" dirty="0" smtClean="0"/>
              <a:t>					$472       for PYRCA titles</a:t>
            </a:r>
          </a:p>
          <a:p>
            <a:r>
              <a:rPr lang="en-US" dirty="0" smtClean="0"/>
              <a:t>							$672 for NHD materials</a:t>
            </a:r>
            <a:r>
              <a:rPr lang="en-US" sz="2800" dirty="0" smtClean="0"/>
              <a:t>                                                Amazon Wish List				            $410</a:t>
            </a:r>
          </a:p>
          <a:p>
            <a:r>
              <a:rPr lang="en-US" dirty="0" smtClean="0"/>
              <a:t>Scholastic Donation				$138</a:t>
            </a:r>
          </a:p>
          <a:p>
            <a:r>
              <a:rPr lang="en-US" dirty="0" smtClean="0"/>
              <a:t>Subtotal						$2,692   +  $862 (Book Fair)</a:t>
            </a:r>
          </a:p>
          <a:p>
            <a:pPr lvl="8"/>
            <a:r>
              <a:rPr lang="en-US" sz="2600" dirty="0" smtClean="0"/>
              <a:t>                                                    $13.37 (DVDs)</a:t>
            </a:r>
          </a:p>
          <a:p>
            <a:r>
              <a:rPr lang="en-US" sz="2800" dirty="0" smtClean="0"/>
              <a:t>Total                                                                           $3,567.37</a:t>
            </a:r>
          </a:p>
          <a:p>
            <a:pPr lvl="8"/>
            <a:r>
              <a:rPr lang="en-US" dirty="0"/>
              <a:t> </a:t>
            </a:r>
            <a:r>
              <a:rPr lang="en-US" dirty="0" smtClean="0"/>
              <a:t>                                                 </a:t>
            </a:r>
            <a:endParaRPr lang="en-US" dirty="0"/>
          </a:p>
        </p:txBody>
      </p:sp>
    </p:spTree>
    <p:extLst>
      <p:ext uri="{BB962C8B-B14F-4D97-AF65-F5344CB8AC3E}">
        <p14:creationId xmlns:p14="http://schemas.microsoft.com/office/powerpoint/2010/main" val="239184010"/>
      </p:ext>
    </p:extLst>
  </p:cSld>
  <p:clrMapOvr>
    <a:masterClrMapping/>
  </p:clrMapOvr>
  <mc:AlternateContent xmlns:mc="http://schemas.openxmlformats.org/markup-compatibility/2006" xmlns:p14="http://schemas.microsoft.com/office/powerpoint/2010/main">
    <mc:Choice Requires="p14">
      <p:transition p14:dur="250" advClick="0" advTm="1000">
        <p:fade/>
      </p:transition>
    </mc:Choice>
    <mc:Fallback xmlns="">
      <p:transition advClick="0" advTm="1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511</Words>
  <Application>Microsoft Macintosh PowerPoint</Application>
  <PresentationFormat>Widescreen</PresentationFormat>
  <Paragraphs>123</Paragraphs>
  <Slides>31</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Calibri Light</vt:lpstr>
      <vt:lpstr>Rockwell Extra Bold</vt:lpstr>
      <vt:lpstr>Arial</vt:lpstr>
      <vt:lpstr>Office Theme</vt:lpstr>
      <vt:lpstr>Masterman School Library Annual Report 2017-2018  Philadelphia, PA 19130  Bernadette Cooke Kearney Certified School Librarian</vt:lpstr>
      <vt:lpstr>Volunteers</vt:lpstr>
      <vt:lpstr>Average Weekly Library Visits</vt:lpstr>
      <vt:lpstr>Titles</vt:lpstr>
      <vt:lpstr>Annual Circulation of Library Materials</vt:lpstr>
      <vt:lpstr>Circulation Statistics</vt:lpstr>
      <vt:lpstr>Library Collection</vt:lpstr>
      <vt:lpstr>Scholastic Book Fair Profit</vt:lpstr>
      <vt:lpstr>Other funding</vt:lpstr>
      <vt:lpstr>PowerPoint Presentation</vt:lpstr>
      <vt:lpstr>PowerPoint Presentation</vt:lpstr>
      <vt:lpstr>PowerPoint Presentation</vt:lpstr>
      <vt:lpstr>PowerPoint Presentation</vt:lpstr>
      <vt:lpstr>PowerPoint Presentation</vt:lpstr>
      <vt:lpstr>Harry Potter Quizzo</vt:lpstr>
      <vt:lpstr>Who knows the answer to this one?</vt:lpstr>
      <vt:lpstr>PowerPoint Presentation</vt:lpstr>
      <vt:lpstr>PowerPoint Presentation</vt:lpstr>
      <vt:lpstr>Study, study, study for our exams!</vt:lpstr>
      <vt:lpstr>PowerPoint Presentation</vt:lpstr>
      <vt:lpstr>Table Top Games Club Dungeons And Dragons</vt:lpstr>
      <vt:lpstr>PowerPoint Presentation</vt:lpstr>
      <vt:lpstr>PowerPoint Presentation</vt:lpstr>
      <vt:lpstr>PowerPoint Presentation</vt:lpstr>
      <vt:lpstr>PowerPoint Presentation</vt:lpstr>
      <vt:lpstr>Annual Ink Drinkers’ Booktalk Breakfast</vt:lpstr>
      <vt:lpstr>Ink Drinker Shares History of Book Club</vt:lpstr>
      <vt:lpstr>Sorry, no photos for these events:</vt:lpstr>
      <vt:lpstr>PowerPoint Presentation</vt:lpstr>
      <vt:lpstr>Top Teen Ten</vt:lpstr>
      <vt:lpstr>So please, oh PLEASE, we beg, we pray, Go throw your TV set away, And in its place you can install, A lovely bookshelf on the wall.  — Roald Dahl, Charlie and the Chocolate Factory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Weeded</dc:title>
  <dc:creator>Microsoft Office User</dc:creator>
  <cp:lastModifiedBy>Microsoft Office User</cp:lastModifiedBy>
  <cp:revision>32</cp:revision>
  <dcterms:created xsi:type="dcterms:W3CDTF">2018-06-13T01:05:02Z</dcterms:created>
  <dcterms:modified xsi:type="dcterms:W3CDTF">2018-06-23T20:51:02Z</dcterms:modified>
</cp:coreProperties>
</file>