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embeddedFontLs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CenturyGothic-bold.fntdata"/><Relationship Id="rId23" Type="http://schemas.openxmlformats.org/officeDocument/2006/relationships/slide" Target="slides/slide18.xml"/><Relationship Id="rId45"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CenturyGothic-boldItalic.fntdata"/><Relationship Id="rId25" Type="http://schemas.openxmlformats.org/officeDocument/2006/relationships/slide" Target="slides/slide20.xml"/><Relationship Id="rId47" Type="http://schemas.openxmlformats.org/officeDocument/2006/relationships/font" Target="fonts/CenturyGothic-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66d516f90_0_1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566d516f90_0_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66d516f90_0_2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566d516f90_0_2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9f3c09b7d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59f3c09b7d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5927b636c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5927b636c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59f3c09b7d_0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59f3c09b7d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927b636c2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5927b636c2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9f3c09b7d_0_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g59f3c09b7d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5685243964_0_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5685243964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5685243964_0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5685243964_0_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566d516f90_0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566d516f90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66d516f90_0_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566d516f90_0_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566d516f90_0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g566d516f90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566d516f90_0_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566d516f90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g566d516f90_0_1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566d516f90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66d516f90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566d516f90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566d516f90_0_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566d516f90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566d516f90_0_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566d516f90_0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5685243964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568524396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566d516f90_0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566d516f90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566d516f90_0_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g566d516f90_0_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566d516f90_0_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566d516f90_0_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566d516f90_0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566d516f90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66d516f90_0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566d516f90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1371600"/>
            <a:ext cx="7848600" cy="1927225"/>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5400"/>
              <a:buFont typeface="Century Gothic"/>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685800" y="3505200"/>
            <a:ext cx="6400800" cy="1752600"/>
          </a:xfrm>
          <a:prstGeom prst="rect">
            <a:avLst/>
          </a:prstGeom>
          <a:noFill/>
          <a:ln>
            <a:noFill/>
          </a:ln>
        </p:spPr>
        <p:txBody>
          <a:bodyPr anchorCtr="0" anchor="t" bIns="45700" lIns="91425" spcFirstLastPara="1" rIns="91425" wrap="square" tIns="45700"/>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p:txBody>
      </p:sp>
      <p:sp>
        <p:nvSpPr>
          <p:cNvPr id="19" name="Google Shape;19;p2"/>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2"/>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2" name="Google Shape;22;p2"/>
          <p:cNvCxnSpPr/>
          <p:nvPr/>
        </p:nvCxnSpPr>
        <p:spPr>
          <a:xfrm>
            <a:off x="685800" y="3398520"/>
            <a:ext cx="784860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792480"/>
            <a:ext cx="2142680" cy="126492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2400"/>
              <a:buFont typeface="Century Gothic"/>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p:nvPr>
            <p:ph idx="2" type="pic"/>
          </p:nvPr>
        </p:nvSpPr>
        <p:spPr>
          <a:xfrm>
            <a:off x="2858610" y="838201"/>
            <a:ext cx="5904390" cy="5500456"/>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23"/>
              </a:srgbClr>
            </a:outerShdw>
          </a:effectLst>
        </p:spPr>
        <p:txBody>
          <a:bodyPr anchorCtr="0" anchor="t" bIns="45700" lIns="91425" spcFirstLastPara="1" rIns="91425" wrap="square" tIns="45700"/>
          <a:lstStyle>
            <a:lvl1pPr lvl="0" marR="0" rtl="0" algn="l">
              <a:spcBef>
                <a:spcPts val="640"/>
              </a:spcBef>
              <a:spcAft>
                <a:spcPts val="0"/>
              </a:spcAft>
              <a:buClr>
                <a:schemeClr val="accent1"/>
              </a:buClr>
              <a:buSzPts val="2720"/>
              <a:buFont typeface="Arial"/>
              <a:buNone/>
              <a:defRPr b="0" i="0" sz="3200" u="none" cap="none" strike="noStrike">
                <a:solidFill>
                  <a:schemeClr val="dk1"/>
                </a:solidFill>
                <a:latin typeface="Century Gothic"/>
                <a:ea typeface="Century Gothic"/>
                <a:cs typeface="Century Gothic"/>
                <a:sym typeface="Century Gothic"/>
              </a:defRPr>
            </a:lvl1pPr>
            <a:lvl2pPr lvl="1" marR="0" rtl="0" algn="l">
              <a:spcBef>
                <a:spcPts val="560"/>
              </a:spcBef>
              <a:spcAft>
                <a:spcPts val="0"/>
              </a:spcAft>
              <a:buClr>
                <a:schemeClr val="accent1"/>
              </a:buClr>
              <a:buSzPts val="2380"/>
              <a:buFont typeface="Arial"/>
              <a:buNone/>
              <a:defRPr b="0" i="0" sz="2800" u="none" cap="none" strike="noStrike">
                <a:solidFill>
                  <a:schemeClr val="dk1"/>
                </a:solidFill>
                <a:latin typeface="Century Gothic"/>
                <a:ea typeface="Century Gothic"/>
                <a:cs typeface="Century Gothic"/>
                <a:sym typeface="Century Gothic"/>
              </a:defRPr>
            </a:lvl2pPr>
            <a:lvl3pPr lvl="2" marR="0" rtl="0" algn="l">
              <a:spcBef>
                <a:spcPts val="480"/>
              </a:spcBef>
              <a:spcAft>
                <a:spcPts val="0"/>
              </a:spcAft>
              <a:buClr>
                <a:schemeClr val="accent1"/>
              </a:buClr>
              <a:buSzPts val="2160"/>
              <a:buFont typeface="Arial"/>
              <a:buNone/>
              <a:defRPr b="0" i="0" sz="2400" u="none" cap="none" strike="noStrike">
                <a:solidFill>
                  <a:schemeClr val="dk1"/>
                </a:solidFill>
                <a:latin typeface="Century Gothic"/>
                <a:ea typeface="Century Gothic"/>
                <a:cs typeface="Century Gothic"/>
                <a:sym typeface="Century Gothic"/>
              </a:defRPr>
            </a:lvl3pPr>
            <a:lvl4pPr lvl="3" marR="0" rtl="0" algn="l">
              <a:spcBef>
                <a:spcPts val="400"/>
              </a:spcBef>
              <a:spcAft>
                <a:spcPts val="0"/>
              </a:spcAft>
              <a:buClr>
                <a:schemeClr val="accent1"/>
              </a:buClr>
              <a:buSzPts val="2000"/>
              <a:buFont typeface="Arial"/>
              <a:buNone/>
              <a:defRPr b="0" i="0" sz="2000" u="none" cap="none" strike="noStrike">
                <a:solidFill>
                  <a:schemeClr val="dk1"/>
                </a:solidFill>
                <a:latin typeface="Century Gothic"/>
                <a:ea typeface="Century Gothic"/>
                <a:cs typeface="Century Gothic"/>
                <a:sym typeface="Century Gothic"/>
              </a:defRPr>
            </a:lvl4pPr>
            <a:lvl5pPr lvl="4" marR="0" rtl="0" algn="l">
              <a:spcBef>
                <a:spcPts val="400"/>
              </a:spcBef>
              <a:spcAft>
                <a:spcPts val="0"/>
              </a:spcAft>
              <a:buClr>
                <a:schemeClr val="accent1"/>
              </a:buClr>
              <a:buSzPts val="2000"/>
              <a:buFont typeface="Arial"/>
              <a:buNone/>
              <a:defRPr b="0" i="0" sz="2000" u="none" cap="none" strike="noStrike">
                <a:solidFill>
                  <a:schemeClr val="dk1"/>
                </a:solidFill>
                <a:latin typeface="Century Gothic"/>
                <a:ea typeface="Century Gothic"/>
                <a:cs typeface="Century Gothic"/>
                <a:sym typeface="Century Gothic"/>
              </a:defRPr>
            </a:lvl5pPr>
            <a:lvl6pPr lvl="5" marR="0" rtl="0" algn="l">
              <a:spcBef>
                <a:spcPts val="400"/>
              </a:spcBef>
              <a:spcAft>
                <a:spcPts val="0"/>
              </a:spcAft>
              <a:buClr>
                <a:schemeClr val="accent1"/>
              </a:buClr>
              <a:buSzPts val="2000"/>
              <a:buFont typeface="Arial"/>
              <a:buNone/>
              <a:defRPr b="0" i="0" sz="2000" u="none" cap="none" strike="noStrike">
                <a:solidFill>
                  <a:schemeClr val="dk1"/>
                </a:solidFill>
                <a:latin typeface="Century Gothic"/>
                <a:ea typeface="Century Gothic"/>
                <a:cs typeface="Century Gothic"/>
                <a:sym typeface="Century Gothic"/>
              </a:defRPr>
            </a:lvl6pPr>
            <a:lvl7pPr lvl="6" marR="0" rtl="0" algn="l">
              <a:spcBef>
                <a:spcPts val="400"/>
              </a:spcBef>
              <a:spcAft>
                <a:spcPts val="0"/>
              </a:spcAft>
              <a:buClr>
                <a:schemeClr val="accent1"/>
              </a:buClr>
              <a:buSzPts val="2000"/>
              <a:buFont typeface="Arial"/>
              <a:buNone/>
              <a:defRPr b="0" i="0" sz="2000" u="none" cap="none" strike="noStrike">
                <a:solidFill>
                  <a:schemeClr val="dk1"/>
                </a:solidFill>
                <a:latin typeface="Century Gothic"/>
                <a:ea typeface="Century Gothic"/>
                <a:cs typeface="Century Gothic"/>
                <a:sym typeface="Century Gothic"/>
              </a:defRPr>
            </a:lvl7pPr>
            <a:lvl8pPr lvl="7" marR="0" rtl="0" algn="l">
              <a:spcBef>
                <a:spcPts val="400"/>
              </a:spcBef>
              <a:spcAft>
                <a:spcPts val="0"/>
              </a:spcAft>
              <a:buClr>
                <a:schemeClr val="accent1"/>
              </a:buClr>
              <a:buSzPts val="2000"/>
              <a:buFont typeface="Arial"/>
              <a:buNone/>
              <a:defRPr b="0" i="0" sz="2000" u="none" cap="none" strike="noStrike">
                <a:solidFill>
                  <a:schemeClr val="dk1"/>
                </a:solidFill>
                <a:latin typeface="Century Gothic"/>
                <a:ea typeface="Century Gothic"/>
                <a:cs typeface="Century Gothic"/>
                <a:sym typeface="Century Gothic"/>
              </a:defRPr>
            </a:lvl8pPr>
            <a:lvl9pPr lvl="8" marR="0" rtl="0" algn="l">
              <a:spcBef>
                <a:spcPts val="400"/>
              </a:spcBef>
              <a:spcAft>
                <a:spcPts val="0"/>
              </a:spcAft>
              <a:buClr>
                <a:schemeClr val="accent1"/>
              </a:buClr>
              <a:buSzPts val="20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77" name="Google Shape;77;p11"/>
          <p:cNvSpPr txBox="1"/>
          <p:nvPr>
            <p:ph idx="1" type="body"/>
          </p:nvPr>
        </p:nvSpPr>
        <p:spPr>
          <a:xfrm>
            <a:off x="457200" y="2133600"/>
            <a:ext cx="2139696" cy="4242816"/>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8" name="Google Shape;78;p11"/>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9" name="Google Shape;79;p11"/>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1" name="Shape 81"/>
        <p:cNvGrpSpPr/>
        <p:nvPr/>
      </p:nvGrpSpPr>
      <p:grpSpPr>
        <a:xfrm>
          <a:off x="0" y="0"/>
          <a:ext cx="0" cy="0"/>
          <a:chOff x="0" y="0"/>
          <a:chExt cx="0" cy="0"/>
        </a:xfrm>
      </p:grpSpPr>
      <p:sp>
        <p:nvSpPr>
          <p:cNvPr id="82" name="Google Shape;82;p12"/>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2133600" y="-76200"/>
            <a:ext cx="4876800" cy="82296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2"/>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85" name="Google Shape;85;p12"/>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13"/>
          <p:cNvSpPr txBox="1"/>
          <p:nvPr>
            <p:ph type="title"/>
          </p:nvPr>
        </p:nvSpPr>
        <p:spPr>
          <a:xfrm rot="5400000">
            <a:off x="4724400" y="2514600"/>
            <a:ext cx="5867400" cy="2057400"/>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3"/>
          <p:cNvSpPr txBox="1"/>
          <p:nvPr>
            <p:ph idx="1" type="body"/>
          </p:nvPr>
        </p:nvSpPr>
        <p:spPr>
          <a:xfrm rot="5400000">
            <a:off x="533400" y="533400"/>
            <a:ext cx="5867400" cy="60198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13"/>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1" name="Google Shape;91;p13"/>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6" name="Google Shape;26;p3"/>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 name="Google Shape;27;p3"/>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 name="Shape 29"/>
        <p:cNvGrpSpPr/>
        <p:nvPr/>
      </p:nvGrpSpPr>
      <p:grpSpPr>
        <a:xfrm>
          <a:off x="0" y="0"/>
          <a:ext cx="0" cy="0"/>
          <a:chOff x="0" y="0"/>
          <a:chExt cx="0" cy="0"/>
        </a:xfrm>
      </p:grpSpPr>
      <p:sp>
        <p:nvSpPr>
          <p:cNvPr id="30" name="Google Shape;30;p4"/>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1" name="Google Shape;31;p4"/>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3" name="Shape 33"/>
        <p:cNvGrpSpPr/>
        <p:nvPr/>
      </p:nvGrpSpPr>
      <p:grpSpPr>
        <a:xfrm>
          <a:off x="0" y="0"/>
          <a:ext cx="0" cy="0"/>
          <a:chOff x="0" y="0"/>
          <a:chExt cx="0" cy="0"/>
        </a:xfrm>
      </p:grpSpPr>
      <p:sp>
        <p:nvSpPr>
          <p:cNvPr id="34" name="Google Shape;34;p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6"/>
          <p:cNvSpPr txBox="1"/>
          <p:nvPr>
            <p:ph type="title"/>
          </p:nvPr>
        </p:nvSpPr>
        <p:spPr>
          <a:xfrm>
            <a:off x="722313" y="2362200"/>
            <a:ext cx="7772400" cy="2200275"/>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lt2"/>
              </a:buClr>
              <a:buSzPts val="4800"/>
              <a:buFont typeface="Century Gothic"/>
              <a:buNone/>
              <a:defRPr b="0" sz="4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722313" y="4626864"/>
            <a:ext cx="7772400" cy="1500187"/>
          </a:xfrm>
          <a:prstGeom prst="rect">
            <a:avLst/>
          </a:prstGeom>
          <a:noFill/>
          <a:ln>
            <a:noFill/>
          </a:ln>
        </p:spPr>
        <p:txBody>
          <a:bodyPr anchorCtr="0" anchor="t" bIns="45700" lIns="91425" spcFirstLastPara="1" rIns="91425" wrap="square" tIns="45700"/>
          <a:lstStyle>
            <a:lvl1pPr indent="-228600" lvl="0" marL="457200" algn="l">
              <a:spcBef>
                <a:spcPts val="480"/>
              </a:spcBef>
              <a:spcAft>
                <a:spcPts val="0"/>
              </a:spcAft>
              <a:buSzPts val="2040"/>
              <a:buNone/>
              <a:defRPr sz="2400">
                <a:solidFill>
                  <a:schemeClr val="lt2"/>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44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228600" lvl="5" marL="2743200" algn="l">
              <a:spcBef>
                <a:spcPts val="280"/>
              </a:spcBef>
              <a:spcAft>
                <a:spcPts val="0"/>
              </a:spcAft>
              <a:buSzPts val="1400"/>
              <a:buNone/>
              <a:defRPr sz="1400">
                <a:solidFill>
                  <a:schemeClr val="lt1"/>
                </a:solidFill>
              </a:defRPr>
            </a:lvl6pPr>
            <a:lvl7pPr indent="-228600" lvl="6" marL="3200400" algn="l">
              <a:spcBef>
                <a:spcPts val="280"/>
              </a:spcBef>
              <a:spcAft>
                <a:spcPts val="0"/>
              </a:spcAft>
              <a:buSzPts val="1400"/>
              <a:buNone/>
              <a:defRPr sz="1400">
                <a:solidFill>
                  <a:schemeClr val="lt1"/>
                </a:solidFill>
              </a:defRPr>
            </a:lvl7pPr>
            <a:lvl8pPr indent="-228600" lvl="7" marL="3657600" algn="l">
              <a:spcBef>
                <a:spcPts val="280"/>
              </a:spcBef>
              <a:spcAft>
                <a:spcPts val="0"/>
              </a:spcAft>
              <a:buSzPts val="1400"/>
              <a:buNone/>
              <a:defRPr sz="1400">
                <a:solidFill>
                  <a:schemeClr val="lt1"/>
                </a:solidFill>
              </a:defRPr>
            </a:lvl8pPr>
            <a:lvl9pPr indent="-228600" lvl="8" marL="4114800" algn="l">
              <a:spcBef>
                <a:spcPts val="280"/>
              </a:spcBef>
              <a:spcAft>
                <a:spcPts val="0"/>
              </a:spcAft>
              <a:buSzPts val="1400"/>
              <a:buNone/>
              <a:defRPr sz="1400">
                <a:solidFill>
                  <a:schemeClr val="lt1"/>
                </a:solidFill>
              </a:defRPr>
            </a:lvl9pPr>
          </a:lstStyle>
          <a:p/>
        </p:txBody>
      </p:sp>
      <p:sp>
        <p:nvSpPr>
          <p:cNvPr id="40" name="Google Shape;40;p6"/>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41" name="Google Shape;41;p6"/>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3" name="Google Shape;43;p6"/>
          <p:cNvCxnSpPr/>
          <p:nvPr/>
        </p:nvCxnSpPr>
        <p:spPr>
          <a:xfrm>
            <a:off x="731520" y="4599432"/>
            <a:ext cx="7848600" cy="1588"/>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4" name="Shape 44"/>
        <p:cNvGrpSpPr/>
        <p:nvPr/>
      </p:nvGrpSpPr>
      <p:grpSpPr>
        <a:xfrm>
          <a:off x="0" y="0"/>
          <a:ext cx="0" cy="0"/>
          <a:chOff x="0" y="0"/>
          <a:chExt cx="0" cy="0"/>
        </a:xfrm>
      </p:grpSpPr>
      <p:sp>
        <p:nvSpPr>
          <p:cNvPr id="45" name="Google Shape;45;p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673352"/>
            <a:ext cx="4038600" cy="4718304"/>
          </a:xfrm>
          <a:prstGeom prst="rect">
            <a:avLst/>
          </a:prstGeom>
          <a:noFill/>
          <a:ln>
            <a:noFill/>
          </a:ln>
        </p:spPr>
        <p:txBody>
          <a:bodyPr anchorCtr="0" anchor="t" bIns="45700" lIns="91425" spcFirstLastPara="1" rIns="91425" wrap="square" tIns="45700"/>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7" name="Google Shape;47;p7"/>
          <p:cNvSpPr txBox="1"/>
          <p:nvPr>
            <p:ph idx="2" type="body"/>
          </p:nvPr>
        </p:nvSpPr>
        <p:spPr>
          <a:xfrm>
            <a:off x="4648200" y="1673352"/>
            <a:ext cx="4038600" cy="4718304"/>
          </a:xfrm>
          <a:prstGeom prst="rect">
            <a:avLst/>
          </a:prstGeom>
          <a:noFill/>
          <a:ln>
            <a:noFill/>
          </a:ln>
        </p:spPr>
        <p:txBody>
          <a:bodyPr anchorCtr="0" anchor="t" bIns="45700" lIns="91425" spcFirstLastPara="1" rIns="91425" wrap="square" tIns="45700"/>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48" name="Google Shape;48;p7"/>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9" name="Google Shape;49;p7"/>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1" name="Shape 51"/>
        <p:cNvGrpSpPr/>
        <p:nvPr/>
      </p:nvGrpSpPr>
      <p:grpSpPr>
        <a:xfrm>
          <a:off x="0" y="0"/>
          <a:ext cx="0" cy="0"/>
          <a:chOff x="0" y="0"/>
          <a:chExt cx="0" cy="0"/>
        </a:xfrm>
      </p:grpSpPr>
      <p:sp>
        <p:nvSpPr>
          <p:cNvPr id="52" name="Google Shape;52;p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4000"/>
              <a:buFont typeface="Century Gothic"/>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 type="body"/>
          </p:nvPr>
        </p:nvSpPr>
        <p:spPr>
          <a:xfrm>
            <a:off x="457200" y="1676400"/>
            <a:ext cx="3931920" cy="639762"/>
          </a:xfrm>
          <a:prstGeom prst="rect">
            <a:avLst/>
          </a:prstGeom>
          <a:noFill/>
          <a:ln>
            <a:noFill/>
          </a:ln>
        </p:spPr>
        <p:txBody>
          <a:bodyPr anchorCtr="0" anchor="ctr" bIns="45700" lIns="91425" spcFirstLastPara="1" rIns="91425" wrap="square" tIns="45700"/>
          <a:lstStyle>
            <a:lvl1pPr indent="-228600" lvl="0" marL="457200" algn="ctr">
              <a:spcBef>
                <a:spcPts val="400"/>
              </a:spcBef>
              <a:spcAft>
                <a:spcPts val="0"/>
              </a:spcAft>
              <a:buSzPts val="1700"/>
              <a:buNone/>
              <a:defRPr b="0" sz="2000">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4" name="Google Shape;54;p8"/>
          <p:cNvSpPr txBox="1"/>
          <p:nvPr>
            <p:ph idx="2" type="body"/>
          </p:nvPr>
        </p:nvSpPr>
        <p:spPr>
          <a:xfrm>
            <a:off x="457200" y="2438400"/>
            <a:ext cx="3931920" cy="3951288"/>
          </a:xfrm>
          <a:prstGeom prst="rect">
            <a:avLst/>
          </a:prstGeom>
          <a:noFill/>
          <a:ln>
            <a:noFill/>
          </a:ln>
        </p:spPr>
        <p:txBody>
          <a:bodyPr anchorCtr="0" anchor="t" bIns="45700" lIns="91425" spcFirstLastPara="1" rIns="91425" wrap="square" tIns="45700"/>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5" name="Google Shape;55;p8"/>
          <p:cNvSpPr txBox="1"/>
          <p:nvPr>
            <p:ph idx="3" type="body"/>
          </p:nvPr>
        </p:nvSpPr>
        <p:spPr>
          <a:xfrm>
            <a:off x="4754880" y="1676400"/>
            <a:ext cx="3931920" cy="639762"/>
          </a:xfrm>
          <a:prstGeom prst="rect">
            <a:avLst/>
          </a:prstGeom>
          <a:noFill/>
          <a:ln>
            <a:noFill/>
          </a:ln>
        </p:spPr>
        <p:txBody>
          <a:bodyPr anchorCtr="0" anchor="ctr" bIns="45700" lIns="91425" spcFirstLastPara="1" rIns="91425" wrap="square" tIns="45700"/>
          <a:lstStyle>
            <a:lvl1pPr indent="-228600" lvl="0" marL="457200" algn="ctr">
              <a:spcBef>
                <a:spcPts val="400"/>
              </a:spcBef>
              <a:spcAft>
                <a:spcPts val="0"/>
              </a:spcAft>
              <a:buSzPts val="1700"/>
              <a:buNone/>
              <a:defRPr b="0" sz="2000">
                <a:solidFill>
                  <a:schemeClr val="dk2"/>
                </a:solidFill>
                <a:latin typeface="Century Gothic"/>
                <a:ea typeface="Century Gothic"/>
                <a:cs typeface="Century Gothic"/>
                <a:sym typeface="Century Gothic"/>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56" name="Google Shape;56;p8"/>
          <p:cNvSpPr txBox="1"/>
          <p:nvPr>
            <p:ph idx="4" type="body"/>
          </p:nvPr>
        </p:nvSpPr>
        <p:spPr>
          <a:xfrm>
            <a:off x="4754880" y="2438400"/>
            <a:ext cx="3931920" cy="3951288"/>
          </a:xfrm>
          <a:prstGeom prst="rect">
            <a:avLst/>
          </a:prstGeom>
          <a:noFill/>
          <a:ln>
            <a:noFill/>
          </a:ln>
        </p:spPr>
        <p:txBody>
          <a:bodyPr anchorCtr="0" anchor="t" bIns="45700" lIns="91425" spcFirstLastPara="1" rIns="91425" wrap="square" tIns="45700"/>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57" name="Google Shape;57;p8"/>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8" name="Google Shape;58;p8"/>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0" name="Google Shape;60;p8"/>
          <p:cNvCxnSpPr/>
          <p:nvPr/>
        </p:nvCxnSpPr>
        <p:spPr>
          <a:xfrm rot="5400000">
            <a:off x="2217817" y="4045823"/>
            <a:ext cx="4709160" cy="794"/>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1" name="Shape 61"/>
        <p:cNvGrpSpPr/>
        <p:nvPr/>
      </p:nvGrpSpPr>
      <p:grpSpPr>
        <a:xfrm>
          <a:off x="0" y="0"/>
          <a:ext cx="0" cy="0"/>
          <a:chOff x="0" y="0"/>
          <a:chExt cx="0" cy="0"/>
        </a:xfrm>
      </p:grpSpPr>
      <p:sp>
        <p:nvSpPr>
          <p:cNvPr id="62" name="Google Shape;62;p9"/>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4" name="Google Shape;64;p9"/>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457200" y="792080"/>
            <a:ext cx="2139696" cy="1261872"/>
          </a:xfrm>
          <a:prstGeom prst="rect">
            <a:avLst/>
          </a:prstGeom>
          <a:noFill/>
          <a:ln>
            <a:noFill/>
          </a:ln>
        </p:spPr>
        <p:txBody>
          <a:bodyPr anchorCtr="0" anchor="b" bIns="45700" lIns="91425" spcFirstLastPara="1" rIns="91425" wrap="square" tIns="45700"/>
          <a:lstStyle>
            <a:lvl1pPr lvl="0" algn="l">
              <a:spcBef>
                <a:spcPts val="0"/>
              </a:spcBef>
              <a:spcAft>
                <a:spcPts val="0"/>
              </a:spcAft>
              <a:buClr>
                <a:schemeClr val="dk2"/>
              </a:buClr>
              <a:buSzPts val="2400"/>
              <a:buFont typeface="Century Gothic"/>
              <a:buNone/>
              <a:defRPr b="0"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txBox="1"/>
          <p:nvPr>
            <p:ph idx="1" type="body"/>
          </p:nvPr>
        </p:nvSpPr>
        <p:spPr>
          <a:xfrm>
            <a:off x="2971800" y="792080"/>
            <a:ext cx="5715000" cy="5577840"/>
          </a:xfrm>
          <a:prstGeom prst="rect">
            <a:avLst/>
          </a:prstGeom>
          <a:noFill/>
          <a:ln>
            <a:noFill/>
          </a:ln>
        </p:spPr>
        <p:txBody>
          <a:bodyPr anchorCtr="0" anchor="t" bIns="45700" lIns="91425" spcFirstLastPara="1" rIns="91425" wrap="square" tIns="45700"/>
          <a:lstStyle>
            <a:lvl1pPr indent="-401320" lvl="0" marL="457200" algn="l">
              <a:spcBef>
                <a:spcPts val="640"/>
              </a:spcBef>
              <a:spcAft>
                <a:spcPts val="0"/>
              </a:spcAft>
              <a:buSzPts val="2720"/>
              <a:buChar char="•"/>
              <a:defRPr sz="3200"/>
            </a:lvl1pPr>
            <a:lvl2pPr indent="-379730" lvl="1" marL="914400" algn="l">
              <a:spcBef>
                <a:spcPts val="560"/>
              </a:spcBef>
              <a:spcAft>
                <a:spcPts val="0"/>
              </a:spcAft>
              <a:buSzPts val="2380"/>
              <a:buChar char="•"/>
              <a:defRPr sz="2800"/>
            </a:lvl2pPr>
            <a:lvl3pPr indent="-365760" lvl="2" marL="1371600" algn="l">
              <a:spcBef>
                <a:spcPts val="480"/>
              </a:spcBef>
              <a:spcAft>
                <a:spcPts val="0"/>
              </a:spcAft>
              <a:buSzPts val="216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69" name="Google Shape;69;p10"/>
          <p:cNvSpPr txBox="1"/>
          <p:nvPr>
            <p:ph idx="2" type="body"/>
          </p:nvPr>
        </p:nvSpPr>
        <p:spPr>
          <a:xfrm>
            <a:off x="457201" y="2130552"/>
            <a:ext cx="2139696" cy="4243615"/>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70" name="Google Shape;70;p10"/>
          <p:cNvSpPr txBox="1"/>
          <p:nvPr>
            <p:ph idx="10" type="dt"/>
          </p:nvPr>
        </p:nvSpPr>
        <p:spPr>
          <a:xfrm>
            <a:off x="457200" y="18288"/>
            <a:ext cx="2895600" cy="329184"/>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1" name="Google Shape;71;p10"/>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3" name="Google Shape;73;p10"/>
          <p:cNvCxnSpPr/>
          <p:nvPr/>
        </p:nvCxnSpPr>
        <p:spPr>
          <a:xfrm rot="5400000">
            <a:off x="-13116" y="3580206"/>
            <a:ext cx="557784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220786"/>
            <a:ext cx="9144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 name="Google Shape;11;p1"/>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Clr>
                <a:schemeClr val="dk2"/>
              </a:buClr>
              <a:buSzPts val="4000"/>
              <a:buFont typeface="Century Gothic"/>
              <a:buNone/>
              <a:defRPr b="0" i="0" sz="4000" u="none" cap="none" strike="noStrik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Century Gothic"/>
                <a:ea typeface="Century Gothic"/>
                <a:cs typeface="Century Gothic"/>
                <a:sym typeface="Century Gothic"/>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Century Gothic"/>
                <a:ea typeface="Century Gothic"/>
                <a:cs typeface="Century Gothic"/>
                <a:sym typeface="Century Gothic"/>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Century Gothic"/>
                <a:ea typeface="Century Gothic"/>
                <a:cs typeface="Century Gothic"/>
                <a:sym typeface="Century Gothic"/>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Century Gothic"/>
                <a:ea typeface="Century Gothic"/>
                <a:cs typeface="Century Gothic"/>
                <a:sym typeface="Century Gothic"/>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Century Gothic"/>
                <a:ea typeface="Century Gothic"/>
                <a:cs typeface="Century Gothic"/>
                <a:sym typeface="Century Gothic"/>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Century Gothic"/>
                <a:ea typeface="Century Gothic"/>
                <a:cs typeface="Century Gothic"/>
                <a:sym typeface="Century Gothic"/>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Century Gothic"/>
                <a:ea typeface="Century Gothic"/>
                <a:cs typeface="Century Gothic"/>
                <a:sym typeface="Century Gothic"/>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p:nvPr/>
        </p:nvSpPr>
        <p:spPr>
          <a:xfrm>
            <a:off x="0" y="0"/>
            <a:ext cx="914400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 name="Google Shape;14;p1"/>
          <p:cNvSpPr txBox="1"/>
          <p:nvPr>
            <p:ph idx="11" type="ftr"/>
          </p:nvPr>
        </p:nvSpPr>
        <p:spPr>
          <a:xfrm>
            <a:off x="0" y="5902"/>
            <a:ext cx="4114800" cy="329184"/>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FFFFF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1"/>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FFFFFF"/>
                </a:solidFill>
                <a:latin typeface="Century Gothic"/>
                <a:ea typeface="Century Gothic"/>
                <a:cs typeface="Century Gothic"/>
                <a:sym typeface="Century Gothic"/>
              </a:defRPr>
            </a:lvl1pPr>
            <a:lvl2pPr indent="0" lvl="1" marL="0" marR="0" rtl="0" algn="l">
              <a:spcBef>
                <a:spcPts val="0"/>
              </a:spcBef>
              <a:buNone/>
              <a:defRPr b="1" i="0" sz="1400" u="none" cap="none" strike="noStrike">
                <a:solidFill>
                  <a:srgbClr val="FFFFFF"/>
                </a:solidFill>
                <a:latin typeface="Century Gothic"/>
                <a:ea typeface="Century Gothic"/>
                <a:cs typeface="Century Gothic"/>
                <a:sym typeface="Century Gothic"/>
              </a:defRPr>
            </a:lvl2pPr>
            <a:lvl3pPr indent="0" lvl="2" marL="0" marR="0" rtl="0" algn="l">
              <a:spcBef>
                <a:spcPts val="0"/>
              </a:spcBef>
              <a:buNone/>
              <a:defRPr b="1" i="0" sz="1400" u="none" cap="none" strike="noStrike">
                <a:solidFill>
                  <a:srgbClr val="FFFFFF"/>
                </a:solidFill>
                <a:latin typeface="Century Gothic"/>
                <a:ea typeface="Century Gothic"/>
                <a:cs typeface="Century Gothic"/>
                <a:sym typeface="Century Gothic"/>
              </a:defRPr>
            </a:lvl3pPr>
            <a:lvl4pPr indent="0" lvl="3" marL="0" marR="0" rtl="0" algn="l">
              <a:spcBef>
                <a:spcPts val="0"/>
              </a:spcBef>
              <a:buNone/>
              <a:defRPr b="1" i="0" sz="1400" u="none" cap="none" strike="noStrike">
                <a:solidFill>
                  <a:srgbClr val="FFFFFF"/>
                </a:solidFill>
                <a:latin typeface="Century Gothic"/>
                <a:ea typeface="Century Gothic"/>
                <a:cs typeface="Century Gothic"/>
                <a:sym typeface="Century Gothic"/>
              </a:defRPr>
            </a:lvl4pPr>
            <a:lvl5pPr indent="0" lvl="4" marL="0" marR="0" rtl="0" algn="l">
              <a:spcBef>
                <a:spcPts val="0"/>
              </a:spcBef>
              <a:buNone/>
              <a:defRPr b="1" i="0" sz="1400" u="none" cap="none" strike="noStrike">
                <a:solidFill>
                  <a:srgbClr val="FFFFFF"/>
                </a:solidFill>
                <a:latin typeface="Century Gothic"/>
                <a:ea typeface="Century Gothic"/>
                <a:cs typeface="Century Gothic"/>
                <a:sym typeface="Century Gothic"/>
              </a:defRPr>
            </a:lvl5pPr>
            <a:lvl6pPr indent="0" lvl="5" marL="0" marR="0" rtl="0" algn="l">
              <a:spcBef>
                <a:spcPts val="0"/>
              </a:spcBef>
              <a:buNone/>
              <a:defRPr b="1" i="0" sz="1400" u="none" cap="none" strike="noStrike">
                <a:solidFill>
                  <a:srgbClr val="FFFFFF"/>
                </a:solidFill>
                <a:latin typeface="Century Gothic"/>
                <a:ea typeface="Century Gothic"/>
                <a:cs typeface="Century Gothic"/>
                <a:sym typeface="Century Gothic"/>
              </a:defRPr>
            </a:lvl6pPr>
            <a:lvl7pPr indent="0" lvl="6" marL="0" marR="0" rtl="0" algn="l">
              <a:spcBef>
                <a:spcPts val="0"/>
              </a:spcBef>
              <a:buNone/>
              <a:defRPr b="1" i="0" sz="1400" u="none" cap="none" strike="noStrike">
                <a:solidFill>
                  <a:srgbClr val="FFFFFF"/>
                </a:solidFill>
                <a:latin typeface="Century Gothic"/>
                <a:ea typeface="Century Gothic"/>
                <a:cs typeface="Century Gothic"/>
                <a:sym typeface="Century Gothic"/>
              </a:defRPr>
            </a:lvl7pPr>
            <a:lvl8pPr indent="0" lvl="7" marL="0" marR="0" rtl="0" algn="l">
              <a:spcBef>
                <a:spcPts val="0"/>
              </a:spcBef>
              <a:buNone/>
              <a:defRPr b="1" i="0" sz="1400" u="none" cap="none" strike="noStrike">
                <a:solidFill>
                  <a:srgbClr val="FFFFFF"/>
                </a:solidFill>
                <a:latin typeface="Century Gothic"/>
                <a:ea typeface="Century Gothic"/>
                <a:cs typeface="Century Gothic"/>
                <a:sym typeface="Century Gothic"/>
              </a:defRPr>
            </a:lvl8pPr>
            <a:lvl9pPr indent="0" lvl="8" marL="0" marR="0" rtl="0" algn="l">
              <a:spcBef>
                <a:spcPts val="0"/>
              </a:spcBef>
              <a:buNone/>
              <a:defRPr b="1" i="0" sz="140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4.gif"/><Relationship Id="rId7" Type="http://schemas.openxmlformats.org/officeDocument/2006/relationships/image" Target="../media/image7.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mailto:mojoproject@philasd.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philasd.org/capitalprograms/programsservices/environmental/aher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mailto:mojoproject@philas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4"/>
          <p:cNvSpPr txBox="1"/>
          <p:nvPr>
            <p:ph idx="1" type="subTitle"/>
          </p:nvPr>
        </p:nvSpPr>
        <p:spPr>
          <a:xfrm>
            <a:off x="622312" y="4765375"/>
            <a:ext cx="6400800" cy="1752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70"/>
              <a:buNone/>
            </a:pPr>
            <a:r>
              <a:rPr b="1" i="1" lang="en-US" sz="2200"/>
              <a:t>MOJO Refresher Training</a:t>
            </a:r>
            <a:endParaRPr/>
          </a:p>
          <a:p>
            <a:pPr indent="0" lvl="0" marL="0" rtl="0" algn="l">
              <a:spcBef>
                <a:spcPts val="480"/>
              </a:spcBef>
              <a:spcAft>
                <a:spcPts val="0"/>
              </a:spcAft>
              <a:buSzPts val="2040"/>
              <a:buNone/>
            </a:pPr>
            <a:r>
              <a:rPr lang="en-US"/>
              <a:t>Facilities Operations</a:t>
            </a:r>
            <a:endParaRPr/>
          </a:p>
          <a:p>
            <a:pPr indent="0" lvl="0" marL="0" rtl="0" algn="l">
              <a:spcBef>
                <a:spcPts val="480"/>
              </a:spcBef>
              <a:spcAft>
                <a:spcPts val="0"/>
              </a:spcAft>
              <a:buSzPts val="2040"/>
              <a:buNone/>
            </a:pPr>
            <a:r>
              <a:rPr lang="en-US"/>
              <a:t>2019</a:t>
            </a:r>
            <a:endParaRPr/>
          </a:p>
        </p:txBody>
      </p:sp>
      <p:pic>
        <p:nvPicPr>
          <p:cNvPr descr="C:\Users\tmalone\Desktop\bus.png" id="98" name="Google Shape;98;p14"/>
          <p:cNvPicPr preferRelativeResize="0"/>
          <p:nvPr/>
        </p:nvPicPr>
        <p:blipFill rotWithShape="1">
          <a:blip r:embed="rId3">
            <a:alphaModFix/>
          </a:blip>
          <a:srcRect b="0" l="0" r="0" t="0"/>
          <a:stretch/>
        </p:blipFill>
        <p:spPr>
          <a:xfrm>
            <a:off x="7239000" y="4724398"/>
            <a:ext cx="1295400" cy="904875"/>
          </a:xfrm>
          <a:prstGeom prst="rect">
            <a:avLst/>
          </a:prstGeom>
          <a:noFill/>
          <a:ln>
            <a:noFill/>
          </a:ln>
        </p:spPr>
      </p:pic>
      <p:pic>
        <p:nvPicPr>
          <p:cNvPr descr="C:\Users\tmalone\Desktop\fruit.jpg" id="99" name="Google Shape;99;p14"/>
          <p:cNvPicPr preferRelativeResize="0"/>
          <p:nvPr/>
        </p:nvPicPr>
        <p:blipFill rotWithShape="1">
          <a:blip r:embed="rId4">
            <a:alphaModFix/>
          </a:blip>
          <a:srcRect b="0" l="0" r="0" t="0"/>
          <a:stretch/>
        </p:blipFill>
        <p:spPr>
          <a:xfrm>
            <a:off x="6036365" y="4724399"/>
            <a:ext cx="1219200" cy="904876"/>
          </a:xfrm>
          <a:prstGeom prst="rect">
            <a:avLst/>
          </a:prstGeom>
          <a:noFill/>
          <a:ln>
            <a:noFill/>
          </a:ln>
        </p:spPr>
      </p:pic>
      <p:pic>
        <p:nvPicPr>
          <p:cNvPr descr="C:\Users\tmalone\Desktop\Facilities.jpg" id="100" name="Google Shape;100;p14"/>
          <p:cNvPicPr preferRelativeResize="0"/>
          <p:nvPr/>
        </p:nvPicPr>
        <p:blipFill rotWithShape="1">
          <a:blip r:embed="rId5">
            <a:alphaModFix/>
          </a:blip>
          <a:srcRect b="0" l="0" r="0" t="0"/>
          <a:stretch/>
        </p:blipFill>
        <p:spPr>
          <a:xfrm>
            <a:off x="6036365" y="5629273"/>
            <a:ext cx="1219200" cy="923925"/>
          </a:xfrm>
          <a:prstGeom prst="rect">
            <a:avLst/>
          </a:prstGeom>
          <a:noFill/>
          <a:ln>
            <a:noFill/>
          </a:ln>
        </p:spPr>
      </p:pic>
      <p:pic>
        <p:nvPicPr>
          <p:cNvPr descr="C:\Users\tmalone\Desktop\Procurement.gif" id="101" name="Google Shape;101;p14"/>
          <p:cNvPicPr preferRelativeResize="0"/>
          <p:nvPr/>
        </p:nvPicPr>
        <p:blipFill rotWithShape="1">
          <a:blip r:embed="rId6">
            <a:alphaModFix/>
          </a:blip>
          <a:srcRect b="0" l="0" r="0" t="0"/>
          <a:stretch/>
        </p:blipFill>
        <p:spPr>
          <a:xfrm>
            <a:off x="7239000" y="5629273"/>
            <a:ext cx="1295399" cy="923581"/>
          </a:xfrm>
          <a:prstGeom prst="rect">
            <a:avLst/>
          </a:prstGeom>
          <a:noFill/>
          <a:ln>
            <a:noFill/>
          </a:ln>
        </p:spPr>
      </p:pic>
      <p:pic>
        <p:nvPicPr>
          <p:cNvPr id="102" name="Google Shape;102;p14"/>
          <p:cNvPicPr preferRelativeResize="0"/>
          <p:nvPr/>
        </p:nvPicPr>
        <p:blipFill rotWithShape="1">
          <a:blip r:embed="rId7">
            <a:alphaModFix/>
          </a:blip>
          <a:srcRect b="0" l="0" r="0" t="0"/>
          <a:stretch/>
        </p:blipFill>
        <p:spPr>
          <a:xfrm>
            <a:off x="5715000" y="4724398"/>
            <a:ext cx="2895600" cy="1834552"/>
          </a:xfrm>
          <a:prstGeom prst="rect">
            <a:avLst/>
          </a:prstGeom>
          <a:noFill/>
          <a:ln>
            <a:noFill/>
          </a:ln>
        </p:spPr>
      </p:pic>
      <p:pic>
        <p:nvPicPr>
          <p:cNvPr id="103" name="Google Shape;103;p14"/>
          <p:cNvPicPr preferRelativeResize="0"/>
          <p:nvPr/>
        </p:nvPicPr>
        <p:blipFill rotWithShape="1">
          <a:blip r:embed="rId8">
            <a:alphaModFix/>
          </a:blip>
          <a:srcRect b="0" l="0" r="0" t="0"/>
          <a:stretch/>
        </p:blipFill>
        <p:spPr>
          <a:xfrm>
            <a:off x="1058906" y="689900"/>
            <a:ext cx="7026199" cy="1491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Google Shape;198;p23"/>
          <p:cNvPicPr preferRelativeResize="0"/>
          <p:nvPr/>
        </p:nvPicPr>
        <p:blipFill>
          <a:blip r:embed="rId3">
            <a:alphaModFix/>
          </a:blip>
          <a:stretch>
            <a:fillRect/>
          </a:stretch>
        </p:blipFill>
        <p:spPr>
          <a:xfrm>
            <a:off x="152400" y="499875"/>
            <a:ext cx="8839199" cy="1716650"/>
          </a:xfrm>
          <a:prstGeom prst="rect">
            <a:avLst/>
          </a:prstGeom>
          <a:noFill/>
          <a:ln>
            <a:noFill/>
          </a:ln>
        </p:spPr>
      </p:pic>
      <p:pic>
        <p:nvPicPr>
          <p:cNvPr id="199" name="Google Shape;199;p23"/>
          <p:cNvPicPr preferRelativeResize="0"/>
          <p:nvPr/>
        </p:nvPicPr>
        <p:blipFill>
          <a:blip r:embed="rId4">
            <a:alphaModFix/>
          </a:blip>
          <a:stretch>
            <a:fillRect/>
          </a:stretch>
        </p:blipFill>
        <p:spPr>
          <a:xfrm>
            <a:off x="152400" y="3569101"/>
            <a:ext cx="8839201" cy="3152529"/>
          </a:xfrm>
          <a:prstGeom prst="rect">
            <a:avLst/>
          </a:prstGeom>
          <a:noFill/>
          <a:ln>
            <a:noFill/>
          </a:ln>
        </p:spPr>
      </p:pic>
      <p:sp>
        <p:nvSpPr>
          <p:cNvPr id="200" name="Google Shape;200;p23"/>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01" name="Google Shape;201;p23"/>
          <p:cNvSpPr txBox="1"/>
          <p:nvPr/>
        </p:nvSpPr>
        <p:spPr>
          <a:xfrm>
            <a:off x="152400" y="2368225"/>
            <a:ext cx="4269900" cy="22401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Open a request in your issued cabinet.  You can look for requests specifically assigned to you by filtering by the BLDG ENGINEER trade in the top field.  If you’re looking for your blanket requests, filter also for priority 5. </a:t>
            </a:r>
            <a:endParaRPr sz="2000">
              <a:solidFill>
                <a:schemeClr val="dk1"/>
              </a:solidFill>
              <a:latin typeface="Century Gothic"/>
              <a:ea typeface="Century Gothic"/>
              <a:cs typeface="Century Gothic"/>
              <a:sym typeface="Century Gothic"/>
            </a:endParaRPr>
          </a:p>
        </p:txBody>
      </p:sp>
      <p:cxnSp>
        <p:nvCxnSpPr>
          <p:cNvPr id="202" name="Google Shape;202;p23"/>
          <p:cNvCxnSpPr>
            <a:stCxn id="201" idx="0"/>
            <a:endCxn id="203" idx="2"/>
          </p:cNvCxnSpPr>
          <p:nvPr/>
        </p:nvCxnSpPr>
        <p:spPr>
          <a:xfrm flipH="1" rot="10800000">
            <a:off x="2287350" y="716125"/>
            <a:ext cx="2979900" cy="1652100"/>
          </a:xfrm>
          <a:prstGeom prst="straightConnector1">
            <a:avLst/>
          </a:prstGeom>
          <a:noFill/>
          <a:ln cap="flat" cmpd="sng" w="28575">
            <a:solidFill>
              <a:srgbClr val="FE2D12"/>
            </a:solidFill>
            <a:prstDash val="solid"/>
            <a:round/>
            <a:headEnd len="sm" w="sm" type="none"/>
            <a:tailEnd len="med" w="med" type="none"/>
          </a:ln>
        </p:spPr>
      </p:cxnSp>
      <p:sp>
        <p:nvSpPr>
          <p:cNvPr id="204" name="Google Shape;204;p23"/>
          <p:cNvSpPr txBox="1"/>
          <p:nvPr/>
        </p:nvSpPr>
        <p:spPr>
          <a:xfrm>
            <a:off x="4721825" y="2368375"/>
            <a:ext cx="4269900" cy="22401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To post time your time to a work request, scroll down after opening the request until you see the Craftspersons line, and click the add button to the right.  If you do not see this add button, contact MOJO support</a:t>
            </a:r>
            <a:endParaRPr sz="2000">
              <a:solidFill>
                <a:schemeClr val="dk1"/>
              </a:solidFill>
              <a:latin typeface="Century Gothic"/>
              <a:ea typeface="Century Gothic"/>
              <a:cs typeface="Century Gothic"/>
              <a:sym typeface="Century Gothic"/>
            </a:endParaRPr>
          </a:p>
        </p:txBody>
      </p:sp>
      <p:cxnSp>
        <p:nvCxnSpPr>
          <p:cNvPr id="205" name="Google Shape;205;p23"/>
          <p:cNvCxnSpPr>
            <a:stCxn id="204" idx="2"/>
          </p:cNvCxnSpPr>
          <p:nvPr/>
        </p:nvCxnSpPr>
        <p:spPr>
          <a:xfrm>
            <a:off x="6856775" y="4608475"/>
            <a:ext cx="1757700" cy="1637700"/>
          </a:xfrm>
          <a:prstGeom prst="straightConnector1">
            <a:avLst/>
          </a:prstGeom>
          <a:noFill/>
          <a:ln cap="flat" cmpd="sng" w="28575">
            <a:solidFill>
              <a:srgbClr val="FE2D12"/>
            </a:solidFill>
            <a:prstDash val="solid"/>
            <a:round/>
            <a:headEnd len="sm" w="sm" type="none"/>
            <a:tailEnd len="med" w="med" type="triangle"/>
          </a:ln>
        </p:spPr>
      </p:cxnSp>
      <p:sp>
        <p:nvSpPr>
          <p:cNvPr id="203" name="Google Shape;203;p23"/>
          <p:cNvSpPr/>
          <p:nvPr/>
        </p:nvSpPr>
        <p:spPr>
          <a:xfrm>
            <a:off x="4683100" y="499875"/>
            <a:ext cx="1168500" cy="2163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24"/>
          <p:cNvPicPr preferRelativeResize="0"/>
          <p:nvPr/>
        </p:nvPicPr>
        <p:blipFill>
          <a:blip r:embed="rId3">
            <a:alphaModFix/>
          </a:blip>
          <a:stretch>
            <a:fillRect/>
          </a:stretch>
        </p:blipFill>
        <p:spPr>
          <a:xfrm>
            <a:off x="229700" y="3197800"/>
            <a:ext cx="8684599" cy="1071900"/>
          </a:xfrm>
          <a:prstGeom prst="rect">
            <a:avLst/>
          </a:prstGeom>
          <a:noFill/>
          <a:ln>
            <a:noFill/>
          </a:ln>
        </p:spPr>
      </p:pic>
      <p:pic>
        <p:nvPicPr>
          <p:cNvPr id="211" name="Google Shape;211;p24"/>
          <p:cNvPicPr preferRelativeResize="0"/>
          <p:nvPr/>
        </p:nvPicPr>
        <p:blipFill>
          <a:blip r:embed="rId4">
            <a:alphaModFix/>
          </a:blip>
          <a:stretch>
            <a:fillRect/>
          </a:stretch>
        </p:blipFill>
        <p:spPr>
          <a:xfrm>
            <a:off x="229700" y="552625"/>
            <a:ext cx="2355625" cy="2497700"/>
          </a:xfrm>
          <a:prstGeom prst="rect">
            <a:avLst/>
          </a:prstGeom>
          <a:noFill/>
          <a:ln>
            <a:noFill/>
          </a:ln>
        </p:spPr>
      </p:pic>
      <p:sp>
        <p:nvSpPr>
          <p:cNvPr id="212" name="Google Shape;212;p24"/>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13" name="Google Shape;213;p24"/>
          <p:cNvSpPr txBox="1"/>
          <p:nvPr/>
        </p:nvSpPr>
        <p:spPr>
          <a:xfrm>
            <a:off x="2760225" y="552625"/>
            <a:ext cx="6076800" cy="11382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A window will pop up and you can look up your name, put in the date you worked, the amount of hours worked in the “Actual Hours” field, then any comments you want to add, and then click Save.</a:t>
            </a:r>
            <a:endParaRPr sz="1600">
              <a:solidFill>
                <a:schemeClr val="dk1"/>
              </a:solidFill>
              <a:latin typeface="Century Gothic"/>
              <a:ea typeface="Century Gothic"/>
              <a:cs typeface="Century Gothic"/>
              <a:sym typeface="Century Gothic"/>
            </a:endParaRPr>
          </a:p>
        </p:txBody>
      </p:sp>
      <p:sp>
        <p:nvSpPr>
          <p:cNvPr id="214" name="Google Shape;214;p24"/>
          <p:cNvSpPr txBox="1"/>
          <p:nvPr/>
        </p:nvSpPr>
        <p:spPr>
          <a:xfrm>
            <a:off x="2760225" y="1920325"/>
            <a:ext cx="6076800" cy="11382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The line will be displayed, showing the information you entered.  If you made a mistake, you can either edit the line by clicking on the line, or by scrolling to the right and clicking on the X.</a:t>
            </a:r>
            <a:endParaRPr sz="1600">
              <a:solidFill>
                <a:schemeClr val="dk1"/>
              </a:solidFill>
              <a:latin typeface="Century Gothic"/>
              <a:ea typeface="Century Gothic"/>
              <a:cs typeface="Century Gothic"/>
              <a:sym typeface="Century Gothic"/>
            </a:endParaRPr>
          </a:p>
        </p:txBody>
      </p:sp>
      <p:cxnSp>
        <p:nvCxnSpPr>
          <p:cNvPr id="215" name="Google Shape;215;p24"/>
          <p:cNvCxnSpPr>
            <a:stCxn id="214" idx="2"/>
          </p:cNvCxnSpPr>
          <p:nvPr/>
        </p:nvCxnSpPr>
        <p:spPr>
          <a:xfrm>
            <a:off x="5798625" y="3058525"/>
            <a:ext cx="2619300" cy="802500"/>
          </a:xfrm>
          <a:prstGeom prst="straightConnector1">
            <a:avLst/>
          </a:prstGeom>
          <a:noFill/>
          <a:ln cap="flat" cmpd="sng" w="28575">
            <a:solidFill>
              <a:srgbClr val="FE2D12"/>
            </a:solidFill>
            <a:prstDash val="solid"/>
            <a:round/>
            <a:headEnd len="sm" w="sm" type="none"/>
            <a:tailEnd len="med" w="med" type="triangle"/>
          </a:ln>
        </p:spPr>
      </p:cxnSp>
      <p:pic>
        <p:nvPicPr>
          <p:cNvPr id="216" name="Google Shape;216;p24"/>
          <p:cNvPicPr preferRelativeResize="0"/>
          <p:nvPr/>
        </p:nvPicPr>
        <p:blipFill>
          <a:blip r:embed="rId5">
            <a:alphaModFix/>
          </a:blip>
          <a:stretch>
            <a:fillRect/>
          </a:stretch>
        </p:blipFill>
        <p:spPr>
          <a:xfrm>
            <a:off x="229700" y="4345900"/>
            <a:ext cx="8607301" cy="1138079"/>
          </a:xfrm>
          <a:prstGeom prst="rect">
            <a:avLst/>
          </a:prstGeom>
          <a:noFill/>
          <a:ln>
            <a:noFill/>
          </a:ln>
        </p:spPr>
      </p:pic>
      <p:pic>
        <p:nvPicPr>
          <p:cNvPr id="217" name="Google Shape;217;p24"/>
          <p:cNvPicPr preferRelativeResize="0"/>
          <p:nvPr/>
        </p:nvPicPr>
        <p:blipFill>
          <a:blip r:embed="rId6">
            <a:alphaModFix/>
          </a:blip>
          <a:stretch>
            <a:fillRect/>
          </a:stretch>
        </p:blipFill>
        <p:spPr>
          <a:xfrm>
            <a:off x="229700" y="5661897"/>
            <a:ext cx="3457039" cy="978800"/>
          </a:xfrm>
          <a:prstGeom prst="rect">
            <a:avLst/>
          </a:prstGeom>
          <a:noFill/>
          <a:ln>
            <a:noFill/>
          </a:ln>
        </p:spPr>
      </p:pic>
      <p:sp>
        <p:nvSpPr>
          <p:cNvPr id="218" name="Google Shape;218;p24"/>
          <p:cNvSpPr txBox="1"/>
          <p:nvPr/>
        </p:nvSpPr>
        <p:spPr>
          <a:xfrm>
            <a:off x="3799025" y="5661900"/>
            <a:ext cx="5115300" cy="10719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After you enter your hours, and the request is not a blanket request, you can complete the request and remove it from your cabinet.  Filter your requests, click the complete button, and click Yes</a:t>
            </a:r>
            <a:endParaRPr sz="1600">
              <a:solidFill>
                <a:schemeClr val="dk1"/>
              </a:solidFill>
              <a:latin typeface="Century Gothic"/>
              <a:ea typeface="Century Gothic"/>
              <a:cs typeface="Century Gothic"/>
              <a:sym typeface="Century Gothic"/>
            </a:endParaRPr>
          </a:p>
        </p:txBody>
      </p:sp>
      <p:cxnSp>
        <p:nvCxnSpPr>
          <p:cNvPr id="219" name="Google Shape;219;p24"/>
          <p:cNvCxnSpPr>
            <a:stCxn id="218" idx="0"/>
          </p:cNvCxnSpPr>
          <p:nvPr/>
        </p:nvCxnSpPr>
        <p:spPr>
          <a:xfrm flipH="1" rot="10800000">
            <a:off x="6356675" y="5265000"/>
            <a:ext cx="1299600" cy="396900"/>
          </a:xfrm>
          <a:prstGeom prst="straightConnector1">
            <a:avLst/>
          </a:prstGeom>
          <a:noFill/>
          <a:ln cap="flat" cmpd="sng" w="28575">
            <a:solidFill>
              <a:srgbClr val="FE2D12"/>
            </a:solidFill>
            <a:prstDash val="solid"/>
            <a:round/>
            <a:headEnd len="sm" w="sm" type="none"/>
            <a:tailEnd len="med" w="med" type="triangle"/>
          </a:ln>
        </p:spPr>
      </p:cxnSp>
      <p:cxnSp>
        <p:nvCxnSpPr>
          <p:cNvPr id="220" name="Google Shape;220;p24"/>
          <p:cNvCxnSpPr>
            <a:stCxn id="218" idx="1"/>
          </p:cNvCxnSpPr>
          <p:nvPr/>
        </p:nvCxnSpPr>
        <p:spPr>
          <a:xfrm flipH="1">
            <a:off x="3315425" y="6197850"/>
            <a:ext cx="483600" cy="162600"/>
          </a:xfrm>
          <a:prstGeom prst="straightConnector1">
            <a:avLst/>
          </a:prstGeom>
          <a:noFill/>
          <a:ln cap="flat" cmpd="sng" w="28575">
            <a:solidFill>
              <a:srgbClr val="FE2D12"/>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Google Shape;225;p25"/>
          <p:cNvPicPr preferRelativeResize="0"/>
          <p:nvPr/>
        </p:nvPicPr>
        <p:blipFill>
          <a:blip r:embed="rId3">
            <a:alphaModFix/>
          </a:blip>
          <a:stretch>
            <a:fillRect/>
          </a:stretch>
        </p:blipFill>
        <p:spPr>
          <a:xfrm>
            <a:off x="205188" y="3777650"/>
            <a:ext cx="8733631" cy="2908775"/>
          </a:xfrm>
          <a:prstGeom prst="rect">
            <a:avLst/>
          </a:prstGeom>
          <a:noFill/>
          <a:ln>
            <a:noFill/>
          </a:ln>
        </p:spPr>
      </p:pic>
      <p:sp>
        <p:nvSpPr>
          <p:cNvPr id="226" name="Google Shape;226;p25"/>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27" name="Google Shape;227;p25"/>
          <p:cNvSpPr txBox="1"/>
          <p:nvPr/>
        </p:nvSpPr>
        <p:spPr>
          <a:xfrm>
            <a:off x="5355950" y="610350"/>
            <a:ext cx="3582900" cy="30759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If you need to create a request for yourself, click the “Report a Problem” button, but when you scroll down to the Problem Type and Task, select Operations, then Building engineer, and then the problem tasks associated with the repair you performed.  After the request is created, you can edit it, add your hours, and then complete it like any other request assigned to you.</a:t>
            </a:r>
            <a:endParaRPr sz="1600">
              <a:solidFill>
                <a:schemeClr val="dk1"/>
              </a:solidFill>
              <a:latin typeface="Century Gothic"/>
              <a:ea typeface="Century Gothic"/>
              <a:cs typeface="Century Gothic"/>
              <a:sym typeface="Century Gothic"/>
            </a:endParaRPr>
          </a:p>
        </p:txBody>
      </p:sp>
      <p:sp>
        <p:nvSpPr>
          <p:cNvPr id="228" name="Google Shape;228;p25"/>
          <p:cNvSpPr txBox="1"/>
          <p:nvPr/>
        </p:nvSpPr>
        <p:spPr>
          <a:xfrm>
            <a:off x="231350" y="1885525"/>
            <a:ext cx="4978800" cy="23457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You can still add time or attachments to a request 90 days after completion.  If repairs could not be made, you can make a maintenance request by either creating a new one from scratch, or opening one of your existing requests and clicking on the “Duplicate” or “Create Maintenance” request.  Just make sure to change the Problem Type and Problem Tasks to the correct trade and issue</a:t>
            </a:r>
            <a:endParaRPr sz="1600">
              <a:solidFill>
                <a:schemeClr val="dk1"/>
              </a:solidFill>
              <a:latin typeface="Century Gothic"/>
              <a:ea typeface="Century Gothic"/>
              <a:cs typeface="Century Gothic"/>
              <a:sym typeface="Century Gothic"/>
            </a:endParaRPr>
          </a:p>
        </p:txBody>
      </p:sp>
      <p:cxnSp>
        <p:nvCxnSpPr>
          <p:cNvPr id="229" name="Google Shape;229;p25"/>
          <p:cNvCxnSpPr/>
          <p:nvPr/>
        </p:nvCxnSpPr>
        <p:spPr>
          <a:xfrm>
            <a:off x="5219975" y="4252950"/>
            <a:ext cx="1746600" cy="2082300"/>
          </a:xfrm>
          <a:prstGeom prst="straightConnector1">
            <a:avLst/>
          </a:prstGeom>
          <a:noFill/>
          <a:ln cap="flat" cmpd="sng" w="28575">
            <a:solidFill>
              <a:srgbClr val="FE2D12"/>
            </a:solidFill>
            <a:prstDash val="solid"/>
            <a:round/>
            <a:headEnd len="sm" w="sm" type="none"/>
            <a:tailEnd len="med" w="med" type="triangle"/>
          </a:ln>
        </p:spPr>
      </p:cxnSp>
      <p:pic>
        <p:nvPicPr>
          <p:cNvPr id="230" name="Google Shape;230;p25"/>
          <p:cNvPicPr preferRelativeResize="0"/>
          <p:nvPr/>
        </p:nvPicPr>
        <p:blipFill>
          <a:blip r:embed="rId4">
            <a:alphaModFix/>
          </a:blip>
          <a:stretch>
            <a:fillRect/>
          </a:stretch>
        </p:blipFill>
        <p:spPr>
          <a:xfrm>
            <a:off x="231350" y="604650"/>
            <a:ext cx="4109895" cy="1089600"/>
          </a:xfrm>
          <a:prstGeom prst="rect">
            <a:avLst/>
          </a:prstGeom>
          <a:noFill/>
          <a:ln>
            <a:noFill/>
          </a:ln>
        </p:spPr>
      </p:pic>
      <p:cxnSp>
        <p:nvCxnSpPr>
          <p:cNvPr id="231" name="Google Shape;231;p25"/>
          <p:cNvCxnSpPr>
            <a:endCxn id="230" idx="3"/>
          </p:cNvCxnSpPr>
          <p:nvPr/>
        </p:nvCxnSpPr>
        <p:spPr>
          <a:xfrm rot="10800000">
            <a:off x="4341245" y="1149450"/>
            <a:ext cx="1016700" cy="113400"/>
          </a:xfrm>
          <a:prstGeom prst="straightConnector1">
            <a:avLst/>
          </a:prstGeom>
          <a:noFill/>
          <a:ln cap="flat" cmpd="sng" w="28575">
            <a:solidFill>
              <a:srgbClr val="FE2D12"/>
            </a:solidFill>
            <a:prstDash val="solid"/>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Reissuing a Completed Request</a:t>
            </a:r>
            <a:endParaRPr/>
          </a:p>
        </p:txBody>
      </p:sp>
      <p:sp>
        <p:nvSpPr>
          <p:cNvPr id="237" name="Google Shape;237;p2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31140" lvl="0" marL="182880" marR="0" rtl="0" algn="l">
              <a:lnSpc>
                <a:spcPct val="100000"/>
              </a:lnSpc>
              <a:spcBef>
                <a:spcPts val="0"/>
              </a:spcBef>
              <a:spcAft>
                <a:spcPts val="0"/>
              </a:spcAft>
              <a:buClr>
                <a:schemeClr val="accent1"/>
              </a:buClr>
              <a:buSzPts val="2800"/>
              <a:buFont typeface="Arial"/>
              <a:buChar char="•"/>
            </a:pPr>
            <a:r>
              <a:rPr lang="en-US" sz="2800"/>
              <a:t>Any request made can be reissued by the person who created the original request</a:t>
            </a:r>
            <a:endParaRPr sz="2800"/>
          </a:p>
          <a:p>
            <a:pPr indent="-231140" lvl="0" marL="182880" marR="0" rtl="0" algn="l">
              <a:lnSpc>
                <a:spcPct val="100000"/>
              </a:lnSpc>
              <a:spcBef>
                <a:spcPts val="0"/>
              </a:spcBef>
              <a:spcAft>
                <a:spcPts val="0"/>
              </a:spcAft>
              <a:buSzPts val="2800"/>
              <a:buChar char="•"/>
            </a:pPr>
            <a:r>
              <a:rPr lang="en-US" sz="2800"/>
              <a:t>This helps in opening up a request that was completed when either</a:t>
            </a:r>
            <a:endParaRPr sz="2800"/>
          </a:p>
          <a:p>
            <a:pPr indent="-263525" lvl="1" marL="457200" marR="0" rtl="0" algn="l">
              <a:lnSpc>
                <a:spcPct val="100000"/>
              </a:lnSpc>
              <a:spcBef>
                <a:spcPts val="0"/>
              </a:spcBef>
              <a:spcAft>
                <a:spcPts val="0"/>
              </a:spcAft>
              <a:buSzPts val="2800"/>
              <a:buChar char="•"/>
            </a:pPr>
            <a:r>
              <a:rPr lang="en-US" sz="2800"/>
              <a:t>work wasn’t performed</a:t>
            </a:r>
            <a:endParaRPr sz="2800"/>
          </a:p>
          <a:p>
            <a:pPr indent="-263525" lvl="1" marL="457200" marR="0" rtl="0" algn="l">
              <a:lnSpc>
                <a:spcPct val="100000"/>
              </a:lnSpc>
              <a:spcBef>
                <a:spcPts val="0"/>
              </a:spcBef>
              <a:spcAft>
                <a:spcPts val="0"/>
              </a:spcAft>
              <a:buSzPts val="2800"/>
              <a:buChar char="•"/>
            </a:pPr>
            <a:r>
              <a:rPr lang="en-US" sz="2800"/>
              <a:t>work was performed, but the problem occured again immediately after the mechanic left</a:t>
            </a:r>
            <a:endParaRPr sz="2800"/>
          </a:p>
          <a:p>
            <a:pPr indent="-263525" lvl="1" marL="457200" marR="0" rtl="0" algn="l">
              <a:lnSpc>
                <a:spcPct val="100000"/>
              </a:lnSpc>
              <a:spcBef>
                <a:spcPts val="0"/>
              </a:spcBef>
              <a:spcAft>
                <a:spcPts val="0"/>
              </a:spcAft>
              <a:buSzPts val="2800"/>
              <a:buChar char="•"/>
            </a:pPr>
            <a:r>
              <a:rPr lang="en-US" sz="2800"/>
              <a:t>the request was completed accidentally when actually a return trip was needed</a:t>
            </a:r>
            <a:endParaRPr sz="2800"/>
          </a:p>
        </p:txBody>
      </p:sp>
      <p:sp>
        <p:nvSpPr>
          <p:cNvPr id="238" name="Google Shape;238;p26"/>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Google Shape;243;p27"/>
          <p:cNvPicPr preferRelativeResize="0"/>
          <p:nvPr/>
        </p:nvPicPr>
        <p:blipFill>
          <a:blip r:embed="rId3">
            <a:alphaModFix/>
          </a:blip>
          <a:stretch>
            <a:fillRect/>
          </a:stretch>
        </p:blipFill>
        <p:spPr>
          <a:xfrm>
            <a:off x="211350" y="522200"/>
            <a:ext cx="8721298" cy="1686175"/>
          </a:xfrm>
          <a:prstGeom prst="rect">
            <a:avLst/>
          </a:prstGeom>
          <a:noFill/>
          <a:ln>
            <a:noFill/>
          </a:ln>
        </p:spPr>
      </p:pic>
      <p:pic>
        <p:nvPicPr>
          <p:cNvPr id="244" name="Google Shape;244;p27"/>
          <p:cNvPicPr preferRelativeResize="0"/>
          <p:nvPr/>
        </p:nvPicPr>
        <p:blipFill>
          <a:blip r:embed="rId4">
            <a:alphaModFix/>
          </a:blip>
          <a:stretch>
            <a:fillRect/>
          </a:stretch>
        </p:blipFill>
        <p:spPr>
          <a:xfrm>
            <a:off x="211350" y="3413300"/>
            <a:ext cx="3770250" cy="1990875"/>
          </a:xfrm>
          <a:prstGeom prst="rect">
            <a:avLst/>
          </a:prstGeom>
          <a:noFill/>
          <a:ln>
            <a:noFill/>
          </a:ln>
        </p:spPr>
      </p:pic>
      <p:pic>
        <p:nvPicPr>
          <p:cNvPr id="245" name="Google Shape;245;p27"/>
          <p:cNvPicPr preferRelativeResize="0"/>
          <p:nvPr/>
        </p:nvPicPr>
        <p:blipFill>
          <a:blip r:embed="rId5">
            <a:alphaModFix/>
          </a:blip>
          <a:stretch>
            <a:fillRect/>
          </a:stretch>
        </p:blipFill>
        <p:spPr>
          <a:xfrm>
            <a:off x="211350" y="5511100"/>
            <a:ext cx="8721300" cy="1097936"/>
          </a:xfrm>
          <a:prstGeom prst="rect">
            <a:avLst/>
          </a:prstGeom>
          <a:noFill/>
          <a:ln>
            <a:noFill/>
          </a:ln>
        </p:spPr>
      </p:pic>
      <p:sp>
        <p:nvSpPr>
          <p:cNvPr id="246" name="Google Shape;246;p27"/>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47" name="Google Shape;247;p27"/>
          <p:cNvSpPr txBox="1"/>
          <p:nvPr/>
        </p:nvSpPr>
        <p:spPr>
          <a:xfrm>
            <a:off x="1608275" y="2149169"/>
            <a:ext cx="6345000" cy="10980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To reissue a request, search through your dashboard and find the request that was completed.  You can either click on the “Verify” button to the right, or selecting the checkbox of the request and clicking the Verify button that appears at the top.</a:t>
            </a:r>
            <a:endParaRPr sz="1600">
              <a:solidFill>
                <a:schemeClr val="dk1"/>
              </a:solidFill>
              <a:latin typeface="Century Gothic"/>
              <a:ea typeface="Century Gothic"/>
              <a:cs typeface="Century Gothic"/>
              <a:sym typeface="Century Gothic"/>
            </a:endParaRPr>
          </a:p>
        </p:txBody>
      </p:sp>
      <p:sp>
        <p:nvSpPr>
          <p:cNvPr id="248" name="Google Shape;248;p27"/>
          <p:cNvSpPr txBox="1"/>
          <p:nvPr/>
        </p:nvSpPr>
        <p:spPr>
          <a:xfrm>
            <a:off x="4198125" y="3592238"/>
            <a:ext cx="4734600" cy="15738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A window will appear where you can add your comments on why the request is not complete and needs to still be addressed.  Click on the “Return Incomplete” button, and the request will not show up in the </a:t>
            </a:r>
            <a:r>
              <a:rPr b="1" lang="en-US" sz="1600">
                <a:solidFill>
                  <a:srgbClr val="4A86E8"/>
                </a:solidFill>
                <a:latin typeface="Century Gothic"/>
                <a:ea typeface="Century Gothic"/>
                <a:cs typeface="Century Gothic"/>
                <a:sym typeface="Century Gothic"/>
              </a:rPr>
              <a:t>Issued and In Process</a:t>
            </a:r>
            <a:r>
              <a:rPr lang="en-US" sz="1600">
                <a:solidFill>
                  <a:schemeClr val="dk1"/>
                </a:solidFill>
                <a:latin typeface="Century Gothic"/>
                <a:ea typeface="Century Gothic"/>
                <a:cs typeface="Century Gothic"/>
                <a:sym typeface="Century Gothic"/>
              </a:rPr>
              <a:t> status group</a:t>
            </a:r>
            <a:endParaRPr sz="1600">
              <a:solidFill>
                <a:schemeClr val="dk1"/>
              </a:solidFill>
              <a:latin typeface="Century Gothic"/>
              <a:ea typeface="Century Gothic"/>
              <a:cs typeface="Century Gothic"/>
              <a:sym typeface="Century Gothic"/>
            </a:endParaRPr>
          </a:p>
        </p:txBody>
      </p:sp>
      <p:cxnSp>
        <p:nvCxnSpPr>
          <p:cNvPr id="249" name="Google Shape;249;p27"/>
          <p:cNvCxnSpPr>
            <a:stCxn id="248" idx="1"/>
          </p:cNvCxnSpPr>
          <p:nvPr/>
        </p:nvCxnSpPr>
        <p:spPr>
          <a:xfrm flipH="1">
            <a:off x="3453525" y="4379138"/>
            <a:ext cx="744600" cy="653400"/>
          </a:xfrm>
          <a:prstGeom prst="straightConnector1">
            <a:avLst/>
          </a:prstGeom>
          <a:noFill/>
          <a:ln cap="flat" cmpd="sng" w="28575">
            <a:solidFill>
              <a:srgbClr val="FE2D12"/>
            </a:solidFill>
            <a:prstDash val="solid"/>
            <a:round/>
            <a:headEnd len="sm" w="sm" type="none"/>
            <a:tailEnd len="med" w="med" type="triangle"/>
          </a:ln>
        </p:spPr>
      </p:cxnSp>
      <p:cxnSp>
        <p:nvCxnSpPr>
          <p:cNvPr id="250" name="Google Shape;250;p27"/>
          <p:cNvCxnSpPr>
            <a:stCxn id="247" idx="3"/>
          </p:cNvCxnSpPr>
          <p:nvPr/>
        </p:nvCxnSpPr>
        <p:spPr>
          <a:xfrm flipH="1" rot="10800000">
            <a:off x="7953275" y="2200469"/>
            <a:ext cx="661200" cy="497700"/>
          </a:xfrm>
          <a:prstGeom prst="straightConnector1">
            <a:avLst/>
          </a:prstGeom>
          <a:noFill/>
          <a:ln cap="flat" cmpd="sng" w="28575">
            <a:solidFill>
              <a:srgbClr val="FE2D12"/>
            </a:solidFill>
            <a:prstDash val="solid"/>
            <a:round/>
            <a:headEnd len="sm" w="sm" type="none"/>
            <a:tailEnd len="med" w="med" type="triangle"/>
          </a:ln>
        </p:spPr>
      </p:cxnSp>
      <p:cxnSp>
        <p:nvCxnSpPr>
          <p:cNvPr id="251" name="Google Shape;251;p27"/>
          <p:cNvCxnSpPr>
            <a:stCxn id="247" idx="1"/>
            <a:endCxn id="252" idx="2"/>
          </p:cNvCxnSpPr>
          <p:nvPr/>
        </p:nvCxnSpPr>
        <p:spPr>
          <a:xfrm rot="10800000">
            <a:off x="688475" y="2188769"/>
            <a:ext cx="919800" cy="509400"/>
          </a:xfrm>
          <a:prstGeom prst="straightConnector1">
            <a:avLst/>
          </a:prstGeom>
          <a:noFill/>
          <a:ln cap="flat" cmpd="sng" w="28575">
            <a:solidFill>
              <a:srgbClr val="FE2D12"/>
            </a:solidFill>
            <a:prstDash val="solid"/>
            <a:round/>
            <a:headEnd len="sm" w="sm" type="none"/>
            <a:tailEnd len="med" w="med" type="none"/>
          </a:ln>
        </p:spPr>
      </p:cxnSp>
      <p:sp>
        <p:nvSpPr>
          <p:cNvPr id="252" name="Google Shape;252;p27"/>
          <p:cNvSpPr/>
          <p:nvPr/>
        </p:nvSpPr>
        <p:spPr>
          <a:xfrm>
            <a:off x="321625" y="1954640"/>
            <a:ext cx="733500" cy="2340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253" name="Google Shape;253;p27"/>
          <p:cNvCxnSpPr>
            <a:stCxn id="252" idx="0"/>
            <a:endCxn id="254" idx="2"/>
          </p:cNvCxnSpPr>
          <p:nvPr/>
        </p:nvCxnSpPr>
        <p:spPr>
          <a:xfrm flipH="1" rot="10800000">
            <a:off x="688375" y="1137140"/>
            <a:ext cx="613800" cy="817500"/>
          </a:xfrm>
          <a:prstGeom prst="straightConnector1">
            <a:avLst/>
          </a:prstGeom>
          <a:noFill/>
          <a:ln cap="flat" cmpd="sng" w="28575">
            <a:solidFill>
              <a:srgbClr val="FE2D12"/>
            </a:solidFill>
            <a:prstDash val="solid"/>
            <a:round/>
            <a:headEnd len="sm" w="sm" type="none"/>
            <a:tailEnd len="med" w="med" type="none"/>
          </a:ln>
        </p:spPr>
      </p:cxnSp>
      <p:sp>
        <p:nvSpPr>
          <p:cNvPr id="254" name="Google Shape;254;p27"/>
          <p:cNvSpPr/>
          <p:nvPr/>
        </p:nvSpPr>
        <p:spPr>
          <a:xfrm>
            <a:off x="1055125" y="903175"/>
            <a:ext cx="494100" cy="2340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255" name="Google Shape;255;p27"/>
          <p:cNvCxnSpPr>
            <a:stCxn id="248" idx="2"/>
            <a:endCxn id="256" idx="0"/>
          </p:cNvCxnSpPr>
          <p:nvPr/>
        </p:nvCxnSpPr>
        <p:spPr>
          <a:xfrm flipH="1">
            <a:off x="3959025" y="5166038"/>
            <a:ext cx="2606400" cy="992700"/>
          </a:xfrm>
          <a:prstGeom prst="straightConnector1">
            <a:avLst/>
          </a:prstGeom>
          <a:noFill/>
          <a:ln cap="flat" cmpd="sng" w="28575">
            <a:solidFill>
              <a:srgbClr val="FE2D12"/>
            </a:solidFill>
            <a:prstDash val="solid"/>
            <a:round/>
            <a:headEnd len="sm" w="sm" type="none"/>
            <a:tailEnd len="med" w="med" type="none"/>
          </a:ln>
        </p:spPr>
      </p:cxnSp>
      <p:sp>
        <p:nvSpPr>
          <p:cNvPr id="256" name="Google Shape;256;p27"/>
          <p:cNvSpPr/>
          <p:nvPr/>
        </p:nvSpPr>
        <p:spPr>
          <a:xfrm>
            <a:off x="191725" y="6158750"/>
            <a:ext cx="7534500" cy="4503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Printing a Work Request Report</a:t>
            </a:r>
            <a:endParaRPr/>
          </a:p>
        </p:txBody>
      </p:sp>
      <p:sp>
        <p:nvSpPr>
          <p:cNvPr id="262" name="Google Shape;262;p28"/>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31140" lvl="0" marL="182880" marR="0" rtl="0" algn="l">
              <a:lnSpc>
                <a:spcPct val="100000"/>
              </a:lnSpc>
              <a:spcBef>
                <a:spcPts val="0"/>
              </a:spcBef>
              <a:spcAft>
                <a:spcPts val="0"/>
              </a:spcAft>
              <a:buClr>
                <a:schemeClr val="accent1"/>
              </a:buClr>
              <a:buSzPts val="2800"/>
              <a:buFont typeface="Arial"/>
              <a:buChar char="•"/>
            </a:pPr>
            <a:r>
              <a:rPr lang="en-US" sz="2800"/>
              <a:t>The open/closed search report can provide an easy way to see all of your requests regardless of whether they’re open, closed, or canceled</a:t>
            </a:r>
            <a:endParaRPr sz="2800"/>
          </a:p>
          <a:p>
            <a:pPr indent="-231140" lvl="0" marL="182880" marR="0" rtl="0" algn="l">
              <a:lnSpc>
                <a:spcPct val="100000"/>
              </a:lnSpc>
              <a:spcBef>
                <a:spcPts val="0"/>
              </a:spcBef>
              <a:spcAft>
                <a:spcPts val="0"/>
              </a:spcAft>
              <a:buClr>
                <a:schemeClr val="accent1"/>
              </a:buClr>
              <a:buSzPts val="2800"/>
              <a:buFont typeface="Arial"/>
              <a:buChar char="•"/>
            </a:pPr>
            <a:r>
              <a:rPr lang="en-US" sz="2800"/>
              <a:t>You can’t perform any other actions to the results like you can in the building operations console, but you can print the results and export them to an excel document</a:t>
            </a:r>
            <a:endParaRPr sz="2800"/>
          </a:p>
        </p:txBody>
      </p:sp>
      <p:sp>
        <p:nvSpPr>
          <p:cNvPr id="263" name="Google Shape;263;p28"/>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p29"/>
          <p:cNvPicPr preferRelativeResize="0"/>
          <p:nvPr/>
        </p:nvPicPr>
        <p:blipFill>
          <a:blip r:embed="rId3">
            <a:alphaModFix/>
          </a:blip>
          <a:stretch>
            <a:fillRect/>
          </a:stretch>
        </p:blipFill>
        <p:spPr>
          <a:xfrm>
            <a:off x="231350" y="4398675"/>
            <a:ext cx="8707501" cy="2143070"/>
          </a:xfrm>
          <a:prstGeom prst="rect">
            <a:avLst/>
          </a:prstGeom>
          <a:noFill/>
          <a:ln>
            <a:noFill/>
          </a:ln>
        </p:spPr>
      </p:pic>
      <p:pic>
        <p:nvPicPr>
          <p:cNvPr id="269" name="Google Shape;269;p29"/>
          <p:cNvPicPr preferRelativeResize="0"/>
          <p:nvPr/>
        </p:nvPicPr>
        <p:blipFill>
          <a:blip r:embed="rId4">
            <a:alphaModFix/>
          </a:blip>
          <a:stretch>
            <a:fillRect/>
          </a:stretch>
        </p:blipFill>
        <p:spPr>
          <a:xfrm>
            <a:off x="231350" y="610350"/>
            <a:ext cx="3057525" cy="1466850"/>
          </a:xfrm>
          <a:prstGeom prst="rect">
            <a:avLst/>
          </a:prstGeom>
          <a:noFill/>
          <a:ln>
            <a:noFill/>
          </a:ln>
        </p:spPr>
      </p:pic>
      <p:sp>
        <p:nvSpPr>
          <p:cNvPr id="270" name="Google Shape;270;p29"/>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71" name="Google Shape;271;p29"/>
          <p:cNvSpPr txBox="1"/>
          <p:nvPr/>
        </p:nvSpPr>
        <p:spPr>
          <a:xfrm>
            <a:off x="3493250" y="884175"/>
            <a:ext cx="5445600" cy="9192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Go to your home page, and instead of clicking on Building Operations Console, instead click on Search Open/Closed Requests</a:t>
            </a:r>
            <a:endParaRPr sz="1600">
              <a:solidFill>
                <a:schemeClr val="dk1"/>
              </a:solidFill>
              <a:latin typeface="Century Gothic"/>
              <a:ea typeface="Century Gothic"/>
              <a:cs typeface="Century Gothic"/>
              <a:sym typeface="Century Gothic"/>
            </a:endParaRPr>
          </a:p>
        </p:txBody>
      </p:sp>
      <p:sp>
        <p:nvSpPr>
          <p:cNvPr id="272" name="Google Shape;272;p29"/>
          <p:cNvSpPr txBox="1"/>
          <p:nvPr/>
        </p:nvSpPr>
        <p:spPr>
          <a:xfrm>
            <a:off x="231350" y="2546886"/>
            <a:ext cx="8707500" cy="13821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You will have a form with many fields, similar to the building operations console.  You can select multiple filters, but if you want to specifically look for requests for your building for maintenance, you can </a:t>
            </a:r>
            <a:r>
              <a:rPr lang="en-US" sz="1600">
                <a:solidFill>
                  <a:schemeClr val="dk1"/>
                </a:solidFill>
                <a:latin typeface="Century Gothic"/>
                <a:ea typeface="Century Gothic"/>
                <a:cs typeface="Century Gothic"/>
                <a:sym typeface="Century Gothic"/>
              </a:rPr>
              <a:t>select MAINTENANCE from the Problem Type 1 drop down box, and then </a:t>
            </a:r>
            <a:r>
              <a:rPr lang="en-US" sz="1600">
                <a:solidFill>
                  <a:schemeClr val="dk1"/>
                </a:solidFill>
                <a:latin typeface="Century Gothic"/>
                <a:ea typeface="Century Gothic"/>
                <a:cs typeface="Century Gothic"/>
                <a:sym typeface="Century Gothic"/>
              </a:rPr>
              <a:t>search for the school using the Building field.  After you are done, click the Show button in the upper right.</a:t>
            </a:r>
            <a:endParaRPr sz="1600">
              <a:solidFill>
                <a:schemeClr val="dk1"/>
              </a:solidFill>
              <a:latin typeface="Century Gothic"/>
              <a:ea typeface="Century Gothic"/>
              <a:cs typeface="Century Gothic"/>
              <a:sym typeface="Century Gothic"/>
            </a:endParaRPr>
          </a:p>
        </p:txBody>
      </p:sp>
      <p:sp>
        <p:nvSpPr>
          <p:cNvPr id="273" name="Google Shape;273;p29"/>
          <p:cNvSpPr/>
          <p:nvPr/>
        </p:nvSpPr>
        <p:spPr>
          <a:xfrm>
            <a:off x="1528775" y="6113775"/>
            <a:ext cx="1031400" cy="259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274" name="Google Shape;274;p29"/>
          <p:cNvCxnSpPr>
            <a:stCxn id="272" idx="2"/>
            <a:endCxn id="273" idx="0"/>
          </p:cNvCxnSpPr>
          <p:nvPr/>
        </p:nvCxnSpPr>
        <p:spPr>
          <a:xfrm flipH="1">
            <a:off x="2044400" y="3928986"/>
            <a:ext cx="2540700" cy="2184900"/>
          </a:xfrm>
          <a:prstGeom prst="straightConnector1">
            <a:avLst/>
          </a:prstGeom>
          <a:noFill/>
          <a:ln cap="flat" cmpd="sng" w="28575">
            <a:solidFill>
              <a:srgbClr val="FE2D12"/>
            </a:solidFill>
            <a:prstDash val="solid"/>
            <a:round/>
            <a:headEnd len="sm" w="sm" type="none"/>
            <a:tailEnd len="med" w="med" type="none"/>
          </a:ln>
        </p:spPr>
      </p:cxnSp>
      <p:cxnSp>
        <p:nvCxnSpPr>
          <p:cNvPr id="275" name="Google Shape;275;p29"/>
          <p:cNvCxnSpPr>
            <a:stCxn id="276" idx="3"/>
            <a:endCxn id="277" idx="1"/>
          </p:cNvCxnSpPr>
          <p:nvPr/>
        </p:nvCxnSpPr>
        <p:spPr>
          <a:xfrm flipH="1" rot="10800000">
            <a:off x="5364000" y="4478400"/>
            <a:ext cx="2796600" cy="1364700"/>
          </a:xfrm>
          <a:prstGeom prst="straightConnector1">
            <a:avLst/>
          </a:prstGeom>
          <a:noFill/>
          <a:ln cap="flat" cmpd="sng" w="28575">
            <a:solidFill>
              <a:srgbClr val="FE2D12"/>
            </a:solidFill>
            <a:prstDash val="solid"/>
            <a:round/>
            <a:headEnd len="sm" w="sm" type="none"/>
            <a:tailEnd len="med" w="med" type="none"/>
          </a:ln>
        </p:spPr>
      </p:cxnSp>
      <p:sp>
        <p:nvSpPr>
          <p:cNvPr id="277" name="Google Shape;277;p29"/>
          <p:cNvSpPr/>
          <p:nvPr/>
        </p:nvSpPr>
        <p:spPr>
          <a:xfrm>
            <a:off x="8160525" y="4348575"/>
            <a:ext cx="473700" cy="259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278" name="Google Shape;278;p29"/>
          <p:cNvCxnSpPr>
            <a:stCxn id="273" idx="3"/>
            <a:endCxn id="276" idx="1"/>
          </p:cNvCxnSpPr>
          <p:nvPr/>
        </p:nvCxnSpPr>
        <p:spPr>
          <a:xfrm flipH="1" rot="10800000">
            <a:off x="2560175" y="5843025"/>
            <a:ext cx="2215800" cy="400500"/>
          </a:xfrm>
          <a:prstGeom prst="straightConnector1">
            <a:avLst/>
          </a:prstGeom>
          <a:noFill/>
          <a:ln cap="flat" cmpd="sng" w="28575">
            <a:solidFill>
              <a:srgbClr val="FE2D12"/>
            </a:solidFill>
            <a:prstDash val="solid"/>
            <a:round/>
            <a:headEnd len="sm" w="sm" type="none"/>
            <a:tailEnd len="med" w="med" type="none"/>
          </a:ln>
        </p:spPr>
      </p:cxnSp>
      <p:sp>
        <p:nvSpPr>
          <p:cNvPr id="276" name="Google Shape;276;p29"/>
          <p:cNvSpPr/>
          <p:nvPr/>
        </p:nvSpPr>
        <p:spPr>
          <a:xfrm>
            <a:off x="4776000" y="5713350"/>
            <a:ext cx="588000" cy="259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id="283" name="Google Shape;283;p30"/>
          <p:cNvPicPr preferRelativeResize="0"/>
          <p:nvPr/>
        </p:nvPicPr>
        <p:blipFill>
          <a:blip r:embed="rId3">
            <a:alphaModFix/>
          </a:blip>
          <a:stretch>
            <a:fillRect/>
          </a:stretch>
        </p:blipFill>
        <p:spPr>
          <a:xfrm>
            <a:off x="4572000" y="5072112"/>
            <a:ext cx="4307650" cy="1519390"/>
          </a:xfrm>
          <a:prstGeom prst="rect">
            <a:avLst/>
          </a:prstGeom>
          <a:noFill/>
          <a:ln>
            <a:noFill/>
          </a:ln>
        </p:spPr>
      </p:pic>
      <p:pic>
        <p:nvPicPr>
          <p:cNvPr id="284" name="Google Shape;284;p30"/>
          <p:cNvPicPr preferRelativeResize="0"/>
          <p:nvPr/>
        </p:nvPicPr>
        <p:blipFill>
          <a:blip r:embed="rId4">
            <a:alphaModFix/>
          </a:blip>
          <a:stretch>
            <a:fillRect/>
          </a:stretch>
        </p:blipFill>
        <p:spPr>
          <a:xfrm>
            <a:off x="5083213" y="1901113"/>
            <a:ext cx="3347279" cy="2953063"/>
          </a:xfrm>
          <a:prstGeom prst="rect">
            <a:avLst/>
          </a:prstGeom>
          <a:noFill/>
          <a:ln>
            <a:noFill/>
          </a:ln>
        </p:spPr>
      </p:pic>
      <p:sp>
        <p:nvSpPr>
          <p:cNvPr id="285" name="Google Shape;285;p30"/>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286" name="Google Shape;286;p30"/>
          <p:cNvSpPr txBox="1"/>
          <p:nvPr/>
        </p:nvSpPr>
        <p:spPr>
          <a:xfrm>
            <a:off x="231350" y="4505350"/>
            <a:ext cx="4169700" cy="20862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To print the report, click on the icon in the upper right that looks like a box with an arrow, and then click on Export to XLS.  You’ll then be able to select where to save the document on your computer.  You will still need to edit the spreadsheet to make it print how you want it.</a:t>
            </a:r>
            <a:endParaRPr sz="1600">
              <a:solidFill>
                <a:schemeClr val="dk1"/>
              </a:solidFill>
              <a:latin typeface="Century Gothic"/>
              <a:ea typeface="Century Gothic"/>
              <a:cs typeface="Century Gothic"/>
              <a:sym typeface="Century Gothic"/>
            </a:endParaRPr>
          </a:p>
        </p:txBody>
      </p:sp>
      <p:pic>
        <p:nvPicPr>
          <p:cNvPr id="287" name="Google Shape;287;p30"/>
          <p:cNvPicPr preferRelativeResize="0"/>
          <p:nvPr/>
        </p:nvPicPr>
        <p:blipFill>
          <a:blip r:embed="rId5">
            <a:alphaModFix/>
          </a:blip>
          <a:stretch>
            <a:fillRect/>
          </a:stretch>
        </p:blipFill>
        <p:spPr>
          <a:xfrm>
            <a:off x="4634050" y="583424"/>
            <a:ext cx="4245601" cy="1099775"/>
          </a:xfrm>
          <a:prstGeom prst="rect">
            <a:avLst/>
          </a:prstGeom>
          <a:noFill/>
          <a:ln>
            <a:noFill/>
          </a:ln>
        </p:spPr>
      </p:pic>
      <p:sp>
        <p:nvSpPr>
          <p:cNvPr id="288" name="Google Shape;288;p30"/>
          <p:cNvSpPr txBox="1"/>
          <p:nvPr/>
        </p:nvSpPr>
        <p:spPr>
          <a:xfrm>
            <a:off x="231350" y="583425"/>
            <a:ext cx="4169700" cy="16326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You’ll be able to see the results of the search in a listed format.  You can select which fields you want to display by clicking on the gear in the upper right, then clicking “Select Work Request Fields.</a:t>
            </a:r>
            <a:endParaRPr sz="1600">
              <a:solidFill>
                <a:schemeClr val="dk1"/>
              </a:solidFill>
              <a:latin typeface="Century Gothic"/>
              <a:ea typeface="Century Gothic"/>
              <a:cs typeface="Century Gothic"/>
              <a:sym typeface="Century Gothic"/>
            </a:endParaRPr>
          </a:p>
        </p:txBody>
      </p:sp>
      <p:sp>
        <p:nvSpPr>
          <p:cNvPr id="289" name="Google Shape;289;p30"/>
          <p:cNvSpPr txBox="1"/>
          <p:nvPr/>
        </p:nvSpPr>
        <p:spPr>
          <a:xfrm>
            <a:off x="231350" y="2544375"/>
            <a:ext cx="4169700" cy="1632600"/>
          </a:xfrm>
          <a:prstGeom prst="rect">
            <a:avLst/>
          </a:prstGeom>
          <a:solidFill>
            <a:schemeClr val="lt1"/>
          </a:solidFill>
          <a:ln cap="flat" cmpd="sng" w="127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A window will appear and you can switch between which fields are available, and which you want to show, as well as arrange them in order.  Top to bottom will display them from left to right on the results screen.</a:t>
            </a:r>
            <a:endParaRPr sz="1600">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1"/>
          <p:cNvSpPr txBox="1"/>
          <p:nvPr>
            <p:ph type="title"/>
          </p:nvPr>
        </p:nvSpPr>
        <p:spPr>
          <a:xfrm>
            <a:off x="457200" y="2990450"/>
            <a:ext cx="8229600" cy="99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Century Gothic"/>
              <a:buNone/>
            </a:pPr>
            <a:r>
              <a:rPr lang="en-US" sz="4800"/>
              <a:t>Maintenance Requests</a:t>
            </a:r>
            <a:endParaRPr sz="4800"/>
          </a:p>
        </p:txBody>
      </p:sp>
      <p:sp>
        <p:nvSpPr>
          <p:cNvPr id="295" name="Google Shape;295;p31"/>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2"/>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Requests outside of MOJO</a:t>
            </a:r>
            <a:endParaRPr/>
          </a:p>
        </p:txBody>
      </p:sp>
      <p:sp>
        <p:nvSpPr>
          <p:cNvPr id="301" name="Google Shape;301;p32"/>
          <p:cNvSpPr txBox="1"/>
          <p:nvPr>
            <p:ph idx="1" type="body"/>
          </p:nvPr>
        </p:nvSpPr>
        <p:spPr>
          <a:xfrm>
            <a:off x="457200" y="1387175"/>
            <a:ext cx="8229600" cy="5089800"/>
          </a:xfrm>
          <a:prstGeom prst="rect">
            <a:avLst/>
          </a:prstGeom>
          <a:noFill/>
          <a:ln>
            <a:noFill/>
          </a:ln>
        </p:spPr>
        <p:txBody>
          <a:bodyPr anchorCtr="0" anchor="t" bIns="45700" lIns="91425" spcFirstLastPara="1" rIns="91425" wrap="square" tIns="45700">
            <a:noAutofit/>
          </a:bodyPr>
          <a:lstStyle/>
          <a:p>
            <a:pPr indent="-215455" lvl="0" marL="182880" rtl="0" algn="l">
              <a:lnSpc>
                <a:spcPct val="90000"/>
              </a:lnSpc>
              <a:spcBef>
                <a:spcPts val="444"/>
              </a:spcBef>
              <a:spcAft>
                <a:spcPts val="0"/>
              </a:spcAft>
              <a:buSzPts val="2400"/>
              <a:buChar char="•"/>
            </a:pPr>
            <a:r>
              <a:rPr lang="en-US"/>
              <a:t>Public address systems, landline phones and voice over IP phones are no longer a work request issue, contact 215-400-5567 for all repairs</a:t>
            </a:r>
            <a:endParaRPr/>
          </a:p>
          <a:p>
            <a:pPr indent="-215455" lvl="0" marL="182880" rtl="0" algn="l">
              <a:lnSpc>
                <a:spcPct val="90000"/>
              </a:lnSpc>
              <a:spcBef>
                <a:spcPts val="444"/>
              </a:spcBef>
              <a:spcAft>
                <a:spcPts val="0"/>
              </a:spcAft>
              <a:buSzPts val="2400"/>
              <a:buChar char="•"/>
            </a:pPr>
            <a:r>
              <a:rPr lang="en-US"/>
              <a:t>Security systems, cameras and Aiphones are not a work request issue, contact Eric Rosa at 215-400-4710 for all repairs</a:t>
            </a:r>
            <a:endParaRPr/>
          </a:p>
          <a:p>
            <a:pPr indent="-215455" lvl="0" marL="182880" rtl="0" algn="l">
              <a:lnSpc>
                <a:spcPct val="90000"/>
              </a:lnSpc>
              <a:spcBef>
                <a:spcPts val="444"/>
              </a:spcBef>
              <a:spcAft>
                <a:spcPts val="0"/>
              </a:spcAft>
              <a:buSzPts val="2400"/>
              <a:buChar char="•"/>
            </a:pPr>
            <a:r>
              <a:rPr lang="en-US"/>
              <a:t>Requests for elevator keys need to be made by directly calling Michael Krajewski at (267) 336-6081. These are no longer a MOJO request</a:t>
            </a:r>
            <a:endParaRPr/>
          </a:p>
          <a:p>
            <a:pPr indent="-238125" lvl="0" marL="182880" rtl="0" algn="l">
              <a:lnSpc>
                <a:spcPct val="107916"/>
              </a:lnSpc>
              <a:spcBef>
                <a:spcPts val="0"/>
              </a:spcBef>
              <a:spcAft>
                <a:spcPts val="800"/>
              </a:spcAft>
              <a:buSzPts val="2400"/>
              <a:buChar char="•"/>
            </a:pPr>
            <a:r>
              <a:rPr lang="en-US"/>
              <a:t>Repairs to server room HVAC units should go through the IT help desk 215-400-5555, specifying the ticket be assigned to Marta Mackiewicz.  IT has a contact with a vendor for repairs</a:t>
            </a:r>
            <a:endParaRPr/>
          </a:p>
        </p:txBody>
      </p:sp>
      <p:sp>
        <p:nvSpPr>
          <p:cNvPr id="302" name="Google Shape;302;p32"/>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sp>
        <p:nvSpPr>
          <p:cNvPr id="109" name="Google Shape;109;p15"/>
          <p:cNvSpPr txBox="1"/>
          <p:nvPr>
            <p:ph type="title"/>
          </p:nvPr>
        </p:nvSpPr>
        <p:spPr>
          <a:xfrm>
            <a:off x="457200" y="395250"/>
            <a:ext cx="8229600" cy="990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000"/>
              <a:buFont typeface="Century Gothic"/>
              <a:buNone/>
            </a:pPr>
            <a:r>
              <a:rPr lang="en-US"/>
              <a:t>Objectives</a:t>
            </a:r>
            <a:endParaRPr i="1"/>
          </a:p>
        </p:txBody>
      </p:sp>
      <p:sp>
        <p:nvSpPr>
          <p:cNvPr id="110" name="Google Shape;110;p15"/>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11" name="Google Shape;111;p15"/>
          <p:cNvSpPr txBox="1"/>
          <p:nvPr>
            <p:ph idx="1" type="body"/>
          </p:nvPr>
        </p:nvSpPr>
        <p:spPr>
          <a:xfrm>
            <a:off x="457200" y="1318100"/>
            <a:ext cx="8229600" cy="5158800"/>
          </a:xfrm>
          <a:prstGeom prst="rect">
            <a:avLst/>
          </a:prstGeom>
          <a:noFill/>
          <a:ln>
            <a:noFill/>
          </a:ln>
        </p:spPr>
        <p:txBody>
          <a:bodyPr anchorCtr="0" anchor="t" bIns="45700" lIns="91425" spcFirstLastPara="1" rIns="91425" wrap="square" tIns="45700">
            <a:noAutofit/>
          </a:bodyPr>
          <a:lstStyle/>
          <a:p>
            <a:pPr indent="-218440" lvl="0" marL="182880" rtl="0" algn="l">
              <a:spcBef>
                <a:spcPts val="0"/>
              </a:spcBef>
              <a:spcAft>
                <a:spcPts val="0"/>
              </a:spcAft>
              <a:buSzPts val="2600"/>
              <a:buChar char="•"/>
            </a:pPr>
            <a:r>
              <a:rPr lang="en-US" sz="2600"/>
              <a:t>Building Engineer Requests</a:t>
            </a:r>
            <a:endParaRPr sz="2600"/>
          </a:p>
          <a:p>
            <a:pPr indent="-250825" lvl="1" marL="457200" rtl="0" algn="l">
              <a:spcBef>
                <a:spcPts val="0"/>
              </a:spcBef>
              <a:spcAft>
                <a:spcPts val="0"/>
              </a:spcAft>
              <a:buSzPts val="2600"/>
              <a:buChar char="•"/>
            </a:pPr>
            <a:r>
              <a:rPr lang="en-US" sz="2600"/>
              <a:t>BEs responsibilities pertaining to the MOJO system</a:t>
            </a:r>
            <a:endParaRPr sz="2600"/>
          </a:p>
          <a:p>
            <a:pPr indent="-250825" lvl="1" marL="457200" rtl="0" algn="l">
              <a:spcBef>
                <a:spcPts val="0"/>
              </a:spcBef>
              <a:spcAft>
                <a:spcPts val="0"/>
              </a:spcAft>
              <a:buSzPts val="2600"/>
              <a:buChar char="•"/>
            </a:pPr>
            <a:r>
              <a:rPr lang="en-US" sz="2600"/>
              <a:t>Viewing/sorting your work requests</a:t>
            </a:r>
            <a:endParaRPr sz="2600"/>
          </a:p>
          <a:p>
            <a:pPr indent="-250825" lvl="1" marL="457200" rtl="0" algn="l">
              <a:spcBef>
                <a:spcPts val="0"/>
              </a:spcBef>
              <a:spcAft>
                <a:spcPts val="0"/>
              </a:spcAft>
              <a:buSzPts val="2600"/>
              <a:buChar char="•"/>
            </a:pPr>
            <a:r>
              <a:rPr lang="en-US" sz="2600"/>
              <a:t>Creating your own </a:t>
            </a:r>
            <a:r>
              <a:rPr lang="en-US" sz="2600"/>
              <a:t>BE </a:t>
            </a:r>
            <a:r>
              <a:rPr lang="en-US" sz="2600"/>
              <a:t>request</a:t>
            </a:r>
            <a:endParaRPr sz="2600"/>
          </a:p>
          <a:p>
            <a:pPr indent="-250825" lvl="1" marL="457200" rtl="0" algn="l">
              <a:spcBef>
                <a:spcPts val="0"/>
              </a:spcBef>
              <a:spcAft>
                <a:spcPts val="0"/>
              </a:spcAft>
              <a:buSzPts val="2600"/>
              <a:buChar char="•"/>
            </a:pPr>
            <a:r>
              <a:rPr lang="en-US" sz="2600"/>
              <a:t>Posting your time and completing work request</a:t>
            </a:r>
            <a:endParaRPr sz="2600"/>
          </a:p>
          <a:p>
            <a:pPr indent="-250825" lvl="0" marL="182880" rtl="0" algn="l">
              <a:spcBef>
                <a:spcPts val="0"/>
              </a:spcBef>
              <a:spcAft>
                <a:spcPts val="0"/>
              </a:spcAft>
              <a:buSzPts val="2600"/>
              <a:buChar char="•"/>
            </a:pPr>
            <a:r>
              <a:rPr lang="en-US" sz="2600"/>
              <a:t>Maintenance Requests</a:t>
            </a:r>
            <a:endParaRPr sz="2600"/>
          </a:p>
          <a:p>
            <a:pPr indent="-250825" lvl="1" marL="457200" rtl="0" algn="l">
              <a:spcBef>
                <a:spcPts val="480"/>
              </a:spcBef>
              <a:spcAft>
                <a:spcPts val="0"/>
              </a:spcAft>
              <a:buSzPts val="2600"/>
              <a:buChar char="•"/>
            </a:pPr>
            <a:r>
              <a:rPr lang="en-US" sz="2600"/>
              <a:t>Reasons for rejections/cancellations of maintenance requests</a:t>
            </a:r>
            <a:endParaRPr sz="2600"/>
          </a:p>
          <a:p>
            <a:pPr indent="-250825" lvl="1" marL="457200" rtl="0" algn="l">
              <a:spcBef>
                <a:spcPts val="480"/>
              </a:spcBef>
              <a:spcAft>
                <a:spcPts val="0"/>
              </a:spcAft>
              <a:buSzPts val="2600"/>
              <a:buChar char="•"/>
            </a:pPr>
            <a:r>
              <a:rPr lang="en-US" sz="2600"/>
              <a:t>Creating a proper maintenance request</a:t>
            </a:r>
            <a:endParaRPr sz="2600"/>
          </a:p>
          <a:p>
            <a:pPr indent="-250825" lvl="1" marL="457200" rtl="0" algn="l">
              <a:spcBef>
                <a:spcPts val="480"/>
              </a:spcBef>
              <a:spcAft>
                <a:spcPts val="0"/>
              </a:spcAft>
              <a:buSzPts val="2600"/>
              <a:buChar char="•"/>
            </a:pPr>
            <a:r>
              <a:rPr lang="en-US" sz="2600"/>
              <a:t>Common MOJO issues</a:t>
            </a:r>
            <a:endParaRPr sz="2600"/>
          </a:p>
          <a:p>
            <a:pPr indent="-250825" lvl="1" marL="457200" rtl="0" algn="l">
              <a:spcBef>
                <a:spcPts val="480"/>
              </a:spcBef>
              <a:spcAft>
                <a:spcPts val="0"/>
              </a:spcAft>
              <a:buSzPts val="2600"/>
              <a:buChar char="•"/>
            </a:pPr>
            <a:r>
              <a:rPr lang="en-US" sz="2600"/>
              <a:t>Q&amp;A</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3"/>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Priorities</a:t>
            </a:r>
            <a:endParaRPr/>
          </a:p>
        </p:txBody>
      </p:sp>
      <p:sp>
        <p:nvSpPr>
          <p:cNvPr id="308" name="Google Shape;308;p33"/>
          <p:cNvSpPr txBox="1"/>
          <p:nvPr>
            <p:ph idx="1" type="body"/>
          </p:nvPr>
        </p:nvSpPr>
        <p:spPr>
          <a:xfrm>
            <a:off x="457200" y="1447800"/>
            <a:ext cx="8229600" cy="4876800"/>
          </a:xfrm>
          <a:prstGeom prst="rect">
            <a:avLst/>
          </a:prstGeom>
          <a:noFill/>
          <a:ln>
            <a:noFill/>
          </a:ln>
        </p:spPr>
        <p:txBody>
          <a:bodyPr anchorCtr="0" anchor="t" bIns="45700" lIns="91425" spcFirstLastPara="1" rIns="91425" wrap="square" tIns="45700">
            <a:noAutofit/>
          </a:bodyPr>
          <a:lstStyle/>
          <a:p>
            <a:pPr indent="-231775" lvl="0" marL="182880" rtl="0" algn="l">
              <a:spcBef>
                <a:spcPts val="400"/>
              </a:spcBef>
              <a:spcAft>
                <a:spcPts val="0"/>
              </a:spcAft>
              <a:buSzPts val="2300"/>
              <a:buChar char="•"/>
            </a:pPr>
            <a:r>
              <a:rPr lang="en-US" sz="2300"/>
              <a:t>Level 2 work requests are for emergencies only including but not limited to fire alarms, elevators, bed bugs, main drains, and exterior lighting</a:t>
            </a:r>
            <a:endParaRPr sz="2300"/>
          </a:p>
          <a:p>
            <a:pPr indent="-231775" lvl="0" marL="182880" rtl="0" algn="l">
              <a:spcBef>
                <a:spcPts val="400"/>
              </a:spcBef>
              <a:spcAft>
                <a:spcPts val="0"/>
              </a:spcAft>
              <a:buSzPts val="2300"/>
              <a:buChar char="•"/>
            </a:pPr>
            <a:r>
              <a:rPr lang="en-US" sz="2300"/>
              <a:t>The FAC must be contacted either by phone, voicemail, email, or text</a:t>
            </a:r>
            <a:r>
              <a:rPr lang="en-US" sz="2300"/>
              <a:t> when a level 2 is submitted</a:t>
            </a:r>
            <a:r>
              <a:rPr lang="en-US" sz="2300"/>
              <a:t>.  The work request must specify which FAC was contacted and how.</a:t>
            </a:r>
            <a:r>
              <a:rPr lang="en-US" sz="2300"/>
              <a:t>  Any level 2 requests that do not have this information will be changed to a level 3.</a:t>
            </a:r>
            <a:endParaRPr sz="2300"/>
          </a:p>
          <a:p>
            <a:pPr indent="-231775" lvl="0" marL="182880" rtl="0" algn="l">
              <a:spcBef>
                <a:spcPts val="400"/>
              </a:spcBef>
              <a:spcAft>
                <a:spcPts val="0"/>
              </a:spcAft>
              <a:buSzPts val="2300"/>
              <a:buChar char="•"/>
            </a:pPr>
            <a:r>
              <a:rPr lang="en-US" sz="2300"/>
              <a:t>Level 3 work requests that have not been addressed after a long p</a:t>
            </a:r>
            <a:r>
              <a:rPr lang="en-US" sz="2300"/>
              <a:t>eriod of time </a:t>
            </a:r>
            <a:r>
              <a:rPr lang="en-US" sz="2300"/>
              <a:t>should be reported to the FAC for escalation.  After approval, requests are determined by the scheduler when work will proceed.  Your FAC will escalate</a:t>
            </a:r>
            <a:r>
              <a:rPr lang="en-US" sz="2300"/>
              <a:t> the request if necessary</a:t>
            </a:r>
            <a:endParaRPr sz="2300"/>
          </a:p>
        </p:txBody>
      </p:sp>
      <p:sp>
        <p:nvSpPr>
          <p:cNvPr id="309" name="Google Shape;309;p33"/>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Common reasons for rejections</a:t>
            </a:r>
            <a:endParaRPr/>
          </a:p>
        </p:txBody>
      </p:sp>
      <p:sp>
        <p:nvSpPr>
          <p:cNvPr id="315" name="Google Shape;315;p34"/>
          <p:cNvSpPr txBox="1"/>
          <p:nvPr>
            <p:ph idx="1" type="body"/>
          </p:nvPr>
        </p:nvSpPr>
        <p:spPr>
          <a:xfrm>
            <a:off x="457200" y="1447800"/>
            <a:ext cx="8229600" cy="4876800"/>
          </a:xfrm>
          <a:prstGeom prst="rect">
            <a:avLst/>
          </a:prstGeom>
          <a:noFill/>
          <a:ln>
            <a:noFill/>
          </a:ln>
        </p:spPr>
        <p:txBody>
          <a:bodyPr anchorCtr="0" anchor="t" bIns="45700" lIns="91425" spcFirstLastPara="1" rIns="91425" wrap="square" tIns="45700">
            <a:noAutofit/>
          </a:bodyPr>
          <a:lstStyle/>
          <a:p>
            <a:pPr indent="-205740" lvl="0" marL="182880" rtl="0" algn="l">
              <a:spcBef>
                <a:spcPts val="0"/>
              </a:spcBef>
              <a:spcAft>
                <a:spcPts val="0"/>
              </a:spcAft>
              <a:buSzPts val="2400"/>
              <a:buChar char="•"/>
            </a:pPr>
            <a:r>
              <a:rPr lang="en-US"/>
              <a:t>Building Improvement Forms (BIFs) </a:t>
            </a:r>
            <a:r>
              <a:rPr lang="en-US" sz="2400"/>
              <a:t>are required for any new installation or large repair/project. Request for these types of repairs/projects entered into MOJO will be rejected. Examples include:</a:t>
            </a:r>
            <a:endParaRPr sz="2400"/>
          </a:p>
          <a:p>
            <a:pPr indent="-238125" lvl="1" marL="457200" rtl="0" algn="l">
              <a:spcBef>
                <a:spcPts val="360"/>
              </a:spcBef>
              <a:spcAft>
                <a:spcPts val="0"/>
              </a:spcAft>
              <a:buSzPts val="2400"/>
              <a:buChar char="•"/>
            </a:pPr>
            <a:r>
              <a:rPr lang="en-US" sz="2400"/>
              <a:t>Installation of new/additional fixtures</a:t>
            </a:r>
            <a:endParaRPr sz="2400"/>
          </a:p>
          <a:p>
            <a:pPr indent="-238125" lvl="1" marL="457200" rtl="0" algn="l">
              <a:spcBef>
                <a:spcPts val="360"/>
              </a:spcBef>
              <a:spcAft>
                <a:spcPts val="0"/>
              </a:spcAft>
              <a:buSzPts val="2400"/>
              <a:buChar char="•"/>
            </a:pPr>
            <a:r>
              <a:rPr lang="en-US" sz="2400"/>
              <a:t>Rewiring and relocation of existing fixtures</a:t>
            </a:r>
            <a:endParaRPr sz="2400"/>
          </a:p>
          <a:p>
            <a:pPr indent="-238125" lvl="1" marL="457200" rtl="0" algn="l">
              <a:spcBef>
                <a:spcPts val="360"/>
              </a:spcBef>
              <a:spcAft>
                <a:spcPts val="0"/>
              </a:spcAft>
              <a:buSzPts val="2400"/>
              <a:buChar char="•"/>
            </a:pPr>
            <a:r>
              <a:rPr lang="en-US" sz="2400"/>
              <a:t>Upgrading/downgrading electrical outlets</a:t>
            </a:r>
            <a:endParaRPr sz="2400"/>
          </a:p>
          <a:p>
            <a:pPr indent="-238125" lvl="1" marL="457200" rtl="0" algn="l">
              <a:spcBef>
                <a:spcPts val="360"/>
              </a:spcBef>
              <a:spcAft>
                <a:spcPts val="0"/>
              </a:spcAft>
              <a:buSzPts val="2400"/>
              <a:buChar char="•"/>
            </a:pPr>
            <a:r>
              <a:rPr lang="en-US" sz="2400"/>
              <a:t>Installation and wiring of interactive boards</a:t>
            </a:r>
            <a:endParaRPr sz="2400"/>
          </a:p>
          <a:p>
            <a:pPr indent="-238125" lvl="1" marL="457200" rtl="0" algn="l">
              <a:spcBef>
                <a:spcPts val="360"/>
              </a:spcBef>
              <a:spcAft>
                <a:spcPts val="0"/>
              </a:spcAft>
              <a:buSzPts val="2400"/>
              <a:buChar char="•"/>
            </a:pPr>
            <a:r>
              <a:rPr lang="en-US" sz="2400"/>
              <a:t>Installation of any whiteboards/corkboards</a:t>
            </a:r>
            <a:endParaRPr sz="2400"/>
          </a:p>
          <a:p>
            <a:pPr indent="-238125" lvl="0" marL="182880" rtl="0" algn="l">
              <a:spcBef>
                <a:spcPts val="360"/>
              </a:spcBef>
              <a:spcAft>
                <a:spcPts val="0"/>
              </a:spcAft>
              <a:buSzPts val="2400"/>
              <a:buChar char="•"/>
            </a:pPr>
            <a:r>
              <a:rPr lang="en-US"/>
              <a:t>Capital Projects used for larger renovations</a:t>
            </a:r>
            <a:endParaRPr/>
          </a:p>
          <a:p>
            <a:pPr indent="-238125" lvl="1" marL="457200" rtl="0" algn="l">
              <a:spcBef>
                <a:spcPts val="360"/>
              </a:spcBef>
              <a:spcAft>
                <a:spcPts val="0"/>
              </a:spcAft>
              <a:buSzPts val="2400"/>
              <a:buChar char="•"/>
            </a:pPr>
            <a:r>
              <a:rPr lang="en-US" sz="2400"/>
              <a:t>Whole parking lot needs resurfacing</a:t>
            </a:r>
            <a:endParaRPr sz="2400"/>
          </a:p>
          <a:p>
            <a:pPr indent="-238125" lvl="1" marL="457200" rtl="0" algn="l">
              <a:spcBef>
                <a:spcPts val="360"/>
              </a:spcBef>
              <a:spcAft>
                <a:spcPts val="0"/>
              </a:spcAft>
              <a:buSzPts val="2400"/>
              <a:buChar char="•"/>
            </a:pPr>
            <a:r>
              <a:rPr lang="en-US" sz="2400"/>
              <a:t>Entire room renovation</a:t>
            </a:r>
            <a:endParaRPr sz="2400"/>
          </a:p>
        </p:txBody>
      </p:sp>
      <p:sp>
        <p:nvSpPr>
          <p:cNvPr id="316" name="Google Shape;316;p34"/>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Common reasons for rejections</a:t>
            </a:r>
            <a:endParaRPr/>
          </a:p>
        </p:txBody>
      </p:sp>
      <p:sp>
        <p:nvSpPr>
          <p:cNvPr id="322" name="Google Shape;322;p35"/>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05740" lvl="0" marL="182880" rtl="0" algn="l">
              <a:spcBef>
                <a:spcPts val="0"/>
              </a:spcBef>
              <a:spcAft>
                <a:spcPts val="0"/>
              </a:spcAft>
              <a:buSzPts val="2400"/>
              <a:buChar char="•"/>
            </a:pPr>
            <a:r>
              <a:rPr lang="en-US"/>
              <a:t>Duplicates</a:t>
            </a:r>
            <a:endParaRPr/>
          </a:p>
          <a:p>
            <a:pPr indent="-227330" lvl="1" marL="457200" rtl="0" algn="l">
              <a:spcBef>
                <a:spcPts val="400"/>
              </a:spcBef>
              <a:spcAft>
                <a:spcPts val="0"/>
              </a:spcAft>
              <a:buSzPts val="2400"/>
              <a:buChar char="•"/>
            </a:pPr>
            <a:r>
              <a:rPr lang="en-US" sz="2400"/>
              <a:t>It is the BEs responsibility to check their cabinet to look for requests are already submitted in the past either by themselves, a CA, a BE trainee, or a previous building engineer</a:t>
            </a:r>
            <a:endParaRPr sz="2400"/>
          </a:p>
          <a:p>
            <a:pPr indent="-227330" lvl="1" marL="457200" rtl="0" algn="l">
              <a:spcBef>
                <a:spcPts val="400"/>
              </a:spcBef>
              <a:spcAft>
                <a:spcPts val="0"/>
              </a:spcAft>
              <a:buSzPts val="2400"/>
              <a:buChar char="•"/>
            </a:pPr>
            <a:r>
              <a:rPr lang="en-US" sz="2400"/>
              <a:t>If a request is still assigned or issued, creating a second request will be rejected and will not get the work done faster.  Instead, contact your FAC to escalate the existing request already in the system</a:t>
            </a:r>
            <a:endParaRPr sz="2400"/>
          </a:p>
          <a:p>
            <a:pPr indent="-227330" lvl="1" marL="457200" rtl="0" algn="l">
              <a:spcBef>
                <a:spcPts val="400"/>
              </a:spcBef>
              <a:spcAft>
                <a:spcPts val="0"/>
              </a:spcAft>
              <a:buSzPts val="2400"/>
              <a:buChar char="•"/>
            </a:pPr>
            <a:r>
              <a:rPr lang="en-US" sz="2400"/>
              <a:t>If a request is for a second unit with the same unit in the same location, it must be specified somewhere “this is for unit #1” “this is for unit #2”, so as to differentiate</a:t>
            </a:r>
            <a:endParaRPr sz="2400"/>
          </a:p>
        </p:txBody>
      </p:sp>
      <p:sp>
        <p:nvSpPr>
          <p:cNvPr id="323" name="Google Shape;323;p35"/>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Common reasons for rejections</a:t>
            </a:r>
            <a:endParaRPr/>
          </a:p>
        </p:txBody>
      </p:sp>
      <p:sp>
        <p:nvSpPr>
          <p:cNvPr id="329" name="Google Shape;329;p3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43840" lvl="0" marL="182880" rtl="0" algn="l">
              <a:spcBef>
                <a:spcPts val="0"/>
              </a:spcBef>
              <a:spcAft>
                <a:spcPts val="0"/>
              </a:spcAft>
              <a:buSzPts val="3000"/>
              <a:buChar char="•"/>
            </a:pPr>
            <a:r>
              <a:rPr lang="en-US" sz="3000"/>
              <a:t>Not enough information</a:t>
            </a:r>
            <a:endParaRPr sz="3000"/>
          </a:p>
          <a:p>
            <a:pPr indent="-265430" lvl="1" marL="457200" rtl="0" algn="l">
              <a:spcBef>
                <a:spcPts val="400"/>
              </a:spcBef>
              <a:spcAft>
                <a:spcPts val="0"/>
              </a:spcAft>
              <a:buSzPts val="3000"/>
              <a:buChar char="•"/>
            </a:pPr>
            <a:r>
              <a:rPr lang="en-US" sz="3000"/>
              <a:t>Complete description of issue</a:t>
            </a:r>
            <a:endParaRPr sz="3000"/>
          </a:p>
          <a:p>
            <a:pPr indent="-265430" lvl="1" marL="457200" rtl="0" algn="l">
              <a:spcBef>
                <a:spcPts val="400"/>
              </a:spcBef>
              <a:spcAft>
                <a:spcPts val="0"/>
              </a:spcAft>
              <a:buSzPts val="3000"/>
              <a:buChar char="•"/>
            </a:pPr>
            <a:r>
              <a:rPr lang="en-US" sz="3000"/>
              <a:t>Location and landmarks</a:t>
            </a:r>
            <a:endParaRPr sz="3000"/>
          </a:p>
          <a:p>
            <a:pPr indent="-265430" lvl="1" marL="457200" rtl="0" algn="l">
              <a:spcBef>
                <a:spcPts val="400"/>
              </a:spcBef>
              <a:spcAft>
                <a:spcPts val="0"/>
              </a:spcAft>
              <a:buSzPts val="3000"/>
              <a:buChar char="•"/>
            </a:pPr>
            <a:r>
              <a:rPr lang="en-US" sz="3000"/>
              <a:t>Size / Quantity</a:t>
            </a:r>
            <a:endParaRPr sz="3000"/>
          </a:p>
          <a:p>
            <a:pPr indent="-265430" lvl="1" marL="457200" rtl="0" algn="l">
              <a:spcBef>
                <a:spcPts val="400"/>
              </a:spcBef>
              <a:spcAft>
                <a:spcPts val="0"/>
              </a:spcAft>
              <a:buSzPts val="3000"/>
              <a:buChar char="•"/>
            </a:pPr>
            <a:r>
              <a:rPr lang="en-US" sz="3000"/>
              <a:t>What work the BE has performed to correct the issue before making the request</a:t>
            </a:r>
            <a:endParaRPr sz="3000">
              <a:highlight>
                <a:srgbClr val="FFFF00"/>
              </a:highlight>
            </a:endParaRPr>
          </a:p>
        </p:txBody>
      </p:sp>
      <p:sp>
        <p:nvSpPr>
          <p:cNvPr id="330" name="Google Shape;330;p36"/>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3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Example Rejection Email</a:t>
            </a:r>
            <a:endParaRPr/>
          </a:p>
        </p:txBody>
      </p:sp>
      <p:sp>
        <p:nvSpPr>
          <p:cNvPr id="336" name="Google Shape;336;p37"/>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337" name="Google Shape;337;p37"/>
          <p:cNvPicPr preferRelativeResize="0"/>
          <p:nvPr/>
        </p:nvPicPr>
        <p:blipFill>
          <a:blip r:embed="rId3">
            <a:alphaModFix/>
          </a:blip>
          <a:stretch>
            <a:fillRect/>
          </a:stretch>
        </p:blipFill>
        <p:spPr>
          <a:xfrm>
            <a:off x="902502" y="1524000"/>
            <a:ext cx="7339000" cy="3328025"/>
          </a:xfrm>
          <a:prstGeom prst="rect">
            <a:avLst/>
          </a:prstGeom>
          <a:noFill/>
          <a:ln>
            <a:noFill/>
          </a:ln>
        </p:spPr>
      </p:pic>
      <p:sp>
        <p:nvSpPr>
          <p:cNvPr id="338" name="Google Shape;338;p37"/>
          <p:cNvSpPr txBox="1"/>
          <p:nvPr/>
        </p:nvSpPr>
        <p:spPr>
          <a:xfrm>
            <a:off x="4572000" y="5313075"/>
            <a:ext cx="4114800" cy="1218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2400">
                <a:solidFill>
                  <a:schemeClr val="dk1"/>
                </a:solidFill>
                <a:latin typeface="Century Gothic"/>
                <a:ea typeface="Century Gothic"/>
                <a:cs typeface="Century Gothic"/>
                <a:sym typeface="Century Gothic"/>
              </a:rPr>
              <a:t>Describes the problem with the request and further steps if necessary</a:t>
            </a:r>
            <a:endParaRPr i="0" sz="2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2400" u="none" cap="none" strike="noStrike">
              <a:solidFill>
                <a:schemeClr val="dk1"/>
              </a:solidFill>
              <a:latin typeface="Century Gothic"/>
              <a:ea typeface="Century Gothic"/>
              <a:cs typeface="Century Gothic"/>
              <a:sym typeface="Century Gothic"/>
            </a:endParaRPr>
          </a:p>
        </p:txBody>
      </p:sp>
      <p:cxnSp>
        <p:nvCxnSpPr>
          <p:cNvPr id="339" name="Google Shape;339;p37"/>
          <p:cNvCxnSpPr>
            <a:stCxn id="338" idx="0"/>
            <a:endCxn id="340" idx="2"/>
          </p:cNvCxnSpPr>
          <p:nvPr/>
        </p:nvCxnSpPr>
        <p:spPr>
          <a:xfrm rot="10800000">
            <a:off x="4542000" y="4770375"/>
            <a:ext cx="2087400" cy="542700"/>
          </a:xfrm>
          <a:prstGeom prst="straightConnector1">
            <a:avLst/>
          </a:prstGeom>
          <a:noFill/>
          <a:ln cap="flat" cmpd="sng" w="28575">
            <a:solidFill>
              <a:srgbClr val="FF0000"/>
            </a:solidFill>
            <a:prstDash val="solid"/>
            <a:round/>
            <a:headEnd len="sm" w="sm" type="none"/>
            <a:tailEnd len="med" w="med" type="none"/>
          </a:ln>
        </p:spPr>
      </p:cxnSp>
      <p:sp>
        <p:nvSpPr>
          <p:cNvPr id="340" name="Google Shape;340;p37"/>
          <p:cNvSpPr/>
          <p:nvPr/>
        </p:nvSpPr>
        <p:spPr>
          <a:xfrm>
            <a:off x="943250" y="4177300"/>
            <a:ext cx="7197600" cy="5931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41" name="Google Shape;341;p37"/>
          <p:cNvSpPr txBox="1"/>
          <p:nvPr/>
        </p:nvSpPr>
        <p:spPr>
          <a:xfrm>
            <a:off x="457200" y="5313075"/>
            <a:ext cx="3786000" cy="1218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2400">
                <a:solidFill>
                  <a:schemeClr val="dk1"/>
                </a:solidFill>
                <a:latin typeface="Century Gothic"/>
                <a:ea typeface="Century Gothic"/>
                <a:cs typeface="Century Gothic"/>
                <a:sym typeface="Century Gothic"/>
              </a:rPr>
              <a:t>Shows the username of the person rejecting or canceling the request</a:t>
            </a:r>
            <a:endParaRPr i="0" sz="2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2400" u="none" cap="none" strike="noStrike">
              <a:solidFill>
                <a:schemeClr val="dk1"/>
              </a:solidFill>
              <a:latin typeface="Century Gothic"/>
              <a:ea typeface="Century Gothic"/>
              <a:cs typeface="Century Gothic"/>
              <a:sym typeface="Century Gothic"/>
            </a:endParaRPr>
          </a:p>
        </p:txBody>
      </p:sp>
      <p:cxnSp>
        <p:nvCxnSpPr>
          <p:cNvPr id="342" name="Google Shape;342;p37"/>
          <p:cNvCxnSpPr>
            <a:stCxn id="341" idx="0"/>
            <a:endCxn id="343" idx="2"/>
          </p:cNvCxnSpPr>
          <p:nvPr/>
        </p:nvCxnSpPr>
        <p:spPr>
          <a:xfrm flipH="1" rot="10800000">
            <a:off x="2350200" y="4370475"/>
            <a:ext cx="210600" cy="942600"/>
          </a:xfrm>
          <a:prstGeom prst="straightConnector1">
            <a:avLst/>
          </a:prstGeom>
          <a:noFill/>
          <a:ln cap="flat" cmpd="sng" w="28575">
            <a:solidFill>
              <a:srgbClr val="00FF00"/>
            </a:solidFill>
            <a:prstDash val="solid"/>
            <a:round/>
            <a:headEnd len="sm" w="sm" type="none"/>
            <a:tailEnd len="med" w="med" type="none"/>
          </a:ln>
        </p:spPr>
      </p:cxnSp>
      <p:sp>
        <p:nvSpPr>
          <p:cNvPr id="343" name="Google Shape;343;p37"/>
          <p:cNvSpPr/>
          <p:nvPr/>
        </p:nvSpPr>
        <p:spPr>
          <a:xfrm>
            <a:off x="1944275" y="4177300"/>
            <a:ext cx="1233000" cy="193200"/>
          </a:xfrm>
          <a:prstGeom prst="rect">
            <a:avLst/>
          </a:prstGeom>
          <a:noFill/>
          <a:ln cap="flat" cmpd="sng" w="28575">
            <a:solidFill>
              <a:srgbClr val="00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3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Century Gothic"/>
              <a:buNone/>
            </a:pPr>
            <a:r>
              <a:rPr lang="en-US" sz="3600"/>
              <a:t>Info</a:t>
            </a:r>
            <a:r>
              <a:rPr lang="en-US" sz="3600"/>
              <a:t> to include on work requests</a:t>
            </a:r>
            <a:endParaRPr sz="3600"/>
          </a:p>
        </p:txBody>
      </p:sp>
      <p:sp>
        <p:nvSpPr>
          <p:cNvPr id="349" name="Google Shape;349;p38"/>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76225" lvl="0" marL="182880" rtl="0" algn="l">
              <a:lnSpc>
                <a:spcPct val="90000"/>
              </a:lnSpc>
              <a:spcBef>
                <a:spcPts val="0"/>
              </a:spcBef>
              <a:spcAft>
                <a:spcPts val="0"/>
              </a:spcAft>
              <a:buSzPts val="3000"/>
              <a:buChar char="•"/>
            </a:pPr>
            <a:r>
              <a:rPr lang="en-US" sz="3000"/>
              <a:t>Detailed description of the issue</a:t>
            </a:r>
            <a:endParaRPr sz="3000"/>
          </a:p>
          <a:p>
            <a:pPr indent="-276225" lvl="0" marL="182880" rtl="0" algn="l">
              <a:lnSpc>
                <a:spcPct val="90000"/>
              </a:lnSpc>
              <a:spcBef>
                <a:spcPts val="0"/>
              </a:spcBef>
              <a:spcAft>
                <a:spcPts val="0"/>
              </a:spcAft>
              <a:buSzPts val="3000"/>
              <a:buChar char="•"/>
            </a:pPr>
            <a:r>
              <a:rPr lang="en-US" sz="3000"/>
              <a:t>FAC name and contact method for level 2 requests</a:t>
            </a:r>
            <a:endParaRPr sz="3000"/>
          </a:p>
          <a:p>
            <a:pPr indent="-243840" lvl="0" marL="182880" rtl="0" algn="l">
              <a:lnSpc>
                <a:spcPct val="90000"/>
              </a:lnSpc>
              <a:spcBef>
                <a:spcPts val="480"/>
              </a:spcBef>
              <a:spcAft>
                <a:spcPts val="0"/>
              </a:spcAft>
              <a:buSzPts val="3000"/>
              <a:buChar char="•"/>
            </a:pPr>
            <a:r>
              <a:rPr lang="en-US" sz="3000"/>
              <a:t>Specify landmarks for the location of the issue</a:t>
            </a:r>
            <a:endParaRPr sz="3000"/>
          </a:p>
          <a:p>
            <a:pPr indent="-243840" lvl="0" marL="182880" rtl="0" algn="l">
              <a:lnSpc>
                <a:spcPct val="90000"/>
              </a:lnSpc>
              <a:spcBef>
                <a:spcPts val="480"/>
              </a:spcBef>
              <a:spcAft>
                <a:spcPts val="0"/>
              </a:spcAft>
              <a:buSzPts val="3000"/>
              <a:buChar char="•"/>
            </a:pPr>
            <a:r>
              <a:rPr lang="en-US" sz="3000"/>
              <a:t>Specify the fixture number (left to right), e.g. toilet, elevator, pump, univent, etc</a:t>
            </a:r>
            <a:endParaRPr sz="3000"/>
          </a:p>
          <a:p>
            <a:pPr indent="-243840" lvl="0" marL="182880" rtl="0" algn="l">
              <a:lnSpc>
                <a:spcPct val="90000"/>
              </a:lnSpc>
              <a:spcBef>
                <a:spcPts val="480"/>
              </a:spcBef>
              <a:spcAft>
                <a:spcPts val="0"/>
              </a:spcAft>
              <a:buSzPts val="3000"/>
              <a:buChar char="•"/>
            </a:pPr>
            <a:r>
              <a:rPr lang="en-US" sz="3000"/>
              <a:t>Specify size of the problem, either linear feet, square footage, quantity, etc</a:t>
            </a:r>
            <a:endParaRPr sz="3000"/>
          </a:p>
        </p:txBody>
      </p:sp>
      <p:sp>
        <p:nvSpPr>
          <p:cNvPr id="350" name="Google Shape;350;p38"/>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39"/>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Century Gothic"/>
              <a:buNone/>
            </a:pPr>
            <a:r>
              <a:rPr lang="en-US" sz="3000"/>
              <a:t>Info to include on work requests (cont.)</a:t>
            </a:r>
            <a:endParaRPr sz="3000"/>
          </a:p>
        </p:txBody>
      </p:sp>
      <p:sp>
        <p:nvSpPr>
          <p:cNvPr id="356" name="Google Shape;356;p39"/>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31140" lvl="0" marL="182880" rtl="0" algn="l">
              <a:lnSpc>
                <a:spcPct val="90000"/>
              </a:lnSpc>
              <a:spcBef>
                <a:spcPts val="480"/>
              </a:spcBef>
              <a:spcAft>
                <a:spcPts val="0"/>
              </a:spcAft>
              <a:buSzPts val="2800"/>
              <a:buChar char="•"/>
            </a:pPr>
            <a:r>
              <a:rPr lang="en-US" sz="2800"/>
              <a:t>If</a:t>
            </a:r>
            <a:r>
              <a:rPr lang="en-US" sz="2800"/>
              <a:t> the mechanics / foreman / scheduler are currently in the building, and the name of person asking you to put in a request</a:t>
            </a:r>
            <a:endParaRPr sz="2800"/>
          </a:p>
          <a:p>
            <a:pPr indent="-231140" lvl="0" marL="182880" rtl="0" algn="l">
              <a:lnSpc>
                <a:spcPct val="90000"/>
              </a:lnSpc>
              <a:spcBef>
                <a:spcPts val="480"/>
              </a:spcBef>
              <a:spcAft>
                <a:spcPts val="0"/>
              </a:spcAft>
              <a:buSzPts val="2800"/>
              <a:buChar char="•"/>
            </a:pPr>
            <a:r>
              <a:rPr lang="en-US" sz="2800"/>
              <a:t>Specify all actions that you have taken to resolve the issue, prevent further damage, and safety precautions taken</a:t>
            </a:r>
            <a:endParaRPr sz="2800"/>
          </a:p>
          <a:p>
            <a:pPr indent="-231140" lvl="0" marL="182880" rtl="0" algn="l">
              <a:lnSpc>
                <a:spcPct val="90000"/>
              </a:lnSpc>
              <a:spcBef>
                <a:spcPts val="480"/>
              </a:spcBef>
              <a:spcAft>
                <a:spcPts val="0"/>
              </a:spcAft>
              <a:buSzPts val="2800"/>
              <a:buChar char="•"/>
            </a:pPr>
            <a:r>
              <a:rPr lang="en-US" sz="2800"/>
              <a:t>Include documents or photos if possible</a:t>
            </a:r>
            <a:endParaRPr sz="2800"/>
          </a:p>
          <a:p>
            <a:pPr indent="-263525" lvl="1" marL="457200" rtl="0" algn="l">
              <a:lnSpc>
                <a:spcPct val="90000"/>
              </a:lnSpc>
              <a:spcBef>
                <a:spcPts val="480"/>
              </a:spcBef>
              <a:spcAft>
                <a:spcPts val="0"/>
              </a:spcAft>
              <a:buSzPts val="2800"/>
              <a:buChar char="•"/>
            </a:pPr>
            <a:r>
              <a:rPr lang="en-US" sz="2800"/>
              <a:t>If unable to add, email the files to </a:t>
            </a:r>
            <a:r>
              <a:rPr lang="en-US" sz="2800" u="sng">
                <a:solidFill>
                  <a:schemeClr val="hlink"/>
                </a:solidFill>
                <a:hlinkClick r:id="rId3"/>
              </a:rPr>
              <a:t>mojoproject@philasd.org</a:t>
            </a:r>
            <a:r>
              <a:rPr lang="en-US" sz="2800"/>
              <a:t> and put the number of the work request in the subject line</a:t>
            </a:r>
            <a:endParaRPr sz="2800"/>
          </a:p>
        </p:txBody>
      </p:sp>
      <p:sp>
        <p:nvSpPr>
          <p:cNvPr id="357" name="Google Shape;357;p39"/>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pic>
        <p:nvPicPr>
          <p:cNvPr id="362" name="Google Shape;362;p40"/>
          <p:cNvPicPr preferRelativeResize="0"/>
          <p:nvPr/>
        </p:nvPicPr>
        <p:blipFill>
          <a:blip r:embed="rId3">
            <a:alphaModFix/>
          </a:blip>
          <a:stretch>
            <a:fillRect/>
          </a:stretch>
        </p:blipFill>
        <p:spPr>
          <a:xfrm>
            <a:off x="173250" y="1308388"/>
            <a:ext cx="8797500" cy="2282526"/>
          </a:xfrm>
          <a:prstGeom prst="rect">
            <a:avLst/>
          </a:prstGeom>
          <a:noFill/>
          <a:ln>
            <a:noFill/>
          </a:ln>
        </p:spPr>
      </p:pic>
      <p:pic>
        <p:nvPicPr>
          <p:cNvPr id="363" name="Google Shape;363;p40"/>
          <p:cNvPicPr preferRelativeResize="0"/>
          <p:nvPr/>
        </p:nvPicPr>
        <p:blipFill>
          <a:blip r:embed="rId4">
            <a:alphaModFix/>
          </a:blip>
          <a:stretch>
            <a:fillRect/>
          </a:stretch>
        </p:blipFill>
        <p:spPr>
          <a:xfrm>
            <a:off x="696250" y="3870300"/>
            <a:ext cx="7641899" cy="2778619"/>
          </a:xfrm>
          <a:prstGeom prst="rect">
            <a:avLst/>
          </a:prstGeom>
          <a:noFill/>
          <a:ln>
            <a:noFill/>
          </a:ln>
        </p:spPr>
      </p:pic>
      <p:sp>
        <p:nvSpPr>
          <p:cNvPr id="364" name="Google Shape;364;p40"/>
          <p:cNvSpPr txBox="1"/>
          <p:nvPr>
            <p:ph type="title"/>
          </p:nvPr>
        </p:nvSpPr>
        <p:spPr>
          <a:xfrm>
            <a:off x="457200" y="347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Century Gothic"/>
              <a:buNone/>
            </a:pPr>
            <a:r>
              <a:rPr lang="en-US" sz="3600"/>
              <a:t>Attaching a file to a request</a:t>
            </a:r>
            <a:endParaRPr sz="3600"/>
          </a:p>
        </p:txBody>
      </p:sp>
      <p:sp>
        <p:nvSpPr>
          <p:cNvPr id="365" name="Google Shape;365;p40"/>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66" name="Google Shape;366;p40"/>
          <p:cNvSpPr txBox="1"/>
          <p:nvPr/>
        </p:nvSpPr>
        <p:spPr>
          <a:xfrm>
            <a:off x="1756425" y="1680425"/>
            <a:ext cx="7055400" cy="1092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entury Gothic"/>
                <a:ea typeface="Century Gothic"/>
                <a:cs typeface="Century Gothic"/>
                <a:sym typeface="Century Gothic"/>
              </a:rPr>
              <a:t>You can’t attach a document when you first create a work request, but you can open an existing request and attach it later.  To do this, create a request, filter for your requests, and then click the work request number, or the update button for that request you just made.</a:t>
            </a:r>
            <a:endParaRPr i="0" sz="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1800" u="none" cap="none" strike="noStrike">
              <a:solidFill>
                <a:schemeClr val="dk1"/>
              </a:solidFill>
              <a:latin typeface="Century Gothic"/>
              <a:ea typeface="Century Gothic"/>
              <a:cs typeface="Century Gothic"/>
              <a:sym typeface="Century Gothic"/>
            </a:endParaRPr>
          </a:p>
        </p:txBody>
      </p:sp>
      <p:cxnSp>
        <p:nvCxnSpPr>
          <p:cNvPr id="367" name="Google Shape;367;p40"/>
          <p:cNvCxnSpPr>
            <a:stCxn id="366" idx="1"/>
            <a:endCxn id="368" idx="3"/>
          </p:cNvCxnSpPr>
          <p:nvPr/>
        </p:nvCxnSpPr>
        <p:spPr>
          <a:xfrm flipH="1">
            <a:off x="977025" y="2226575"/>
            <a:ext cx="779400" cy="791400"/>
          </a:xfrm>
          <a:prstGeom prst="straightConnector1">
            <a:avLst/>
          </a:prstGeom>
          <a:noFill/>
          <a:ln cap="flat" cmpd="sng" w="28575">
            <a:solidFill>
              <a:srgbClr val="FF0000"/>
            </a:solidFill>
            <a:prstDash val="solid"/>
            <a:round/>
            <a:headEnd len="sm" w="sm" type="none"/>
            <a:tailEnd len="med" w="med" type="none"/>
          </a:ln>
        </p:spPr>
      </p:cxnSp>
      <p:sp>
        <p:nvSpPr>
          <p:cNvPr id="368" name="Google Shape;368;p40"/>
          <p:cNvSpPr/>
          <p:nvPr/>
        </p:nvSpPr>
        <p:spPr>
          <a:xfrm>
            <a:off x="370600" y="2897825"/>
            <a:ext cx="606300" cy="2400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69" name="Google Shape;369;p40"/>
          <p:cNvSpPr txBox="1"/>
          <p:nvPr/>
        </p:nvSpPr>
        <p:spPr>
          <a:xfrm>
            <a:off x="2985525" y="4023100"/>
            <a:ext cx="2352900" cy="13197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entury Gothic"/>
                <a:ea typeface="Century Gothic"/>
                <a:cs typeface="Century Gothic"/>
                <a:sym typeface="Century Gothic"/>
              </a:rPr>
              <a:t>With the work request open, you’ll see 4 document fields.  Click on the arrow next to one of them.</a:t>
            </a:r>
            <a:endParaRPr i="0" sz="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1800" u="none" cap="none" strike="noStrike">
              <a:solidFill>
                <a:schemeClr val="dk1"/>
              </a:solidFill>
              <a:latin typeface="Century Gothic"/>
              <a:ea typeface="Century Gothic"/>
              <a:cs typeface="Century Gothic"/>
              <a:sym typeface="Century Gothic"/>
            </a:endParaRPr>
          </a:p>
        </p:txBody>
      </p:sp>
      <p:cxnSp>
        <p:nvCxnSpPr>
          <p:cNvPr id="370" name="Google Shape;370;p40"/>
          <p:cNvCxnSpPr>
            <a:stCxn id="369" idx="3"/>
            <a:endCxn id="371" idx="0"/>
          </p:cNvCxnSpPr>
          <p:nvPr/>
        </p:nvCxnSpPr>
        <p:spPr>
          <a:xfrm>
            <a:off x="5338425" y="4682950"/>
            <a:ext cx="1570200" cy="1116000"/>
          </a:xfrm>
          <a:prstGeom prst="straightConnector1">
            <a:avLst/>
          </a:prstGeom>
          <a:noFill/>
          <a:ln cap="flat" cmpd="sng" w="28575">
            <a:solidFill>
              <a:srgbClr val="FF0000"/>
            </a:solidFill>
            <a:prstDash val="solid"/>
            <a:round/>
            <a:headEnd len="sm" w="sm" type="none"/>
            <a:tailEnd len="med" w="med" type="none"/>
          </a:ln>
        </p:spPr>
      </p:cxnSp>
      <p:sp>
        <p:nvSpPr>
          <p:cNvPr id="371" name="Google Shape;371;p40"/>
          <p:cNvSpPr/>
          <p:nvPr/>
        </p:nvSpPr>
        <p:spPr>
          <a:xfrm>
            <a:off x="5409875" y="5798975"/>
            <a:ext cx="2997300" cy="916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372" name="Google Shape;372;p40"/>
          <p:cNvCxnSpPr>
            <a:stCxn id="366" idx="2"/>
            <a:endCxn id="373" idx="1"/>
          </p:cNvCxnSpPr>
          <p:nvPr/>
        </p:nvCxnSpPr>
        <p:spPr>
          <a:xfrm>
            <a:off x="5284125" y="2772725"/>
            <a:ext cx="2600100" cy="245100"/>
          </a:xfrm>
          <a:prstGeom prst="straightConnector1">
            <a:avLst/>
          </a:prstGeom>
          <a:noFill/>
          <a:ln cap="flat" cmpd="sng" w="28575">
            <a:solidFill>
              <a:srgbClr val="FF0000"/>
            </a:solidFill>
            <a:prstDash val="solid"/>
            <a:round/>
            <a:headEnd len="sm" w="sm" type="none"/>
            <a:tailEnd len="med" w="med" type="none"/>
          </a:ln>
        </p:spPr>
      </p:cxnSp>
      <p:sp>
        <p:nvSpPr>
          <p:cNvPr id="373" name="Google Shape;373;p40"/>
          <p:cNvSpPr/>
          <p:nvPr/>
        </p:nvSpPr>
        <p:spPr>
          <a:xfrm>
            <a:off x="7884250" y="2897825"/>
            <a:ext cx="522900" cy="2400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Google Shape;378;p41"/>
          <p:cNvSpPr txBox="1"/>
          <p:nvPr>
            <p:ph type="title"/>
          </p:nvPr>
        </p:nvSpPr>
        <p:spPr>
          <a:xfrm>
            <a:off x="457200" y="347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3600"/>
              <a:buFont typeface="Century Gothic"/>
              <a:buNone/>
            </a:pPr>
            <a:r>
              <a:rPr lang="en-US" sz="3600"/>
              <a:t>Attaching a file to a request</a:t>
            </a:r>
            <a:endParaRPr sz="3600"/>
          </a:p>
        </p:txBody>
      </p:sp>
      <p:sp>
        <p:nvSpPr>
          <p:cNvPr id="379" name="Google Shape;379;p41"/>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380" name="Google Shape;380;p41"/>
          <p:cNvPicPr preferRelativeResize="0"/>
          <p:nvPr/>
        </p:nvPicPr>
        <p:blipFill>
          <a:blip r:embed="rId3">
            <a:alphaModFix/>
          </a:blip>
          <a:stretch>
            <a:fillRect/>
          </a:stretch>
        </p:blipFill>
        <p:spPr>
          <a:xfrm>
            <a:off x="5096250" y="1174650"/>
            <a:ext cx="3695975" cy="2670025"/>
          </a:xfrm>
          <a:prstGeom prst="rect">
            <a:avLst/>
          </a:prstGeom>
          <a:noFill/>
          <a:ln>
            <a:noFill/>
          </a:ln>
        </p:spPr>
      </p:pic>
      <p:pic>
        <p:nvPicPr>
          <p:cNvPr id="381" name="Google Shape;381;p41"/>
          <p:cNvPicPr preferRelativeResize="0"/>
          <p:nvPr/>
        </p:nvPicPr>
        <p:blipFill>
          <a:blip r:embed="rId4">
            <a:alphaModFix/>
          </a:blip>
          <a:stretch>
            <a:fillRect/>
          </a:stretch>
        </p:blipFill>
        <p:spPr>
          <a:xfrm>
            <a:off x="351763" y="3967475"/>
            <a:ext cx="8440466" cy="2718401"/>
          </a:xfrm>
          <a:prstGeom prst="rect">
            <a:avLst/>
          </a:prstGeom>
          <a:noFill/>
          <a:ln>
            <a:noFill/>
          </a:ln>
        </p:spPr>
      </p:pic>
      <p:sp>
        <p:nvSpPr>
          <p:cNvPr id="382" name="Google Shape;382;p41"/>
          <p:cNvSpPr txBox="1"/>
          <p:nvPr/>
        </p:nvSpPr>
        <p:spPr>
          <a:xfrm>
            <a:off x="351775" y="5313700"/>
            <a:ext cx="6032700" cy="636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entury Gothic"/>
                <a:ea typeface="Century Gothic"/>
                <a:cs typeface="Century Gothic"/>
                <a:sym typeface="Century Gothic"/>
              </a:rPr>
              <a:t>Your file is now attached.  You can also edit the description above to state you attached files to the request.</a:t>
            </a:r>
            <a:endParaRPr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1600" u="none" cap="none" strike="noStrike">
              <a:solidFill>
                <a:schemeClr val="dk1"/>
              </a:solidFill>
              <a:latin typeface="Century Gothic"/>
              <a:ea typeface="Century Gothic"/>
              <a:cs typeface="Century Gothic"/>
              <a:sym typeface="Century Gothic"/>
            </a:endParaRPr>
          </a:p>
        </p:txBody>
      </p:sp>
      <p:cxnSp>
        <p:nvCxnSpPr>
          <p:cNvPr id="383" name="Google Shape;383;p41"/>
          <p:cNvCxnSpPr>
            <a:stCxn id="382" idx="3"/>
            <a:endCxn id="384" idx="0"/>
          </p:cNvCxnSpPr>
          <p:nvPr/>
        </p:nvCxnSpPr>
        <p:spPr>
          <a:xfrm>
            <a:off x="6384475" y="5631850"/>
            <a:ext cx="833700" cy="403800"/>
          </a:xfrm>
          <a:prstGeom prst="straightConnector1">
            <a:avLst/>
          </a:prstGeom>
          <a:noFill/>
          <a:ln cap="flat" cmpd="sng" w="28575">
            <a:solidFill>
              <a:srgbClr val="FF0000"/>
            </a:solidFill>
            <a:prstDash val="solid"/>
            <a:round/>
            <a:headEnd len="sm" w="sm" type="none"/>
            <a:tailEnd len="med" w="med" type="none"/>
          </a:ln>
        </p:spPr>
      </p:cxnSp>
      <p:sp>
        <p:nvSpPr>
          <p:cNvPr id="384" name="Google Shape;384;p41"/>
          <p:cNvSpPr/>
          <p:nvPr/>
        </p:nvSpPr>
        <p:spPr>
          <a:xfrm>
            <a:off x="5693625" y="6035700"/>
            <a:ext cx="3049200" cy="247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5" name="Google Shape;385;p41"/>
          <p:cNvSpPr txBox="1"/>
          <p:nvPr/>
        </p:nvSpPr>
        <p:spPr>
          <a:xfrm>
            <a:off x="6136050" y="2191525"/>
            <a:ext cx="2498100" cy="1065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entury Gothic"/>
                <a:ea typeface="Century Gothic"/>
                <a:cs typeface="Century Gothic"/>
                <a:sym typeface="Century Gothic"/>
              </a:rPr>
              <a:t>After you select the file, you’ll see the name of the file you chose.  Now click on OK </a:t>
            </a:r>
            <a:endParaRPr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1600" u="none" cap="none" strike="noStrike">
              <a:solidFill>
                <a:schemeClr val="dk1"/>
              </a:solidFill>
              <a:latin typeface="Century Gothic"/>
              <a:ea typeface="Century Gothic"/>
              <a:cs typeface="Century Gothic"/>
              <a:sym typeface="Century Gothic"/>
            </a:endParaRPr>
          </a:p>
        </p:txBody>
      </p:sp>
      <p:cxnSp>
        <p:nvCxnSpPr>
          <p:cNvPr id="386" name="Google Shape;386;p41"/>
          <p:cNvCxnSpPr>
            <a:stCxn id="385" idx="0"/>
            <a:endCxn id="387" idx="2"/>
          </p:cNvCxnSpPr>
          <p:nvPr/>
        </p:nvCxnSpPr>
        <p:spPr>
          <a:xfrm rot="10800000">
            <a:off x="6135900" y="1807825"/>
            <a:ext cx="1249200" cy="383700"/>
          </a:xfrm>
          <a:prstGeom prst="straightConnector1">
            <a:avLst/>
          </a:prstGeom>
          <a:noFill/>
          <a:ln cap="flat" cmpd="sng" w="28575">
            <a:solidFill>
              <a:srgbClr val="FF0000"/>
            </a:solidFill>
            <a:prstDash val="solid"/>
            <a:round/>
            <a:headEnd len="sm" w="sm" type="none"/>
            <a:tailEnd len="med" w="med" type="none"/>
          </a:ln>
        </p:spPr>
      </p:cxnSp>
      <p:sp>
        <p:nvSpPr>
          <p:cNvPr id="387" name="Google Shape;387;p41"/>
          <p:cNvSpPr/>
          <p:nvPr/>
        </p:nvSpPr>
        <p:spPr>
          <a:xfrm>
            <a:off x="5145400" y="1560200"/>
            <a:ext cx="1981200" cy="247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388" name="Google Shape;388;p41"/>
          <p:cNvPicPr preferRelativeResize="0"/>
          <p:nvPr/>
        </p:nvPicPr>
        <p:blipFill>
          <a:blip r:embed="rId5">
            <a:alphaModFix/>
          </a:blip>
          <a:stretch>
            <a:fillRect/>
          </a:stretch>
        </p:blipFill>
        <p:spPr>
          <a:xfrm>
            <a:off x="351775" y="1174660"/>
            <a:ext cx="4269929" cy="2223340"/>
          </a:xfrm>
          <a:prstGeom prst="rect">
            <a:avLst/>
          </a:prstGeom>
          <a:noFill/>
          <a:ln>
            <a:noFill/>
          </a:ln>
        </p:spPr>
      </p:pic>
      <p:sp>
        <p:nvSpPr>
          <p:cNvPr id="389" name="Google Shape;389;p41"/>
          <p:cNvSpPr txBox="1"/>
          <p:nvPr/>
        </p:nvSpPr>
        <p:spPr>
          <a:xfrm>
            <a:off x="345150" y="2490600"/>
            <a:ext cx="4226700" cy="13542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600">
                <a:solidFill>
                  <a:schemeClr val="dk1"/>
                </a:solidFill>
                <a:latin typeface="Century Gothic"/>
                <a:ea typeface="Century Gothic"/>
                <a:cs typeface="Century Gothic"/>
                <a:sym typeface="Century Gothic"/>
              </a:rPr>
              <a:t>Another window will appear.  Click on the choose file button, and then search your computer for the document you want to attach. It can be a Word, Excel, PDF, or an image file.</a:t>
            </a:r>
            <a:endParaRPr i="0" sz="16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1600" u="none" cap="none" strike="noStrike">
              <a:solidFill>
                <a:schemeClr val="dk1"/>
              </a:solidFill>
              <a:latin typeface="Century Gothic"/>
              <a:ea typeface="Century Gothic"/>
              <a:cs typeface="Century Gothic"/>
              <a:sym typeface="Century Gothic"/>
            </a:endParaRPr>
          </a:p>
        </p:txBody>
      </p:sp>
      <p:cxnSp>
        <p:nvCxnSpPr>
          <p:cNvPr id="390" name="Google Shape;390;p41"/>
          <p:cNvCxnSpPr>
            <a:stCxn id="389" idx="0"/>
            <a:endCxn id="391" idx="2"/>
          </p:cNvCxnSpPr>
          <p:nvPr/>
        </p:nvCxnSpPr>
        <p:spPr>
          <a:xfrm rot="10800000">
            <a:off x="1429500" y="2056200"/>
            <a:ext cx="1029000" cy="434400"/>
          </a:xfrm>
          <a:prstGeom prst="straightConnector1">
            <a:avLst/>
          </a:prstGeom>
          <a:noFill/>
          <a:ln cap="flat" cmpd="sng" w="28575">
            <a:solidFill>
              <a:srgbClr val="FF0000"/>
            </a:solidFill>
            <a:prstDash val="solid"/>
            <a:round/>
            <a:headEnd len="sm" w="sm" type="none"/>
            <a:tailEnd len="med" w="med" type="none"/>
          </a:ln>
        </p:spPr>
      </p:cxnSp>
      <p:sp>
        <p:nvSpPr>
          <p:cNvPr id="391" name="Google Shape;391;p41"/>
          <p:cNvSpPr/>
          <p:nvPr/>
        </p:nvSpPr>
        <p:spPr>
          <a:xfrm>
            <a:off x="412200" y="1657775"/>
            <a:ext cx="2034900" cy="3984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392" name="Google Shape;392;p41"/>
          <p:cNvCxnSpPr>
            <a:stCxn id="385" idx="2"/>
            <a:endCxn id="393" idx="0"/>
          </p:cNvCxnSpPr>
          <p:nvPr/>
        </p:nvCxnSpPr>
        <p:spPr>
          <a:xfrm>
            <a:off x="7385100" y="3257125"/>
            <a:ext cx="829200" cy="394800"/>
          </a:xfrm>
          <a:prstGeom prst="straightConnector1">
            <a:avLst/>
          </a:prstGeom>
          <a:noFill/>
          <a:ln cap="flat" cmpd="sng" w="28575">
            <a:solidFill>
              <a:srgbClr val="FF0000"/>
            </a:solidFill>
            <a:prstDash val="solid"/>
            <a:round/>
            <a:headEnd len="sm" w="sm" type="none"/>
            <a:tailEnd len="med" w="med" type="none"/>
          </a:ln>
        </p:spPr>
      </p:cxnSp>
      <p:sp>
        <p:nvSpPr>
          <p:cNvPr id="393" name="Google Shape;393;p41"/>
          <p:cNvSpPr/>
          <p:nvPr/>
        </p:nvSpPr>
        <p:spPr>
          <a:xfrm>
            <a:off x="8041000" y="3651875"/>
            <a:ext cx="346500" cy="247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42"/>
          <p:cNvSpPr txBox="1"/>
          <p:nvPr>
            <p:ph type="title"/>
          </p:nvPr>
        </p:nvSpPr>
        <p:spPr>
          <a:xfrm>
            <a:off x="457200" y="533400"/>
            <a:ext cx="7620000" cy="381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2400"/>
              <a:buFont typeface="Century Gothic"/>
              <a:buNone/>
            </a:pPr>
            <a:r>
              <a:rPr lang="en-US" sz="3600"/>
              <a:t>Example of a bad request</a:t>
            </a:r>
            <a:endParaRPr sz="3600"/>
          </a:p>
        </p:txBody>
      </p:sp>
      <p:sp>
        <p:nvSpPr>
          <p:cNvPr id="399" name="Google Shape;399;p42"/>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400" name="Google Shape;400;p42"/>
          <p:cNvPicPr preferRelativeResize="0"/>
          <p:nvPr/>
        </p:nvPicPr>
        <p:blipFill rotWithShape="1">
          <a:blip r:embed="rId3">
            <a:alphaModFix/>
          </a:blip>
          <a:srcRect b="0" l="0" r="0" t="0"/>
          <a:stretch/>
        </p:blipFill>
        <p:spPr>
          <a:xfrm>
            <a:off x="186023" y="1905000"/>
            <a:ext cx="8314754" cy="2592958"/>
          </a:xfrm>
          <a:prstGeom prst="rect">
            <a:avLst/>
          </a:prstGeom>
          <a:noFill/>
          <a:ln>
            <a:noFill/>
          </a:ln>
        </p:spPr>
      </p:pic>
      <p:sp>
        <p:nvSpPr>
          <p:cNvPr id="401" name="Google Shape;401;p42"/>
          <p:cNvSpPr txBox="1"/>
          <p:nvPr/>
        </p:nvSpPr>
        <p:spPr>
          <a:xfrm>
            <a:off x="1633825" y="1062000"/>
            <a:ext cx="5998200" cy="6807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Floor is specified but</a:t>
            </a:r>
            <a:r>
              <a:rPr i="0" lang="en-US" sz="1900" u="none" cap="none" strike="noStrike">
                <a:solidFill>
                  <a:schemeClr val="dk1"/>
                </a:solidFill>
                <a:latin typeface="Century Gothic"/>
                <a:ea typeface="Century Gothic"/>
                <a:cs typeface="Century Gothic"/>
                <a:sym typeface="Century Gothic"/>
              </a:rPr>
              <a:t> no landmarks.  There could be 3 fountains on this floor.</a:t>
            </a:r>
            <a:endParaRPr i="0" sz="1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1900" u="none" cap="none" strike="noStrike">
              <a:solidFill>
                <a:schemeClr val="dk1"/>
              </a:solidFill>
              <a:latin typeface="Century Gothic"/>
              <a:ea typeface="Century Gothic"/>
              <a:cs typeface="Century Gothic"/>
              <a:sym typeface="Century Gothic"/>
            </a:endParaRPr>
          </a:p>
        </p:txBody>
      </p:sp>
      <p:cxnSp>
        <p:nvCxnSpPr>
          <p:cNvPr id="402" name="Google Shape;402;p42"/>
          <p:cNvCxnSpPr>
            <a:stCxn id="401" idx="2"/>
          </p:cNvCxnSpPr>
          <p:nvPr/>
        </p:nvCxnSpPr>
        <p:spPr>
          <a:xfrm flipH="1">
            <a:off x="2871325" y="1742700"/>
            <a:ext cx="1761600" cy="1785900"/>
          </a:xfrm>
          <a:prstGeom prst="straightConnector1">
            <a:avLst/>
          </a:prstGeom>
          <a:noFill/>
          <a:ln cap="flat" cmpd="sng" w="28575">
            <a:solidFill>
              <a:srgbClr val="FF0000"/>
            </a:solidFill>
            <a:prstDash val="solid"/>
            <a:round/>
            <a:headEnd len="sm" w="sm" type="none"/>
            <a:tailEnd len="med" w="med" type="triangle"/>
          </a:ln>
        </p:spPr>
      </p:cxnSp>
      <p:sp>
        <p:nvSpPr>
          <p:cNvPr id="403" name="Google Shape;403;p42"/>
          <p:cNvSpPr txBox="1"/>
          <p:nvPr/>
        </p:nvSpPr>
        <p:spPr>
          <a:xfrm>
            <a:off x="381025" y="4876800"/>
            <a:ext cx="8382000" cy="1602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Description is too short.  </a:t>
            </a:r>
            <a:r>
              <a:rPr lang="en-US" sz="1900">
                <a:solidFill>
                  <a:schemeClr val="dk1"/>
                </a:solidFill>
                <a:latin typeface="Century Gothic"/>
                <a:ea typeface="Century Gothic"/>
                <a:cs typeface="Century Gothic"/>
                <a:sym typeface="Century Gothic"/>
              </a:rPr>
              <a:t>Doesn’t specify what the exact issue is.  Most issues are plumbing related, but the BE chose the electricians trade.  Does this mean it’s an issue with the receptacle?  BE also didn’t state if this is a safety issue, if it’s been isolated, what work has been performed to resolve the issue.  This request would be rejected</a:t>
            </a:r>
            <a:endParaRPr i="0" sz="1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1900" u="none" cap="none" strike="noStrike">
              <a:solidFill>
                <a:schemeClr val="dk1"/>
              </a:solidFill>
              <a:latin typeface="Century Gothic"/>
              <a:ea typeface="Century Gothic"/>
              <a:cs typeface="Century Gothic"/>
              <a:sym typeface="Century Gothic"/>
            </a:endParaRPr>
          </a:p>
        </p:txBody>
      </p:sp>
      <p:cxnSp>
        <p:nvCxnSpPr>
          <p:cNvPr id="404" name="Google Shape;404;p42"/>
          <p:cNvCxnSpPr>
            <a:stCxn id="403" idx="0"/>
          </p:cNvCxnSpPr>
          <p:nvPr/>
        </p:nvCxnSpPr>
        <p:spPr>
          <a:xfrm rot="10800000">
            <a:off x="3710125" y="4426500"/>
            <a:ext cx="861900" cy="4503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6"/>
          <p:cNvSpPr txBox="1"/>
          <p:nvPr>
            <p:ph type="title"/>
          </p:nvPr>
        </p:nvSpPr>
        <p:spPr>
          <a:xfrm>
            <a:off x="457200" y="2990450"/>
            <a:ext cx="8229600" cy="990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000"/>
              <a:buFont typeface="Century Gothic"/>
              <a:buNone/>
            </a:pPr>
            <a:r>
              <a:rPr lang="en-US" sz="4800"/>
              <a:t>Building Engineer</a:t>
            </a:r>
            <a:r>
              <a:rPr lang="en-US" sz="4800"/>
              <a:t> Requests</a:t>
            </a:r>
            <a:endParaRPr sz="4800"/>
          </a:p>
        </p:txBody>
      </p:sp>
      <p:sp>
        <p:nvSpPr>
          <p:cNvPr id="117" name="Google Shape;117;p16"/>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43"/>
          <p:cNvSpPr txBox="1"/>
          <p:nvPr>
            <p:ph type="title"/>
          </p:nvPr>
        </p:nvSpPr>
        <p:spPr>
          <a:xfrm>
            <a:off x="457200" y="533400"/>
            <a:ext cx="7620000" cy="381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2400"/>
              <a:buFont typeface="Century Gothic"/>
              <a:buNone/>
            </a:pPr>
            <a:r>
              <a:rPr lang="en-US" sz="3600"/>
              <a:t>Example of a good request</a:t>
            </a:r>
            <a:endParaRPr sz="3600"/>
          </a:p>
        </p:txBody>
      </p:sp>
      <p:sp>
        <p:nvSpPr>
          <p:cNvPr id="410" name="Google Shape;410;p43"/>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411" name="Google Shape;411;p43"/>
          <p:cNvPicPr preferRelativeResize="0"/>
          <p:nvPr/>
        </p:nvPicPr>
        <p:blipFill rotWithShape="1">
          <a:blip r:embed="rId3">
            <a:alphaModFix/>
          </a:blip>
          <a:srcRect b="0" l="0" r="0" t="0"/>
          <a:stretch/>
        </p:blipFill>
        <p:spPr>
          <a:xfrm>
            <a:off x="304800" y="2514600"/>
            <a:ext cx="8605276" cy="1387065"/>
          </a:xfrm>
          <a:prstGeom prst="rect">
            <a:avLst/>
          </a:prstGeom>
          <a:noFill/>
          <a:ln>
            <a:noFill/>
          </a:ln>
        </p:spPr>
      </p:pic>
      <p:sp>
        <p:nvSpPr>
          <p:cNvPr id="412" name="Google Shape;412;p43"/>
          <p:cNvSpPr txBox="1"/>
          <p:nvPr/>
        </p:nvSpPr>
        <p:spPr>
          <a:xfrm>
            <a:off x="622750" y="1497000"/>
            <a:ext cx="5772000" cy="471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i="0" lang="en-US" sz="2400" u="none" cap="none" strike="noStrike">
                <a:solidFill>
                  <a:schemeClr val="dk1"/>
                </a:solidFill>
                <a:latin typeface="Century Gothic"/>
                <a:ea typeface="Century Gothic"/>
                <a:cs typeface="Century Gothic"/>
                <a:sym typeface="Century Gothic"/>
              </a:rPr>
              <a:t>Specifie</a:t>
            </a:r>
            <a:r>
              <a:rPr lang="en-US" sz="2400">
                <a:solidFill>
                  <a:schemeClr val="dk1"/>
                </a:solidFill>
                <a:latin typeface="Century Gothic"/>
                <a:ea typeface="Century Gothic"/>
                <a:cs typeface="Century Gothic"/>
                <a:sym typeface="Century Gothic"/>
              </a:rPr>
              <a:t>s</a:t>
            </a:r>
            <a:r>
              <a:rPr i="0" lang="en-US" sz="2400" u="none" cap="none" strike="noStrike">
                <a:solidFill>
                  <a:schemeClr val="dk1"/>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exact location</a:t>
            </a:r>
            <a:r>
              <a:rPr i="0" lang="en-US" sz="2400" u="none" cap="none" strike="noStrike">
                <a:solidFill>
                  <a:schemeClr val="dk1"/>
                </a:solidFill>
                <a:latin typeface="Century Gothic"/>
                <a:ea typeface="Century Gothic"/>
                <a:cs typeface="Century Gothic"/>
                <a:sym typeface="Century Gothic"/>
              </a:rPr>
              <a:t> in the school</a:t>
            </a:r>
            <a:endParaRPr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800"/>
              <a:buFont typeface="Century Gothic"/>
              <a:buNone/>
            </a:pPr>
            <a:r>
              <a:t/>
            </a:r>
            <a:endParaRPr i="0" sz="2400" u="none" cap="none" strike="noStrike">
              <a:solidFill>
                <a:schemeClr val="dk1"/>
              </a:solidFill>
              <a:latin typeface="Century Gothic"/>
              <a:ea typeface="Century Gothic"/>
              <a:cs typeface="Century Gothic"/>
              <a:sym typeface="Century Gothic"/>
            </a:endParaRPr>
          </a:p>
        </p:txBody>
      </p:sp>
      <p:cxnSp>
        <p:nvCxnSpPr>
          <p:cNvPr id="413" name="Google Shape;413;p43"/>
          <p:cNvCxnSpPr>
            <a:stCxn id="412" idx="2"/>
            <a:endCxn id="414" idx="0"/>
          </p:cNvCxnSpPr>
          <p:nvPr/>
        </p:nvCxnSpPr>
        <p:spPr>
          <a:xfrm flipH="1">
            <a:off x="2171650" y="1968300"/>
            <a:ext cx="1337100" cy="1689300"/>
          </a:xfrm>
          <a:prstGeom prst="straightConnector1">
            <a:avLst/>
          </a:prstGeom>
          <a:noFill/>
          <a:ln cap="flat" cmpd="sng" w="28575">
            <a:solidFill>
              <a:srgbClr val="FF0000"/>
            </a:solidFill>
            <a:prstDash val="solid"/>
            <a:round/>
            <a:headEnd len="sm" w="sm" type="none"/>
            <a:tailEnd len="med" w="med" type="none"/>
          </a:ln>
        </p:spPr>
      </p:cxnSp>
      <p:sp>
        <p:nvSpPr>
          <p:cNvPr id="415" name="Google Shape;415;p43"/>
          <p:cNvSpPr txBox="1"/>
          <p:nvPr/>
        </p:nvSpPr>
        <p:spPr>
          <a:xfrm>
            <a:off x="429800" y="4524150"/>
            <a:ext cx="2357700" cy="829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i="0" lang="en-US" sz="2400" u="none" cap="none" strike="noStrike">
                <a:solidFill>
                  <a:schemeClr val="dk1"/>
                </a:solidFill>
                <a:latin typeface="Century Gothic"/>
                <a:ea typeface="Century Gothic"/>
                <a:cs typeface="Century Gothic"/>
                <a:sym typeface="Century Gothic"/>
              </a:rPr>
              <a:t>Describes</a:t>
            </a:r>
            <a:r>
              <a:rPr i="0" lang="en-US" sz="2400" u="none" cap="none" strike="noStrike">
                <a:solidFill>
                  <a:schemeClr val="dk1"/>
                </a:solidFill>
                <a:latin typeface="Century Gothic"/>
                <a:ea typeface="Century Gothic"/>
                <a:cs typeface="Century Gothic"/>
                <a:sym typeface="Century Gothic"/>
              </a:rPr>
              <a:t> the </a:t>
            </a:r>
            <a:r>
              <a:rPr lang="en-US" sz="2400">
                <a:solidFill>
                  <a:schemeClr val="dk1"/>
                </a:solidFill>
                <a:latin typeface="Century Gothic"/>
                <a:ea typeface="Century Gothic"/>
                <a:cs typeface="Century Gothic"/>
                <a:sym typeface="Century Gothic"/>
              </a:rPr>
              <a:t>repair needed</a:t>
            </a:r>
            <a:endParaRPr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800"/>
              <a:buFont typeface="Century Gothic"/>
              <a:buNone/>
            </a:pPr>
            <a:r>
              <a:t/>
            </a:r>
            <a:endParaRPr i="0" sz="2400" u="none" cap="none" strike="noStrike">
              <a:solidFill>
                <a:schemeClr val="dk1"/>
              </a:solidFill>
              <a:latin typeface="Century Gothic"/>
              <a:ea typeface="Century Gothic"/>
              <a:cs typeface="Century Gothic"/>
              <a:sym typeface="Century Gothic"/>
            </a:endParaRPr>
          </a:p>
        </p:txBody>
      </p:sp>
      <p:cxnSp>
        <p:nvCxnSpPr>
          <p:cNvPr id="416" name="Google Shape;416;p43"/>
          <p:cNvCxnSpPr>
            <a:stCxn id="415" idx="0"/>
            <a:endCxn id="417" idx="2"/>
          </p:cNvCxnSpPr>
          <p:nvPr/>
        </p:nvCxnSpPr>
        <p:spPr>
          <a:xfrm flipH="1" rot="10800000">
            <a:off x="1608650" y="3905250"/>
            <a:ext cx="2125200" cy="618900"/>
          </a:xfrm>
          <a:prstGeom prst="straightConnector1">
            <a:avLst/>
          </a:prstGeom>
          <a:noFill/>
          <a:ln cap="flat" cmpd="sng" w="28575">
            <a:solidFill>
              <a:srgbClr val="FF0000"/>
            </a:solidFill>
            <a:prstDash val="solid"/>
            <a:round/>
            <a:headEnd len="sm" w="sm" type="none"/>
            <a:tailEnd len="med" w="med" type="none"/>
          </a:ln>
        </p:spPr>
      </p:cxnSp>
      <p:sp>
        <p:nvSpPr>
          <p:cNvPr id="418" name="Google Shape;418;p43"/>
          <p:cNvSpPr txBox="1"/>
          <p:nvPr/>
        </p:nvSpPr>
        <p:spPr>
          <a:xfrm>
            <a:off x="671000" y="5779375"/>
            <a:ext cx="3503100" cy="829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i="0" lang="en-US" sz="2400" u="none" cap="none" strike="noStrike">
                <a:solidFill>
                  <a:schemeClr val="dk1"/>
                </a:solidFill>
                <a:latin typeface="Century Gothic"/>
                <a:ea typeface="Century Gothic"/>
                <a:cs typeface="Century Gothic"/>
                <a:sym typeface="Century Gothic"/>
              </a:rPr>
              <a:t>Describes the</a:t>
            </a:r>
            <a:r>
              <a:rPr i="0" lang="en-US" sz="2400" u="none" cap="none" strike="noStrike">
                <a:solidFill>
                  <a:schemeClr val="dk1"/>
                </a:solidFill>
                <a:latin typeface="Century Gothic"/>
                <a:ea typeface="Century Gothic"/>
                <a:cs typeface="Century Gothic"/>
                <a:sym typeface="Century Gothic"/>
              </a:rPr>
              <a:t> location of the unit in the room</a:t>
            </a:r>
            <a:endParaRPr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800"/>
              <a:buFont typeface="Century Gothic"/>
              <a:buNone/>
            </a:pPr>
            <a:r>
              <a:t/>
            </a:r>
            <a:endParaRPr i="0" sz="2400" u="none" cap="none" strike="noStrike">
              <a:solidFill>
                <a:schemeClr val="dk1"/>
              </a:solidFill>
              <a:latin typeface="Century Gothic"/>
              <a:ea typeface="Century Gothic"/>
              <a:cs typeface="Century Gothic"/>
              <a:sym typeface="Century Gothic"/>
            </a:endParaRPr>
          </a:p>
        </p:txBody>
      </p:sp>
      <p:cxnSp>
        <p:nvCxnSpPr>
          <p:cNvPr id="419" name="Google Shape;419;p43"/>
          <p:cNvCxnSpPr>
            <a:stCxn id="418" idx="0"/>
            <a:endCxn id="420" idx="2"/>
          </p:cNvCxnSpPr>
          <p:nvPr/>
        </p:nvCxnSpPr>
        <p:spPr>
          <a:xfrm flipH="1" rot="10800000">
            <a:off x="2422550" y="3901675"/>
            <a:ext cx="2663700" cy="1877700"/>
          </a:xfrm>
          <a:prstGeom prst="straightConnector1">
            <a:avLst/>
          </a:prstGeom>
          <a:noFill/>
          <a:ln cap="flat" cmpd="sng" w="28575">
            <a:solidFill>
              <a:srgbClr val="FF0000"/>
            </a:solidFill>
            <a:prstDash val="solid"/>
            <a:round/>
            <a:headEnd len="sm" w="sm" type="none"/>
            <a:tailEnd len="med" w="med" type="none"/>
          </a:ln>
        </p:spPr>
      </p:cxnSp>
      <p:sp>
        <p:nvSpPr>
          <p:cNvPr id="414" name="Google Shape;414;p43"/>
          <p:cNvSpPr/>
          <p:nvPr/>
        </p:nvSpPr>
        <p:spPr>
          <a:xfrm>
            <a:off x="1600200" y="3657600"/>
            <a:ext cx="1143000" cy="24765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7" name="Google Shape;417;p43"/>
          <p:cNvSpPr/>
          <p:nvPr/>
        </p:nvSpPr>
        <p:spPr>
          <a:xfrm>
            <a:off x="2743200" y="3657600"/>
            <a:ext cx="1981200" cy="24765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0" name="Google Shape;420;p43"/>
          <p:cNvSpPr/>
          <p:nvPr/>
        </p:nvSpPr>
        <p:spPr>
          <a:xfrm>
            <a:off x="4724400" y="3654015"/>
            <a:ext cx="723900" cy="24765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1" name="Google Shape;421;p43"/>
          <p:cNvSpPr/>
          <p:nvPr/>
        </p:nvSpPr>
        <p:spPr>
          <a:xfrm>
            <a:off x="5448300" y="3654015"/>
            <a:ext cx="1562100" cy="24765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2" name="Google Shape;422;p43"/>
          <p:cNvSpPr txBox="1"/>
          <p:nvPr/>
        </p:nvSpPr>
        <p:spPr>
          <a:xfrm>
            <a:off x="4437050" y="5785450"/>
            <a:ext cx="3193500" cy="829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2400" u="none" cap="none" strike="noStrike">
                <a:solidFill>
                  <a:schemeClr val="dk1"/>
                </a:solidFill>
                <a:latin typeface="Century Gothic"/>
                <a:ea typeface="Century Gothic"/>
                <a:cs typeface="Century Gothic"/>
                <a:sym typeface="Century Gothic"/>
              </a:rPr>
              <a:t>Describes</a:t>
            </a:r>
            <a:r>
              <a:rPr i="0" lang="en-US" sz="2400" u="none" cap="none" strike="noStrike">
                <a:solidFill>
                  <a:schemeClr val="dk1"/>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the exact issue with the unit</a:t>
            </a:r>
            <a:endParaRPr i="0" sz="24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2400" u="none" cap="none" strike="noStrike">
              <a:solidFill>
                <a:schemeClr val="dk1"/>
              </a:solidFill>
              <a:latin typeface="Century Gothic"/>
              <a:ea typeface="Century Gothic"/>
              <a:cs typeface="Century Gothic"/>
              <a:sym typeface="Century Gothic"/>
            </a:endParaRPr>
          </a:p>
        </p:txBody>
      </p:sp>
      <p:cxnSp>
        <p:nvCxnSpPr>
          <p:cNvPr id="423" name="Google Shape;423;p43"/>
          <p:cNvCxnSpPr>
            <a:stCxn id="422" idx="0"/>
            <a:endCxn id="421" idx="2"/>
          </p:cNvCxnSpPr>
          <p:nvPr/>
        </p:nvCxnSpPr>
        <p:spPr>
          <a:xfrm flipH="1" rot="10800000">
            <a:off x="6033800" y="3901750"/>
            <a:ext cx="195600" cy="1883700"/>
          </a:xfrm>
          <a:prstGeom prst="straightConnector1">
            <a:avLst/>
          </a:prstGeom>
          <a:noFill/>
          <a:ln cap="flat" cmpd="sng" w="28575">
            <a:solidFill>
              <a:srgbClr val="FF0000"/>
            </a:solidFill>
            <a:prstDash val="solid"/>
            <a:round/>
            <a:headEnd len="sm" w="sm" type="none"/>
            <a:tailEnd len="med" w="med" type="none"/>
          </a:ln>
        </p:spPr>
      </p:cxnSp>
      <p:sp>
        <p:nvSpPr>
          <p:cNvPr id="424" name="Google Shape;424;p43"/>
          <p:cNvSpPr/>
          <p:nvPr/>
        </p:nvSpPr>
        <p:spPr>
          <a:xfrm>
            <a:off x="7024126" y="3654015"/>
            <a:ext cx="1129274" cy="24765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5" name="Google Shape;425;p43"/>
          <p:cNvSpPr txBox="1"/>
          <p:nvPr/>
        </p:nvSpPr>
        <p:spPr>
          <a:xfrm>
            <a:off x="6409775" y="4373025"/>
            <a:ext cx="2550000" cy="1183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i="0" lang="en-US" sz="2400" u="none" cap="none" strike="noStrike">
                <a:solidFill>
                  <a:schemeClr val="dk1"/>
                </a:solidFill>
                <a:latin typeface="Century Gothic"/>
                <a:ea typeface="Century Gothic"/>
                <a:cs typeface="Century Gothic"/>
                <a:sym typeface="Century Gothic"/>
              </a:rPr>
              <a:t>Details precautionary</a:t>
            </a:r>
            <a:r>
              <a:rPr i="0" lang="en-US" sz="2400" u="none" cap="none" strike="noStrike">
                <a:solidFill>
                  <a:schemeClr val="dk1"/>
                </a:solidFill>
                <a:latin typeface="Century Gothic"/>
                <a:ea typeface="Century Gothic"/>
                <a:cs typeface="Century Gothic"/>
                <a:sym typeface="Century Gothic"/>
              </a:rPr>
              <a:t> measures taken</a:t>
            </a:r>
            <a:endParaRPr i="0" sz="24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1800"/>
              <a:buFont typeface="Century Gothic"/>
              <a:buNone/>
            </a:pPr>
            <a:r>
              <a:t/>
            </a:r>
            <a:endParaRPr i="0" sz="2400" u="none" cap="none" strike="noStrike">
              <a:solidFill>
                <a:schemeClr val="dk1"/>
              </a:solidFill>
              <a:latin typeface="Century Gothic"/>
              <a:ea typeface="Century Gothic"/>
              <a:cs typeface="Century Gothic"/>
              <a:sym typeface="Century Gothic"/>
            </a:endParaRPr>
          </a:p>
        </p:txBody>
      </p:sp>
      <p:cxnSp>
        <p:nvCxnSpPr>
          <p:cNvPr id="426" name="Google Shape;426;p43"/>
          <p:cNvCxnSpPr>
            <a:stCxn id="425" idx="0"/>
            <a:endCxn id="424" idx="2"/>
          </p:cNvCxnSpPr>
          <p:nvPr/>
        </p:nvCxnSpPr>
        <p:spPr>
          <a:xfrm rot="10800000">
            <a:off x="7588775" y="3901725"/>
            <a:ext cx="96000" cy="471300"/>
          </a:xfrm>
          <a:prstGeom prst="straightConnector1">
            <a:avLst/>
          </a:prstGeom>
          <a:noFill/>
          <a:ln cap="flat" cmpd="sng" w="28575">
            <a:solidFill>
              <a:srgbClr val="FF0000"/>
            </a:solidFill>
            <a:prstDash val="solid"/>
            <a:round/>
            <a:headEnd len="sm" w="sm"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p4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Trade specific issues</a:t>
            </a:r>
            <a:endParaRPr/>
          </a:p>
        </p:txBody>
      </p:sp>
      <p:sp>
        <p:nvSpPr>
          <p:cNvPr id="432" name="Google Shape;432;p44"/>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18440" lvl="0" marL="182880" marR="0" rtl="0" algn="l">
              <a:lnSpc>
                <a:spcPct val="100000"/>
              </a:lnSpc>
              <a:spcBef>
                <a:spcPts val="0"/>
              </a:spcBef>
              <a:spcAft>
                <a:spcPts val="0"/>
              </a:spcAft>
              <a:buClr>
                <a:schemeClr val="accent1"/>
              </a:buClr>
              <a:buSzPts val="2600"/>
              <a:buFont typeface="Arial"/>
              <a:buChar char="•"/>
            </a:pPr>
            <a:r>
              <a:rPr lang="en-US" sz="2600"/>
              <a:t>Any repairs to Boilers MUST be relayed to your FAC to investigate.  These requests will be rejected</a:t>
            </a:r>
            <a:endParaRPr sz="2600"/>
          </a:p>
          <a:p>
            <a:pPr indent="-218440" lvl="0" marL="182880" marR="0" rtl="0" algn="l">
              <a:lnSpc>
                <a:spcPct val="100000"/>
              </a:lnSpc>
              <a:spcBef>
                <a:spcPts val="0"/>
              </a:spcBef>
              <a:spcAft>
                <a:spcPts val="0"/>
              </a:spcAft>
              <a:buClr>
                <a:schemeClr val="accent1"/>
              </a:buClr>
              <a:buSzPts val="2600"/>
              <a:buFont typeface="Arial"/>
              <a:buChar char="•"/>
            </a:pPr>
            <a:r>
              <a:rPr lang="en-US" sz="2600"/>
              <a:t>Any repairs to </a:t>
            </a:r>
            <a:r>
              <a:rPr lang="en-US" sz="2600"/>
              <a:t>Chillers, cooling towers and large AHUs</a:t>
            </a:r>
            <a:r>
              <a:rPr lang="en-US" sz="2600"/>
              <a:t> must now be relayed to your FAC to investigate.  These requests will be rejected</a:t>
            </a:r>
            <a:endParaRPr sz="2600"/>
          </a:p>
          <a:p>
            <a:pPr indent="-250825" lvl="0" marL="182880" rtl="0" algn="l">
              <a:lnSpc>
                <a:spcPct val="107916"/>
              </a:lnSpc>
              <a:spcBef>
                <a:spcPts val="0"/>
              </a:spcBef>
              <a:spcAft>
                <a:spcPts val="800"/>
              </a:spcAft>
              <a:buSzPts val="2600"/>
              <a:buChar char="•"/>
            </a:pPr>
            <a:r>
              <a:rPr lang="en-US" sz="2600"/>
              <a:t>Equipment repairs (lawnmowers, scrubbing machines, etc) must include the make/model/serial/PSD ID tag number.  If this information cannot be found, or the equipment was already taken, then specify so on the request</a:t>
            </a:r>
            <a:endParaRPr sz="2600"/>
          </a:p>
        </p:txBody>
      </p:sp>
      <p:sp>
        <p:nvSpPr>
          <p:cNvPr id="433" name="Google Shape;433;p44"/>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4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Trade specific issues</a:t>
            </a:r>
            <a:endParaRPr/>
          </a:p>
        </p:txBody>
      </p:sp>
      <p:sp>
        <p:nvSpPr>
          <p:cNvPr id="439" name="Google Shape;439;p45"/>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76225" lvl="0" marL="182880" rtl="0" algn="l">
              <a:spcBef>
                <a:spcPts val="0"/>
              </a:spcBef>
              <a:spcAft>
                <a:spcPts val="0"/>
              </a:spcAft>
              <a:buSzPts val="3000"/>
              <a:buChar char="•"/>
            </a:pPr>
            <a:r>
              <a:rPr lang="en-US" sz="3000"/>
              <a:t>Glass department</a:t>
            </a:r>
            <a:endParaRPr sz="3000"/>
          </a:p>
          <a:p>
            <a:pPr indent="-276225" lvl="1" marL="457200" rtl="0" algn="l">
              <a:spcBef>
                <a:spcPts val="0"/>
              </a:spcBef>
              <a:spcAft>
                <a:spcPts val="0"/>
              </a:spcAft>
              <a:buSzPts val="3000"/>
              <a:buChar char="•"/>
            </a:pPr>
            <a:r>
              <a:rPr lang="en-US" sz="3000"/>
              <a:t>Inventories of glass are no longer supplied.  A request must be made with all locations specified in the description.  Glass requests without locations specified will be rejected</a:t>
            </a:r>
            <a:endParaRPr sz="3000"/>
          </a:p>
          <a:p>
            <a:pPr indent="-276225" lvl="1" marL="457200" rtl="0" algn="l">
              <a:spcBef>
                <a:spcPts val="0"/>
              </a:spcBef>
              <a:spcAft>
                <a:spcPts val="0"/>
              </a:spcAft>
              <a:buSzPts val="3000"/>
              <a:buChar char="•"/>
            </a:pPr>
            <a:r>
              <a:rPr lang="en-US" sz="3000"/>
              <a:t>Size, type, interior/exterior must be specified, and an incident number supplied if it was due to vandalism</a:t>
            </a:r>
            <a:endParaRPr sz="3000"/>
          </a:p>
        </p:txBody>
      </p:sp>
      <p:sp>
        <p:nvSpPr>
          <p:cNvPr id="440" name="Google Shape;440;p45"/>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4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Trade specific issues</a:t>
            </a:r>
            <a:endParaRPr/>
          </a:p>
        </p:txBody>
      </p:sp>
      <p:sp>
        <p:nvSpPr>
          <p:cNvPr id="446" name="Google Shape;446;p46"/>
          <p:cNvSpPr txBox="1"/>
          <p:nvPr>
            <p:ph idx="1" type="body"/>
          </p:nvPr>
        </p:nvSpPr>
        <p:spPr>
          <a:xfrm>
            <a:off x="457200" y="1460400"/>
            <a:ext cx="8229600" cy="5016600"/>
          </a:xfrm>
          <a:prstGeom prst="rect">
            <a:avLst/>
          </a:prstGeom>
          <a:noFill/>
          <a:ln>
            <a:noFill/>
          </a:ln>
        </p:spPr>
        <p:txBody>
          <a:bodyPr anchorCtr="0" anchor="t" bIns="45700" lIns="91425" spcFirstLastPara="1" rIns="91425" wrap="square" tIns="45700">
            <a:noAutofit/>
          </a:bodyPr>
          <a:lstStyle/>
          <a:p>
            <a:pPr indent="-205740" lvl="0" marL="182880" rtl="0" algn="l">
              <a:spcBef>
                <a:spcPts val="0"/>
              </a:spcBef>
              <a:spcAft>
                <a:spcPts val="0"/>
              </a:spcAft>
              <a:buSzPts val="2400"/>
              <a:buChar char="•"/>
            </a:pPr>
            <a:r>
              <a:rPr lang="en-US"/>
              <a:t>Lighting</a:t>
            </a:r>
            <a:endParaRPr/>
          </a:p>
          <a:p>
            <a:pPr indent="-227330" lvl="1" marL="457200" rtl="0" algn="l">
              <a:spcBef>
                <a:spcPts val="400"/>
              </a:spcBef>
              <a:spcAft>
                <a:spcPts val="0"/>
              </a:spcAft>
              <a:buSzPts val="2400"/>
              <a:buChar char="•"/>
            </a:pPr>
            <a:r>
              <a:rPr lang="en-US" sz="2400"/>
              <a:t>120v receptacles and ballasts are the responsibility of the BE</a:t>
            </a:r>
            <a:endParaRPr sz="2400"/>
          </a:p>
          <a:p>
            <a:pPr indent="-227330" lvl="1" marL="457200" rtl="0" algn="l">
              <a:spcBef>
                <a:spcPts val="400"/>
              </a:spcBef>
              <a:spcAft>
                <a:spcPts val="0"/>
              </a:spcAft>
              <a:buSzPts val="2400"/>
              <a:buChar char="•"/>
            </a:pPr>
            <a:r>
              <a:rPr lang="en-US" sz="2400"/>
              <a:t>Specify type of ballast and ensure ballasts have been ordered and on site</a:t>
            </a:r>
            <a:endParaRPr sz="2400"/>
          </a:p>
          <a:p>
            <a:pPr indent="-227330" lvl="1" marL="457200" rtl="0" algn="l">
              <a:spcBef>
                <a:spcPts val="400"/>
              </a:spcBef>
              <a:spcAft>
                <a:spcPts val="0"/>
              </a:spcAft>
              <a:buSzPts val="2400"/>
              <a:buChar char="•"/>
            </a:pPr>
            <a:r>
              <a:rPr lang="en-US" sz="2400"/>
              <a:t>All exterior lighting is a level 2 and your FAC should be notified</a:t>
            </a:r>
            <a:endParaRPr sz="2400"/>
          </a:p>
          <a:p>
            <a:pPr indent="-227330" lvl="1" marL="457200" rtl="0" algn="l">
              <a:spcBef>
                <a:spcPts val="400"/>
              </a:spcBef>
              <a:spcAft>
                <a:spcPts val="0"/>
              </a:spcAft>
              <a:buSzPts val="2400"/>
              <a:buChar char="•"/>
            </a:pPr>
            <a:r>
              <a:rPr lang="en-US" sz="2400"/>
              <a:t>Specify exact number, type, location, and height of exterior lights, and if a cherry picker is needed</a:t>
            </a:r>
            <a:endParaRPr sz="2400"/>
          </a:p>
          <a:p>
            <a:pPr indent="-227330" lvl="1" marL="457200" rtl="0" algn="l">
              <a:spcBef>
                <a:spcPts val="400"/>
              </a:spcBef>
              <a:spcAft>
                <a:spcPts val="0"/>
              </a:spcAft>
              <a:buSzPts val="2400"/>
              <a:buChar char="•"/>
            </a:pPr>
            <a:r>
              <a:rPr lang="en-US" sz="2400"/>
              <a:t>Do no include more than 4 light repairs on a single work request</a:t>
            </a:r>
            <a:endParaRPr sz="2400"/>
          </a:p>
          <a:p>
            <a:pPr indent="-227330" lvl="1" marL="457200" rtl="0" algn="l">
              <a:spcBef>
                <a:spcPts val="400"/>
              </a:spcBef>
              <a:spcAft>
                <a:spcPts val="0"/>
              </a:spcAft>
              <a:buSzPts val="2400"/>
              <a:buChar char="•"/>
            </a:pPr>
            <a:r>
              <a:rPr lang="en-US" sz="2400"/>
              <a:t>Bulbs, clips, covers are provided by the FAC and not a maintenance request</a:t>
            </a:r>
            <a:endParaRPr sz="2400"/>
          </a:p>
        </p:txBody>
      </p:sp>
      <p:sp>
        <p:nvSpPr>
          <p:cNvPr id="447" name="Google Shape;447;p46"/>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4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Trade specific issues</a:t>
            </a:r>
            <a:endParaRPr/>
          </a:p>
        </p:txBody>
      </p:sp>
      <p:sp>
        <p:nvSpPr>
          <p:cNvPr id="453" name="Google Shape;453;p47"/>
          <p:cNvSpPr txBox="1"/>
          <p:nvPr>
            <p:ph idx="1" type="body"/>
          </p:nvPr>
        </p:nvSpPr>
        <p:spPr>
          <a:xfrm>
            <a:off x="457200" y="1460400"/>
            <a:ext cx="8229600" cy="5016600"/>
          </a:xfrm>
          <a:prstGeom prst="rect">
            <a:avLst/>
          </a:prstGeom>
          <a:noFill/>
          <a:ln>
            <a:noFill/>
          </a:ln>
        </p:spPr>
        <p:txBody>
          <a:bodyPr anchorCtr="0" anchor="t" bIns="45700" lIns="91425" spcFirstLastPara="1" rIns="91425" wrap="square" tIns="45700">
            <a:noAutofit/>
          </a:bodyPr>
          <a:lstStyle/>
          <a:p>
            <a:pPr indent="-276225" lvl="0" marL="182880" rtl="0" algn="l">
              <a:spcBef>
                <a:spcPts val="480"/>
              </a:spcBef>
              <a:spcAft>
                <a:spcPts val="0"/>
              </a:spcAft>
              <a:buSzPts val="3000"/>
              <a:buChar char="•"/>
            </a:pPr>
            <a:r>
              <a:rPr lang="en-US" sz="3000"/>
              <a:t>Doors</a:t>
            </a:r>
            <a:endParaRPr sz="3000"/>
          </a:p>
          <a:p>
            <a:pPr indent="-276225" lvl="1" marL="457200" rtl="0" algn="l">
              <a:spcBef>
                <a:spcPts val="400"/>
              </a:spcBef>
              <a:spcAft>
                <a:spcPts val="0"/>
              </a:spcAft>
              <a:buSzPts val="3000"/>
              <a:buChar char="•"/>
            </a:pPr>
            <a:r>
              <a:rPr lang="en-US" sz="3000"/>
              <a:t>Specify interior or exterior and material (metal or wood)</a:t>
            </a:r>
            <a:endParaRPr sz="3000"/>
          </a:p>
          <a:p>
            <a:pPr indent="-276225" lvl="1" marL="457200" rtl="0" algn="l">
              <a:spcBef>
                <a:spcPts val="400"/>
              </a:spcBef>
              <a:spcAft>
                <a:spcPts val="0"/>
              </a:spcAft>
              <a:buSzPts val="3000"/>
              <a:buChar char="•"/>
            </a:pPr>
            <a:r>
              <a:rPr lang="en-US" sz="3000"/>
              <a:t>Specify whether or not the exterior door can be secured with slide bolt</a:t>
            </a:r>
            <a:endParaRPr sz="3000"/>
          </a:p>
          <a:p>
            <a:pPr indent="-276225" lvl="1" marL="457200" rtl="0" algn="l">
              <a:spcBef>
                <a:spcPts val="400"/>
              </a:spcBef>
              <a:spcAft>
                <a:spcPts val="0"/>
              </a:spcAft>
              <a:buSzPts val="3000"/>
              <a:buChar char="•"/>
            </a:pPr>
            <a:r>
              <a:rPr lang="en-US" sz="3000"/>
              <a:t>Any requests for BEST keys require contacting your FAC immediately and an incident report created.  Create a level 2 and note the incident number on the request</a:t>
            </a:r>
            <a:endParaRPr sz="3000"/>
          </a:p>
        </p:txBody>
      </p:sp>
      <p:sp>
        <p:nvSpPr>
          <p:cNvPr id="454" name="Google Shape;454;p47"/>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4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Trade specific issues</a:t>
            </a:r>
            <a:endParaRPr/>
          </a:p>
        </p:txBody>
      </p:sp>
      <p:sp>
        <p:nvSpPr>
          <p:cNvPr id="460" name="Google Shape;460;p48"/>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05740" lvl="0" marL="182880" rtl="0" algn="l">
              <a:spcBef>
                <a:spcPts val="0"/>
              </a:spcBef>
              <a:spcAft>
                <a:spcPts val="0"/>
              </a:spcAft>
              <a:buSzPts val="2400"/>
              <a:buChar char="•"/>
            </a:pPr>
            <a:r>
              <a:rPr lang="en-US"/>
              <a:t>Carpentry, Plaster, Painting, Ironwork, Masonry</a:t>
            </a:r>
            <a:endParaRPr/>
          </a:p>
          <a:p>
            <a:pPr indent="-227330" lvl="1" marL="457200" rtl="0" algn="l">
              <a:spcBef>
                <a:spcPts val="400"/>
              </a:spcBef>
              <a:spcAft>
                <a:spcPts val="0"/>
              </a:spcAft>
              <a:buSzPts val="2400"/>
              <a:buChar char="•"/>
            </a:pPr>
            <a:r>
              <a:rPr lang="en-US" sz="2400"/>
              <a:t>Accurately describe the damaged material (wood, stone, marble, aluminum, plaster, etc.) and also the material it is installed on</a:t>
            </a:r>
            <a:endParaRPr sz="2400"/>
          </a:p>
          <a:p>
            <a:pPr indent="-232409" lvl="2" marL="731520" rtl="0" algn="l">
              <a:spcBef>
                <a:spcPts val="360"/>
              </a:spcBef>
              <a:spcAft>
                <a:spcPts val="0"/>
              </a:spcAft>
              <a:buSzPts val="2400"/>
              <a:buChar char="•"/>
            </a:pPr>
            <a:r>
              <a:rPr lang="en-US" sz="2400"/>
              <a:t>Iron railing installed into cement stairs</a:t>
            </a:r>
            <a:endParaRPr sz="2400"/>
          </a:p>
          <a:p>
            <a:pPr indent="-232409" lvl="2" marL="731520" rtl="0" algn="l">
              <a:spcBef>
                <a:spcPts val="360"/>
              </a:spcBef>
              <a:spcAft>
                <a:spcPts val="0"/>
              </a:spcAft>
              <a:buSzPts val="2400"/>
              <a:buChar char="•"/>
            </a:pPr>
            <a:r>
              <a:rPr lang="en-US" sz="2400"/>
              <a:t>Wood cabinet installed on concrete block wall</a:t>
            </a:r>
            <a:endParaRPr sz="2400"/>
          </a:p>
          <a:p>
            <a:pPr indent="-227330" lvl="1" marL="457200" rtl="0" algn="l">
              <a:spcBef>
                <a:spcPts val="400"/>
              </a:spcBef>
              <a:spcAft>
                <a:spcPts val="0"/>
              </a:spcAft>
              <a:buSzPts val="2400"/>
              <a:buChar char="•"/>
            </a:pPr>
            <a:r>
              <a:rPr lang="en-US" sz="2400"/>
              <a:t>Specify the color of the tile to be replaced</a:t>
            </a:r>
            <a:endParaRPr sz="2400"/>
          </a:p>
          <a:p>
            <a:pPr indent="-227330" lvl="1" marL="457200" rtl="0" algn="l">
              <a:spcBef>
                <a:spcPts val="400"/>
              </a:spcBef>
              <a:spcAft>
                <a:spcPts val="0"/>
              </a:spcAft>
              <a:buSzPts val="2400"/>
              <a:buChar char="•"/>
            </a:pPr>
            <a:r>
              <a:rPr lang="en-US" sz="2400"/>
              <a:t>Any leaks must first be addressed by another trade.  Only enter requests for repairs after the source of the leak has been repaired first.  If there was a leak, you must specify that it has been repaired</a:t>
            </a:r>
            <a:endParaRPr sz="2400"/>
          </a:p>
        </p:txBody>
      </p:sp>
      <p:sp>
        <p:nvSpPr>
          <p:cNvPr id="461" name="Google Shape;461;p48"/>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49"/>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Trade specific issues</a:t>
            </a:r>
            <a:endParaRPr/>
          </a:p>
        </p:txBody>
      </p:sp>
      <p:sp>
        <p:nvSpPr>
          <p:cNvPr id="467" name="Google Shape;467;p49"/>
          <p:cNvSpPr txBox="1"/>
          <p:nvPr>
            <p:ph idx="1" type="body"/>
          </p:nvPr>
        </p:nvSpPr>
        <p:spPr>
          <a:xfrm>
            <a:off x="457200" y="1411075"/>
            <a:ext cx="8229600" cy="5065800"/>
          </a:xfrm>
          <a:prstGeom prst="rect">
            <a:avLst/>
          </a:prstGeom>
          <a:noFill/>
          <a:ln>
            <a:noFill/>
          </a:ln>
        </p:spPr>
        <p:txBody>
          <a:bodyPr anchorCtr="0" anchor="t" bIns="45700" lIns="91425" spcFirstLastPara="1" rIns="91425" wrap="square" tIns="45700">
            <a:noAutofit/>
          </a:bodyPr>
          <a:lstStyle/>
          <a:p>
            <a:pPr indent="-193040" lvl="0" marL="182880" marR="0" rtl="0" algn="l">
              <a:lnSpc>
                <a:spcPct val="100000"/>
              </a:lnSpc>
              <a:spcBef>
                <a:spcPts val="0"/>
              </a:spcBef>
              <a:spcAft>
                <a:spcPts val="0"/>
              </a:spcAft>
              <a:buClr>
                <a:schemeClr val="accent1"/>
              </a:buClr>
              <a:buSzPts val="2200"/>
              <a:buFont typeface="Arial"/>
              <a:buChar char="•"/>
            </a:pPr>
            <a:r>
              <a:rPr lang="en-US" sz="2200"/>
              <a:t>Pest Control</a:t>
            </a:r>
            <a:endParaRPr sz="2200"/>
          </a:p>
          <a:p>
            <a:pPr indent="-225425" lvl="1" marL="457200" marR="0" rtl="0" algn="l">
              <a:lnSpc>
                <a:spcPct val="100000"/>
              </a:lnSpc>
              <a:spcBef>
                <a:spcPts val="0"/>
              </a:spcBef>
              <a:spcAft>
                <a:spcPts val="0"/>
              </a:spcAft>
              <a:buSzPts val="2200"/>
              <a:buChar char="•"/>
            </a:pPr>
            <a:r>
              <a:rPr lang="en-US" sz="2200"/>
              <a:t>Bed bugs</a:t>
            </a:r>
            <a:endParaRPr sz="2200"/>
          </a:p>
          <a:p>
            <a:pPr indent="-219709" lvl="2" marL="731520" marR="0" rtl="0" algn="l">
              <a:lnSpc>
                <a:spcPct val="100000"/>
              </a:lnSpc>
              <a:spcBef>
                <a:spcPts val="0"/>
              </a:spcBef>
              <a:spcAft>
                <a:spcPts val="0"/>
              </a:spcAft>
              <a:buSzPts val="2200"/>
              <a:buChar char="•"/>
            </a:pPr>
            <a:r>
              <a:rPr lang="en-US" sz="2200"/>
              <a:t>Require a sample or a clear photo.  Requests without a sample will be rejected</a:t>
            </a:r>
            <a:endParaRPr sz="2200"/>
          </a:p>
          <a:p>
            <a:pPr indent="-219709" lvl="2" marL="731520" marR="0" rtl="0" algn="l">
              <a:lnSpc>
                <a:spcPct val="100000"/>
              </a:lnSpc>
              <a:spcBef>
                <a:spcPts val="0"/>
              </a:spcBef>
              <a:spcAft>
                <a:spcPts val="0"/>
              </a:spcAft>
              <a:buSzPts val="2200"/>
              <a:buChar char="•"/>
            </a:pPr>
            <a:r>
              <a:rPr lang="en-US" sz="2200"/>
              <a:t>Time of room availability, or ability to relocate students upon visit, must be noted so the mechanics know when to service</a:t>
            </a:r>
            <a:endParaRPr sz="2200"/>
          </a:p>
          <a:p>
            <a:pPr indent="-225425" lvl="1" marL="457200" marR="0" rtl="0" algn="l">
              <a:lnSpc>
                <a:spcPct val="100000"/>
              </a:lnSpc>
              <a:spcBef>
                <a:spcPts val="0"/>
              </a:spcBef>
              <a:spcAft>
                <a:spcPts val="0"/>
              </a:spcAft>
              <a:buSzPts val="2200"/>
              <a:buChar char="•"/>
            </a:pPr>
            <a:r>
              <a:rPr lang="en-US" sz="2200"/>
              <a:t>Mice/Roaches/Waterbugs</a:t>
            </a:r>
            <a:endParaRPr sz="2200"/>
          </a:p>
          <a:p>
            <a:pPr indent="-219709" lvl="2" marL="731520" marR="0" rtl="0" algn="l">
              <a:lnSpc>
                <a:spcPct val="100000"/>
              </a:lnSpc>
              <a:spcBef>
                <a:spcPts val="0"/>
              </a:spcBef>
              <a:spcAft>
                <a:spcPts val="0"/>
              </a:spcAft>
              <a:buSzPts val="2200"/>
              <a:buChar char="•"/>
            </a:pPr>
            <a:r>
              <a:rPr lang="en-US" sz="2200"/>
              <a:t>One work request must be made for each floor with a list of the rooms in the description where evidence of pets have been found</a:t>
            </a:r>
            <a:endParaRPr sz="2200"/>
          </a:p>
          <a:p>
            <a:pPr indent="-219709" lvl="2" marL="731520" marR="0" rtl="0" algn="l">
              <a:lnSpc>
                <a:spcPct val="100000"/>
              </a:lnSpc>
              <a:spcBef>
                <a:spcPts val="0"/>
              </a:spcBef>
              <a:spcAft>
                <a:spcPts val="0"/>
              </a:spcAft>
              <a:buSzPts val="2200"/>
              <a:buChar char="•"/>
            </a:pPr>
            <a:r>
              <a:rPr lang="en-US" sz="2200"/>
              <a:t>Pest control does not supply an inventory of traps.  These requests will be rejected</a:t>
            </a:r>
            <a:endParaRPr sz="2200"/>
          </a:p>
          <a:p>
            <a:pPr indent="-225425" lvl="1" marL="457200" marR="0" rtl="0" algn="l">
              <a:lnSpc>
                <a:spcPct val="100000"/>
              </a:lnSpc>
              <a:spcBef>
                <a:spcPts val="0"/>
              </a:spcBef>
              <a:spcAft>
                <a:spcPts val="0"/>
              </a:spcAft>
              <a:buSzPts val="2200"/>
              <a:buChar char="•"/>
            </a:pPr>
            <a:r>
              <a:rPr lang="en-US" sz="2200"/>
              <a:t>Pest control will only trap live animals</a:t>
            </a:r>
            <a:endParaRPr sz="2200"/>
          </a:p>
          <a:p>
            <a:pPr indent="-225425" lvl="1" marL="457200" marR="0" rtl="0" algn="l">
              <a:lnSpc>
                <a:spcPct val="100000"/>
              </a:lnSpc>
              <a:spcBef>
                <a:spcPts val="0"/>
              </a:spcBef>
              <a:spcAft>
                <a:spcPts val="0"/>
              </a:spcAft>
              <a:buSzPts val="2200"/>
              <a:buChar char="•"/>
            </a:pPr>
            <a:r>
              <a:rPr lang="en-US" sz="2200"/>
              <a:t>Pest control does not service for lice</a:t>
            </a:r>
            <a:endParaRPr sz="2200"/>
          </a:p>
        </p:txBody>
      </p:sp>
      <p:sp>
        <p:nvSpPr>
          <p:cNvPr id="468" name="Google Shape;468;p49"/>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50"/>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Trade specific issues</a:t>
            </a:r>
            <a:endParaRPr/>
          </a:p>
        </p:txBody>
      </p:sp>
      <p:sp>
        <p:nvSpPr>
          <p:cNvPr id="474" name="Google Shape;474;p50"/>
          <p:cNvSpPr txBox="1"/>
          <p:nvPr>
            <p:ph idx="1" type="body"/>
          </p:nvPr>
        </p:nvSpPr>
        <p:spPr>
          <a:xfrm>
            <a:off x="457200" y="1411075"/>
            <a:ext cx="8229600" cy="5065800"/>
          </a:xfrm>
          <a:prstGeom prst="rect">
            <a:avLst/>
          </a:prstGeom>
          <a:noFill/>
          <a:ln>
            <a:noFill/>
          </a:ln>
        </p:spPr>
        <p:txBody>
          <a:bodyPr anchorCtr="0" anchor="t" bIns="45700" lIns="91425" spcFirstLastPara="1" rIns="91425" wrap="square" tIns="45700">
            <a:noAutofit/>
          </a:bodyPr>
          <a:lstStyle/>
          <a:p>
            <a:pPr indent="-231140" lvl="0" marL="182880" marR="0" rtl="0" algn="l">
              <a:lnSpc>
                <a:spcPct val="100000"/>
              </a:lnSpc>
              <a:spcBef>
                <a:spcPts val="0"/>
              </a:spcBef>
              <a:spcAft>
                <a:spcPts val="0"/>
              </a:spcAft>
              <a:buClr>
                <a:schemeClr val="accent1"/>
              </a:buClr>
              <a:buSzPts val="2800"/>
              <a:buFont typeface="Arial"/>
              <a:buChar char="•"/>
            </a:pPr>
            <a:r>
              <a:rPr lang="en-US" sz="2800"/>
              <a:t>Plumbing / Steamfitting</a:t>
            </a:r>
            <a:endParaRPr sz="2800"/>
          </a:p>
          <a:p>
            <a:pPr indent="-263525" lvl="1" marL="457200" marR="0" rtl="0" algn="l">
              <a:lnSpc>
                <a:spcPct val="100000"/>
              </a:lnSpc>
              <a:spcBef>
                <a:spcPts val="0"/>
              </a:spcBef>
              <a:spcAft>
                <a:spcPts val="0"/>
              </a:spcAft>
              <a:buSzPts val="2800"/>
              <a:buChar char="•"/>
            </a:pPr>
            <a:r>
              <a:rPr lang="en-US" sz="2800"/>
              <a:t>Size / length / type / material of the pipe</a:t>
            </a:r>
            <a:endParaRPr sz="2800"/>
          </a:p>
          <a:p>
            <a:pPr indent="-257809" lvl="2" marL="731520" marR="0" rtl="0" algn="l">
              <a:lnSpc>
                <a:spcPct val="100000"/>
              </a:lnSpc>
              <a:spcBef>
                <a:spcPts val="0"/>
              </a:spcBef>
              <a:spcAft>
                <a:spcPts val="0"/>
              </a:spcAft>
              <a:buSzPts val="2800"/>
              <a:buChar char="•"/>
            </a:pPr>
            <a:r>
              <a:rPr lang="en-US" sz="2800"/>
              <a:t>e.g. 4LF of 2” copper hot water return line</a:t>
            </a:r>
            <a:endParaRPr sz="2800"/>
          </a:p>
          <a:p>
            <a:pPr indent="-263525" lvl="1" marL="457200" marR="0" rtl="0" algn="l">
              <a:lnSpc>
                <a:spcPct val="100000"/>
              </a:lnSpc>
              <a:spcBef>
                <a:spcPts val="0"/>
              </a:spcBef>
              <a:spcAft>
                <a:spcPts val="0"/>
              </a:spcAft>
              <a:buSzPts val="2800"/>
              <a:buChar char="•"/>
            </a:pPr>
            <a:r>
              <a:rPr lang="en-US" sz="2800"/>
              <a:t>Has leak been isolated / clamped?</a:t>
            </a:r>
            <a:endParaRPr sz="2800"/>
          </a:p>
          <a:p>
            <a:pPr indent="-263525" lvl="1" marL="457200" marR="0" rtl="0" algn="l">
              <a:lnSpc>
                <a:spcPct val="100000"/>
              </a:lnSpc>
              <a:spcBef>
                <a:spcPts val="0"/>
              </a:spcBef>
              <a:spcAft>
                <a:spcPts val="0"/>
              </a:spcAft>
              <a:buSzPts val="2800"/>
              <a:buChar char="•"/>
            </a:pPr>
            <a:r>
              <a:rPr lang="en-US" sz="2800"/>
              <a:t>Is it a safety issue?  i.e. leaking burning steam / hot water</a:t>
            </a:r>
            <a:endParaRPr sz="2800"/>
          </a:p>
          <a:p>
            <a:pPr indent="-263525" lvl="1" marL="457200" marR="0" rtl="0" algn="l">
              <a:lnSpc>
                <a:spcPct val="100000"/>
              </a:lnSpc>
              <a:spcBef>
                <a:spcPts val="0"/>
              </a:spcBef>
              <a:spcAft>
                <a:spcPts val="0"/>
              </a:spcAft>
              <a:buSzPts val="2800"/>
              <a:buChar char="•"/>
            </a:pPr>
            <a:r>
              <a:rPr lang="en-US" sz="2800"/>
              <a:t>Is there asbestos insulation on the fixture?</a:t>
            </a:r>
            <a:endParaRPr sz="2800"/>
          </a:p>
          <a:p>
            <a:pPr indent="-257809" lvl="2" marL="731520" marR="0" rtl="0" algn="l">
              <a:lnSpc>
                <a:spcPct val="100000"/>
              </a:lnSpc>
              <a:spcBef>
                <a:spcPts val="0"/>
              </a:spcBef>
              <a:spcAft>
                <a:spcPts val="0"/>
              </a:spcAft>
              <a:buSzPts val="2800"/>
              <a:buChar char="•"/>
            </a:pPr>
            <a:r>
              <a:rPr lang="en-US" sz="2800"/>
              <a:t>If unknown, contact FAC or check the online ahera reports</a:t>
            </a:r>
            <a:endParaRPr sz="2800"/>
          </a:p>
          <a:p>
            <a:pPr indent="-257809" lvl="2" marL="731520" marR="0" rtl="0" algn="l">
              <a:lnSpc>
                <a:spcPct val="100000"/>
              </a:lnSpc>
              <a:spcBef>
                <a:spcPts val="0"/>
              </a:spcBef>
              <a:spcAft>
                <a:spcPts val="0"/>
              </a:spcAft>
              <a:buSzPts val="2800"/>
              <a:buChar char="•"/>
            </a:pPr>
            <a:r>
              <a:rPr lang="en-US" sz="2800"/>
              <a:t>If yes, a request should be made to environmental to remove</a:t>
            </a:r>
            <a:endParaRPr sz="2800"/>
          </a:p>
        </p:txBody>
      </p:sp>
      <p:sp>
        <p:nvSpPr>
          <p:cNvPr id="475" name="Google Shape;475;p50"/>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51"/>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Trade specific issues</a:t>
            </a:r>
            <a:endParaRPr/>
          </a:p>
        </p:txBody>
      </p:sp>
      <p:sp>
        <p:nvSpPr>
          <p:cNvPr id="481" name="Google Shape;481;p51"/>
          <p:cNvSpPr txBox="1"/>
          <p:nvPr>
            <p:ph idx="1" type="body"/>
          </p:nvPr>
        </p:nvSpPr>
        <p:spPr>
          <a:xfrm>
            <a:off x="457200" y="1411075"/>
            <a:ext cx="8229600" cy="5065800"/>
          </a:xfrm>
          <a:prstGeom prst="rect">
            <a:avLst/>
          </a:prstGeom>
          <a:noFill/>
          <a:ln>
            <a:noFill/>
          </a:ln>
        </p:spPr>
        <p:txBody>
          <a:bodyPr anchorCtr="0" anchor="t" bIns="45700" lIns="91425" spcFirstLastPara="1" rIns="91425" wrap="square" tIns="45700">
            <a:noAutofit/>
          </a:bodyPr>
          <a:lstStyle/>
          <a:p>
            <a:pPr indent="-231140" lvl="0" marL="182880" marR="0" rtl="0" algn="l">
              <a:lnSpc>
                <a:spcPct val="100000"/>
              </a:lnSpc>
              <a:spcBef>
                <a:spcPts val="0"/>
              </a:spcBef>
              <a:spcAft>
                <a:spcPts val="0"/>
              </a:spcAft>
              <a:buClr>
                <a:schemeClr val="accent1"/>
              </a:buClr>
              <a:buSzPts val="2800"/>
              <a:buFont typeface="Arial"/>
              <a:buChar char="•"/>
            </a:pPr>
            <a:r>
              <a:rPr lang="en-US" sz="2800"/>
              <a:t>Environmental</a:t>
            </a:r>
            <a:endParaRPr sz="2800"/>
          </a:p>
          <a:p>
            <a:pPr indent="-263525" lvl="1" marL="457200" marR="0" rtl="0" algn="l">
              <a:lnSpc>
                <a:spcPct val="100000"/>
              </a:lnSpc>
              <a:spcBef>
                <a:spcPts val="0"/>
              </a:spcBef>
              <a:spcAft>
                <a:spcPts val="0"/>
              </a:spcAft>
              <a:buClr>
                <a:schemeClr val="accent1"/>
              </a:buClr>
              <a:buSzPts val="2800"/>
              <a:buFont typeface="Arial"/>
              <a:buChar char="•"/>
            </a:pPr>
            <a:r>
              <a:rPr lang="en-US" sz="2800"/>
              <a:t>Before entering a request for environmental use the link </a:t>
            </a:r>
            <a:r>
              <a:rPr lang="en-US" sz="2800" u="sng">
                <a:solidFill>
                  <a:schemeClr val="hlink"/>
                </a:solidFill>
                <a:hlinkClick r:id="rId3"/>
              </a:rPr>
              <a:t>AHERA Environmental Data</a:t>
            </a:r>
            <a:r>
              <a:rPr lang="en-US" sz="2800"/>
              <a:t> to check the environmental conditions in your school</a:t>
            </a:r>
            <a:endParaRPr sz="2800"/>
          </a:p>
          <a:p>
            <a:pPr indent="-263525" lvl="1" marL="457200" marR="0" rtl="0" algn="l">
              <a:lnSpc>
                <a:spcPct val="100000"/>
              </a:lnSpc>
              <a:spcBef>
                <a:spcPts val="0"/>
              </a:spcBef>
              <a:spcAft>
                <a:spcPts val="0"/>
              </a:spcAft>
              <a:buSzPts val="2800"/>
              <a:buChar char="•"/>
            </a:pPr>
            <a:r>
              <a:rPr lang="en-US" sz="2800"/>
              <a:t>If you are unsure of materials or issues and you are creating a work request for environmental, your FAC MUST be contacted</a:t>
            </a:r>
            <a:endParaRPr sz="2800"/>
          </a:p>
          <a:p>
            <a:pPr indent="-263525" lvl="1" marL="457200" marR="0" rtl="0" algn="l">
              <a:lnSpc>
                <a:spcPct val="100000"/>
              </a:lnSpc>
              <a:spcBef>
                <a:spcPts val="0"/>
              </a:spcBef>
              <a:spcAft>
                <a:spcPts val="0"/>
              </a:spcAft>
              <a:buSzPts val="2800"/>
              <a:buChar char="•"/>
            </a:pPr>
            <a:r>
              <a:rPr lang="en-US" sz="2800"/>
              <a:t>If entering a request for carpenters to install tile removed by environmental, specify that they have already removed</a:t>
            </a:r>
            <a:endParaRPr sz="2800"/>
          </a:p>
        </p:txBody>
      </p:sp>
      <p:sp>
        <p:nvSpPr>
          <p:cNvPr id="482" name="Google Shape;482;p51"/>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52"/>
          <p:cNvSpPr txBox="1"/>
          <p:nvPr>
            <p:ph type="title"/>
          </p:nvPr>
        </p:nvSpPr>
        <p:spPr>
          <a:xfrm>
            <a:off x="457200" y="533400"/>
            <a:ext cx="8229600" cy="838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Common MOJO issues</a:t>
            </a:r>
            <a:endParaRPr/>
          </a:p>
        </p:txBody>
      </p:sp>
      <p:sp>
        <p:nvSpPr>
          <p:cNvPr id="488" name="Google Shape;488;p52"/>
          <p:cNvSpPr txBox="1"/>
          <p:nvPr>
            <p:ph idx="1" type="body"/>
          </p:nvPr>
        </p:nvSpPr>
        <p:spPr>
          <a:xfrm>
            <a:off x="457200" y="1371600"/>
            <a:ext cx="8229600" cy="5105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SzPts val="2000"/>
              <a:buChar char="•"/>
            </a:pPr>
            <a:r>
              <a:rPr lang="en-US" sz="2000"/>
              <a:t>Only logo showing up on screen</a:t>
            </a:r>
            <a:endParaRPr sz="2000"/>
          </a:p>
          <a:p>
            <a:pPr indent="-355600" lvl="1" marL="914400" marR="0" rtl="0" algn="l">
              <a:lnSpc>
                <a:spcPct val="100000"/>
              </a:lnSpc>
              <a:spcBef>
                <a:spcPts val="0"/>
              </a:spcBef>
              <a:spcAft>
                <a:spcPts val="0"/>
              </a:spcAft>
              <a:buSzPts val="2000"/>
              <a:buChar char="•"/>
            </a:pPr>
            <a:r>
              <a:rPr lang="en-US"/>
              <a:t>Refresh the page</a:t>
            </a:r>
            <a:endParaRPr/>
          </a:p>
          <a:p>
            <a:pPr indent="-355600" lvl="0" marL="457200" marR="0" rtl="0" algn="l">
              <a:lnSpc>
                <a:spcPct val="100000"/>
              </a:lnSpc>
              <a:spcBef>
                <a:spcPts val="0"/>
              </a:spcBef>
              <a:spcAft>
                <a:spcPts val="0"/>
              </a:spcAft>
              <a:buSzPts val="2000"/>
              <a:buChar char="•"/>
            </a:pPr>
            <a:r>
              <a:rPr lang="en-US" sz="2000"/>
              <a:t>Can’t see specific requests</a:t>
            </a:r>
            <a:endParaRPr sz="2000"/>
          </a:p>
          <a:p>
            <a:pPr indent="-355600" lvl="1" marL="914400" marR="0" rtl="0" algn="l">
              <a:lnSpc>
                <a:spcPct val="100000"/>
              </a:lnSpc>
              <a:spcBef>
                <a:spcPts val="0"/>
              </a:spcBef>
              <a:spcAft>
                <a:spcPts val="0"/>
              </a:spcAft>
              <a:buSzPts val="2000"/>
              <a:buChar char="•"/>
            </a:pPr>
            <a:r>
              <a:rPr lang="en-US"/>
              <a:t>Check to make sure your filters are set properly (e.g. by program ID)</a:t>
            </a:r>
            <a:endParaRPr/>
          </a:p>
          <a:p>
            <a:pPr indent="-355600" lvl="0" marL="457200" marR="0" rtl="0" algn="l">
              <a:lnSpc>
                <a:spcPct val="100000"/>
              </a:lnSpc>
              <a:spcBef>
                <a:spcPts val="0"/>
              </a:spcBef>
              <a:spcAft>
                <a:spcPts val="0"/>
              </a:spcAft>
              <a:buSzPts val="2000"/>
              <a:buChar char="•"/>
            </a:pPr>
            <a:r>
              <a:rPr lang="en-US" sz="2000"/>
              <a:t>There is an issue when fields are changed, the priority level changes back to a 3.  Check your priority level last before submitting the request</a:t>
            </a:r>
            <a:endParaRPr sz="2000"/>
          </a:p>
          <a:p>
            <a:pPr indent="-355600" lvl="0" marL="457200" marR="0" rtl="0" algn="l">
              <a:lnSpc>
                <a:spcPct val="100000"/>
              </a:lnSpc>
              <a:spcBef>
                <a:spcPts val="0"/>
              </a:spcBef>
              <a:spcAft>
                <a:spcPts val="0"/>
              </a:spcAft>
              <a:buSzPts val="2000"/>
              <a:buChar char="•"/>
            </a:pPr>
            <a:r>
              <a:rPr lang="en-US" sz="2000"/>
              <a:t>Contact MOJO Support for the following</a:t>
            </a:r>
            <a:endParaRPr sz="2000"/>
          </a:p>
          <a:p>
            <a:pPr indent="-355600" lvl="1" marL="914400" marR="0" rtl="0" algn="l">
              <a:lnSpc>
                <a:spcPct val="100000"/>
              </a:lnSpc>
              <a:spcBef>
                <a:spcPts val="0"/>
              </a:spcBef>
              <a:spcAft>
                <a:spcPts val="0"/>
              </a:spcAft>
              <a:buSzPts val="2000"/>
              <a:buChar char="•"/>
            </a:pPr>
            <a:r>
              <a:rPr lang="en-US"/>
              <a:t>Building is different than where BE is currently assigned</a:t>
            </a:r>
            <a:endParaRPr/>
          </a:p>
          <a:p>
            <a:pPr indent="-355600" lvl="1" marL="914400" marR="0" rtl="0" algn="l">
              <a:lnSpc>
                <a:spcPct val="100000"/>
              </a:lnSpc>
              <a:spcBef>
                <a:spcPts val="0"/>
              </a:spcBef>
              <a:spcAft>
                <a:spcPts val="0"/>
              </a:spcAft>
              <a:buSzPts val="2000"/>
              <a:buChar char="•"/>
            </a:pPr>
            <a:r>
              <a:rPr lang="en-US"/>
              <a:t>Can’t enter work requests</a:t>
            </a:r>
            <a:endParaRPr/>
          </a:p>
          <a:p>
            <a:pPr indent="-355600" lvl="1" marL="914400" marR="0" rtl="0" algn="l">
              <a:lnSpc>
                <a:spcPct val="100000"/>
              </a:lnSpc>
              <a:spcBef>
                <a:spcPts val="0"/>
              </a:spcBef>
              <a:spcAft>
                <a:spcPts val="0"/>
              </a:spcAft>
              <a:buSzPts val="2000"/>
              <a:buChar char="•"/>
            </a:pPr>
            <a:r>
              <a:rPr lang="en-US"/>
              <a:t>Can’t log in</a:t>
            </a:r>
            <a:endParaRPr/>
          </a:p>
          <a:p>
            <a:pPr indent="-355600" lvl="1" marL="914400" marR="0" rtl="0" algn="l">
              <a:lnSpc>
                <a:spcPct val="100000"/>
              </a:lnSpc>
              <a:spcBef>
                <a:spcPts val="0"/>
              </a:spcBef>
              <a:spcAft>
                <a:spcPts val="0"/>
              </a:spcAft>
              <a:buSzPts val="2000"/>
              <a:buChar char="•"/>
            </a:pPr>
            <a:r>
              <a:rPr lang="en-US"/>
              <a:t>Can’t enter time on their own requests</a:t>
            </a:r>
            <a:endParaRPr/>
          </a:p>
          <a:p>
            <a:pPr indent="-355600" lvl="0" marL="457200" marR="0" rtl="0" algn="l">
              <a:lnSpc>
                <a:spcPct val="100000"/>
              </a:lnSpc>
              <a:spcBef>
                <a:spcPts val="0"/>
              </a:spcBef>
              <a:spcAft>
                <a:spcPts val="0"/>
              </a:spcAft>
              <a:buSzPts val="2000"/>
              <a:buChar char="•"/>
            </a:pPr>
            <a:r>
              <a:rPr lang="en-US" sz="2000"/>
              <a:t>MOJO Email : </a:t>
            </a:r>
            <a:r>
              <a:rPr lang="en-US" sz="2000" u="sng">
                <a:solidFill>
                  <a:schemeClr val="hlink"/>
                </a:solidFill>
                <a:hlinkClick r:id="rId3"/>
              </a:rPr>
              <a:t>mojoproject@philasd.org</a:t>
            </a:r>
            <a:endParaRPr sz="2000"/>
          </a:p>
          <a:p>
            <a:pPr indent="-355600" lvl="0" marL="457200" marR="0" rtl="0" algn="l">
              <a:lnSpc>
                <a:spcPct val="100000"/>
              </a:lnSpc>
              <a:spcBef>
                <a:spcPts val="0"/>
              </a:spcBef>
              <a:spcAft>
                <a:spcPts val="0"/>
              </a:spcAft>
              <a:buSzPts val="2000"/>
              <a:buChar char="•"/>
            </a:pPr>
            <a:r>
              <a:rPr lang="en-US" sz="2000"/>
              <a:t>MOJO Phone : 215-400-5555 option 5</a:t>
            </a:r>
            <a:endParaRPr sz="2000"/>
          </a:p>
          <a:p>
            <a:pPr indent="-355600" lvl="0" marL="457200" marR="0" rtl="0" algn="l">
              <a:lnSpc>
                <a:spcPct val="100000"/>
              </a:lnSpc>
              <a:spcBef>
                <a:spcPts val="0"/>
              </a:spcBef>
              <a:spcAft>
                <a:spcPts val="0"/>
              </a:spcAft>
              <a:buSzPts val="2000"/>
              <a:buChar char="•"/>
            </a:pPr>
            <a:r>
              <a:rPr lang="en-US" sz="2000"/>
              <a:t>MOJO Support Website : mojoproject.philasd.org</a:t>
            </a:r>
            <a:endParaRPr sz="2000"/>
          </a:p>
        </p:txBody>
      </p:sp>
      <p:sp>
        <p:nvSpPr>
          <p:cNvPr id="489" name="Google Shape;489;p52"/>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BE </a:t>
            </a:r>
            <a:r>
              <a:rPr lang="en-US"/>
              <a:t>responsibilities</a:t>
            </a:r>
            <a:endParaRPr/>
          </a:p>
        </p:txBody>
      </p:sp>
      <p:sp>
        <p:nvSpPr>
          <p:cNvPr id="123" name="Google Shape;123;p17"/>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38125" lvl="0" marL="182880" rtl="0" algn="l">
              <a:lnSpc>
                <a:spcPct val="90000"/>
              </a:lnSpc>
              <a:spcBef>
                <a:spcPts val="444"/>
              </a:spcBef>
              <a:spcAft>
                <a:spcPts val="0"/>
              </a:spcAft>
              <a:buSzPts val="2400"/>
              <a:buChar char="•"/>
            </a:pPr>
            <a:r>
              <a:rPr lang="en-US"/>
              <a:t>Viewing requests the principals have created for you</a:t>
            </a:r>
            <a:endParaRPr/>
          </a:p>
          <a:p>
            <a:pPr indent="-238125" lvl="0" marL="182880" rtl="0" algn="l">
              <a:lnSpc>
                <a:spcPct val="90000"/>
              </a:lnSpc>
              <a:spcBef>
                <a:spcPts val="0"/>
              </a:spcBef>
              <a:spcAft>
                <a:spcPts val="0"/>
              </a:spcAft>
              <a:buSzPts val="2400"/>
              <a:buChar char="•"/>
            </a:pPr>
            <a:r>
              <a:rPr lang="en-US"/>
              <a:t>Performing work issued to you for preventative maintenance such as</a:t>
            </a:r>
            <a:endParaRPr/>
          </a:p>
          <a:p>
            <a:pPr indent="-238125" lvl="1" marL="457200" rtl="0" algn="l">
              <a:lnSpc>
                <a:spcPct val="90000"/>
              </a:lnSpc>
              <a:spcBef>
                <a:spcPts val="0"/>
              </a:spcBef>
              <a:spcAft>
                <a:spcPts val="0"/>
              </a:spcAft>
              <a:buSzPts val="2400"/>
              <a:buChar char="•"/>
            </a:pPr>
            <a:r>
              <a:rPr lang="en-US" sz="2400"/>
              <a:t>Boiler Cleaning</a:t>
            </a:r>
            <a:endParaRPr sz="2400"/>
          </a:p>
          <a:p>
            <a:pPr indent="-238125" lvl="1" marL="457200" rtl="0" algn="l">
              <a:lnSpc>
                <a:spcPct val="90000"/>
              </a:lnSpc>
              <a:spcBef>
                <a:spcPts val="444"/>
              </a:spcBef>
              <a:spcAft>
                <a:spcPts val="0"/>
              </a:spcAft>
              <a:buSzPts val="2400"/>
              <a:buChar char="•"/>
            </a:pPr>
            <a:r>
              <a:rPr lang="en-US" sz="2400"/>
              <a:t>Summer Cleaning</a:t>
            </a:r>
            <a:endParaRPr sz="2400"/>
          </a:p>
          <a:p>
            <a:pPr indent="-238125" lvl="1" marL="457200" rtl="0" algn="l">
              <a:lnSpc>
                <a:spcPct val="90000"/>
              </a:lnSpc>
              <a:spcBef>
                <a:spcPts val="444"/>
              </a:spcBef>
              <a:spcAft>
                <a:spcPts val="0"/>
              </a:spcAft>
              <a:buSzPts val="2400"/>
              <a:buChar char="•"/>
            </a:pPr>
            <a:r>
              <a:rPr lang="en-US" sz="2400"/>
              <a:t>Cooling Tower PM</a:t>
            </a:r>
            <a:endParaRPr sz="2400"/>
          </a:p>
          <a:p>
            <a:pPr indent="-238125" lvl="1" marL="457200" rtl="0" algn="l">
              <a:lnSpc>
                <a:spcPct val="90000"/>
              </a:lnSpc>
              <a:spcBef>
                <a:spcPts val="444"/>
              </a:spcBef>
              <a:spcAft>
                <a:spcPts val="0"/>
              </a:spcAft>
              <a:buSzPts val="2400"/>
              <a:buChar char="•"/>
            </a:pPr>
            <a:r>
              <a:rPr lang="en-US" sz="2400"/>
              <a:t>IEQs</a:t>
            </a:r>
            <a:endParaRPr sz="2400"/>
          </a:p>
          <a:p>
            <a:pPr indent="-238125" lvl="0" marL="182880" rtl="0" algn="l">
              <a:lnSpc>
                <a:spcPct val="90000"/>
              </a:lnSpc>
              <a:spcBef>
                <a:spcPts val="444"/>
              </a:spcBef>
              <a:spcAft>
                <a:spcPts val="0"/>
              </a:spcAft>
              <a:buSzPts val="2400"/>
              <a:buChar char="•"/>
            </a:pPr>
            <a:r>
              <a:rPr lang="en-US"/>
              <a:t>BEs should create a work request for themselves to allow them to enter time for diagnosing and troubleshooting an issue before creating a maintenance work request</a:t>
            </a:r>
            <a:endParaRPr/>
          </a:p>
          <a:p>
            <a:pPr indent="-238125" lvl="1" marL="457200" rtl="0" algn="l">
              <a:lnSpc>
                <a:spcPct val="90000"/>
              </a:lnSpc>
              <a:spcBef>
                <a:spcPts val="444"/>
              </a:spcBef>
              <a:spcAft>
                <a:spcPts val="0"/>
              </a:spcAft>
              <a:buSzPts val="2400"/>
              <a:buChar char="•"/>
            </a:pPr>
            <a:r>
              <a:rPr lang="en-US" sz="2400"/>
              <a:t>Level 2 priorities that must be addressed immediately are an exception to this</a:t>
            </a:r>
            <a:endParaRPr sz="2400"/>
          </a:p>
          <a:p>
            <a:pPr indent="-63055" lvl="0" marL="182880" rtl="0" algn="l">
              <a:lnSpc>
                <a:spcPct val="90000"/>
              </a:lnSpc>
              <a:spcBef>
                <a:spcPts val="444"/>
              </a:spcBef>
              <a:spcAft>
                <a:spcPts val="0"/>
              </a:spcAft>
              <a:buSzPts val="1887"/>
              <a:buNone/>
            </a:pPr>
            <a:r>
              <a:t/>
            </a:r>
            <a:endParaRPr sz="2220"/>
          </a:p>
        </p:txBody>
      </p:sp>
      <p:sp>
        <p:nvSpPr>
          <p:cNvPr id="124" name="Google Shape;124;p17"/>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id="129" name="Google Shape;129;p18"/>
          <p:cNvPicPr preferRelativeResize="0"/>
          <p:nvPr/>
        </p:nvPicPr>
        <p:blipFill rotWithShape="1">
          <a:blip r:embed="rId3">
            <a:alphaModFix/>
          </a:blip>
          <a:srcRect b="0" l="0" r="0" t="0"/>
          <a:stretch/>
        </p:blipFill>
        <p:spPr>
          <a:xfrm>
            <a:off x="358251" y="579314"/>
            <a:ext cx="8533591" cy="2221244"/>
          </a:xfrm>
          <a:prstGeom prst="rect">
            <a:avLst/>
          </a:prstGeom>
          <a:noFill/>
          <a:ln>
            <a:noFill/>
          </a:ln>
        </p:spPr>
      </p:pic>
      <p:pic>
        <p:nvPicPr>
          <p:cNvPr id="130" name="Google Shape;130;p18"/>
          <p:cNvPicPr preferRelativeResize="0"/>
          <p:nvPr/>
        </p:nvPicPr>
        <p:blipFill rotWithShape="1">
          <a:blip r:embed="rId4">
            <a:alphaModFix/>
          </a:blip>
          <a:srcRect b="0" l="0" r="0" t="0"/>
          <a:stretch/>
        </p:blipFill>
        <p:spPr>
          <a:xfrm>
            <a:off x="526213" y="4029825"/>
            <a:ext cx="8091575" cy="2581475"/>
          </a:xfrm>
          <a:prstGeom prst="rect">
            <a:avLst/>
          </a:prstGeom>
          <a:noFill/>
          <a:ln>
            <a:noFill/>
          </a:ln>
        </p:spPr>
      </p:pic>
      <p:sp>
        <p:nvSpPr>
          <p:cNvPr id="131" name="Google Shape;131;p18"/>
          <p:cNvSpPr txBox="1"/>
          <p:nvPr/>
        </p:nvSpPr>
        <p:spPr>
          <a:xfrm>
            <a:off x="1953800" y="1825500"/>
            <a:ext cx="2190600" cy="18057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Using the “Show” drop down box, select All to ensure you see all work requests for your location</a:t>
            </a:r>
            <a:endParaRPr i="0" sz="1900" u="none" cap="none" strike="noStrike">
              <a:solidFill>
                <a:schemeClr val="dk1"/>
              </a:solidFill>
              <a:latin typeface="Century Gothic"/>
              <a:ea typeface="Century Gothic"/>
              <a:cs typeface="Century Gothic"/>
              <a:sym typeface="Century Gothic"/>
            </a:endParaRPr>
          </a:p>
        </p:txBody>
      </p:sp>
      <p:cxnSp>
        <p:nvCxnSpPr>
          <p:cNvPr id="132" name="Google Shape;132;p18"/>
          <p:cNvCxnSpPr/>
          <p:nvPr/>
        </p:nvCxnSpPr>
        <p:spPr>
          <a:xfrm rot="10800000">
            <a:off x="1523925" y="1487150"/>
            <a:ext cx="420000" cy="328500"/>
          </a:xfrm>
          <a:prstGeom prst="straightConnector1">
            <a:avLst/>
          </a:prstGeom>
          <a:noFill/>
          <a:ln cap="flat" cmpd="sng" w="28575">
            <a:solidFill>
              <a:srgbClr val="FF0000"/>
            </a:solidFill>
            <a:prstDash val="solid"/>
            <a:round/>
            <a:headEnd len="sm" w="sm" type="none"/>
            <a:tailEnd len="med" w="med" type="triangle"/>
          </a:ln>
        </p:spPr>
      </p:cxnSp>
      <p:sp>
        <p:nvSpPr>
          <p:cNvPr id="133" name="Google Shape;133;p18"/>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4" name="Google Shape;134;p18"/>
          <p:cNvSpPr/>
          <p:nvPr/>
        </p:nvSpPr>
        <p:spPr>
          <a:xfrm>
            <a:off x="0" y="4572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5" name="Google Shape;135;p18"/>
          <p:cNvSpPr txBox="1"/>
          <p:nvPr/>
        </p:nvSpPr>
        <p:spPr>
          <a:xfrm>
            <a:off x="4400950" y="1825500"/>
            <a:ext cx="4491000" cy="2101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Use the Program ID box to select</a:t>
            </a:r>
            <a:r>
              <a:rPr i="0" lang="en-US" sz="1900" u="none" cap="none" strike="noStrike">
                <a:solidFill>
                  <a:schemeClr val="dk1"/>
                </a:solidFill>
                <a:latin typeface="Century Gothic"/>
                <a:ea typeface="Century Gothic"/>
                <a:cs typeface="Century Gothic"/>
                <a:sym typeface="Century Gothic"/>
              </a:rPr>
              <a:t> your school to see all open requests.  Clicking on the blue button will bring up the lookup window.  You can type in part of the name of your school, hit enter, then select the school from the list.  </a:t>
            </a:r>
            <a:endParaRPr i="0" sz="1900" u="none" cap="none" strike="noStrike">
              <a:solidFill>
                <a:schemeClr val="dk1"/>
              </a:solidFill>
              <a:latin typeface="Century Gothic"/>
              <a:ea typeface="Century Gothic"/>
              <a:cs typeface="Century Gothic"/>
              <a:sym typeface="Century Gothic"/>
            </a:endParaRPr>
          </a:p>
        </p:txBody>
      </p:sp>
      <p:cxnSp>
        <p:nvCxnSpPr>
          <p:cNvPr id="136" name="Google Shape;136;p18"/>
          <p:cNvCxnSpPr/>
          <p:nvPr/>
        </p:nvCxnSpPr>
        <p:spPr>
          <a:xfrm rot="10800000">
            <a:off x="3752650" y="1505150"/>
            <a:ext cx="648300" cy="310500"/>
          </a:xfrm>
          <a:prstGeom prst="straightConnector1">
            <a:avLst/>
          </a:prstGeom>
          <a:noFill/>
          <a:ln cap="flat" cmpd="sng" w="28575">
            <a:solidFill>
              <a:srgbClr val="FF0000"/>
            </a:solidFill>
            <a:prstDash val="solid"/>
            <a:round/>
            <a:headEnd len="sm" w="sm" type="none"/>
            <a:tailEnd len="med" w="med" type="triangle"/>
          </a:ln>
        </p:spPr>
      </p:cxnSp>
      <p:cxnSp>
        <p:nvCxnSpPr>
          <p:cNvPr id="137" name="Google Shape;137;p18"/>
          <p:cNvCxnSpPr>
            <a:stCxn id="135" idx="2"/>
          </p:cNvCxnSpPr>
          <p:nvPr/>
        </p:nvCxnSpPr>
        <p:spPr>
          <a:xfrm flipH="1">
            <a:off x="5229850" y="3927300"/>
            <a:ext cx="1416600" cy="1988400"/>
          </a:xfrm>
          <a:prstGeom prst="straightConnector1">
            <a:avLst/>
          </a:prstGeom>
          <a:noFill/>
          <a:ln cap="flat" cmpd="sng" w="28575">
            <a:solidFill>
              <a:srgbClr val="FF0000"/>
            </a:solidFill>
            <a:prstDash val="solid"/>
            <a:round/>
            <a:headEnd len="sm" w="sm" type="none"/>
            <a:tailEnd len="med" w="med" type="triangle"/>
          </a:ln>
        </p:spPr>
      </p:cxnSp>
      <p:sp>
        <p:nvSpPr>
          <p:cNvPr id="138" name="Google Shape;138;p18"/>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id="143" name="Google Shape;143;p19"/>
          <p:cNvPicPr preferRelativeResize="0"/>
          <p:nvPr/>
        </p:nvPicPr>
        <p:blipFill rotWithShape="1">
          <a:blip r:embed="rId3">
            <a:alphaModFix/>
          </a:blip>
          <a:srcRect b="0" l="0" r="0" t="0"/>
          <a:stretch/>
        </p:blipFill>
        <p:spPr>
          <a:xfrm>
            <a:off x="190525" y="2057550"/>
            <a:ext cx="8763000" cy="1884272"/>
          </a:xfrm>
          <a:prstGeom prst="rect">
            <a:avLst/>
          </a:prstGeom>
          <a:noFill/>
          <a:ln>
            <a:noFill/>
          </a:ln>
        </p:spPr>
      </p:pic>
      <p:sp>
        <p:nvSpPr>
          <p:cNvPr id="144" name="Google Shape;144;p19"/>
          <p:cNvSpPr txBox="1"/>
          <p:nvPr/>
        </p:nvSpPr>
        <p:spPr>
          <a:xfrm>
            <a:off x="190500" y="619125"/>
            <a:ext cx="8763000" cy="12765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800">
                <a:solidFill>
                  <a:schemeClr val="dk1"/>
                </a:solidFill>
                <a:latin typeface="Century Gothic"/>
                <a:ea typeface="Century Gothic"/>
                <a:cs typeface="Century Gothic"/>
                <a:sym typeface="Century Gothic"/>
              </a:rPr>
              <a:t>Engineer r</a:t>
            </a:r>
            <a:r>
              <a:rPr i="0" lang="en-US" sz="1800" u="none" cap="none" strike="noStrike">
                <a:solidFill>
                  <a:schemeClr val="dk1"/>
                </a:solidFill>
                <a:latin typeface="Century Gothic"/>
                <a:ea typeface="Century Gothic"/>
                <a:cs typeface="Century Gothic"/>
                <a:sym typeface="Century Gothic"/>
              </a:rPr>
              <a:t>equests that have not yet been approved can be found in the </a:t>
            </a:r>
            <a:r>
              <a:rPr b="1" i="0" lang="en-US" sz="1800" u="none" cap="none" strike="noStrike">
                <a:solidFill>
                  <a:srgbClr val="FF0000"/>
                </a:solidFill>
                <a:latin typeface="Century Gothic"/>
                <a:ea typeface="Century Gothic"/>
                <a:cs typeface="Century Gothic"/>
                <a:sym typeface="Century Gothic"/>
              </a:rPr>
              <a:t>Requested</a:t>
            </a:r>
            <a:r>
              <a:rPr i="0" lang="en-US" sz="1800" u="none" cap="none" strike="noStrike">
                <a:solidFill>
                  <a:schemeClr val="dk1"/>
                </a:solidFill>
                <a:latin typeface="Century Gothic"/>
                <a:ea typeface="Century Gothic"/>
                <a:cs typeface="Century Gothic"/>
                <a:sym typeface="Century Gothic"/>
              </a:rPr>
              <a:t> category. You have the ability to review the requests or reject with reason noted.</a:t>
            </a:r>
            <a:r>
              <a:rPr lang="en-US" sz="1800">
                <a:solidFill>
                  <a:schemeClr val="dk1"/>
                </a:solidFill>
                <a:latin typeface="Century Gothic"/>
                <a:ea typeface="Century Gothic"/>
                <a:cs typeface="Century Gothic"/>
                <a:sym typeface="Century Gothic"/>
              </a:rPr>
              <a:t>  You can also see maintenance requests you have created in this cabinet, and edit them until they are approved if necessary</a:t>
            </a:r>
            <a:endParaRPr sz="1800">
              <a:solidFill>
                <a:schemeClr val="dk1"/>
              </a:solidFill>
              <a:latin typeface="Century Gothic"/>
              <a:ea typeface="Century Gothic"/>
              <a:cs typeface="Century Gothic"/>
              <a:sym typeface="Century Gothic"/>
            </a:endParaRPr>
          </a:p>
        </p:txBody>
      </p:sp>
      <p:cxnSp>
        <p:nvCxnSpPr>
          <p:cNvPr id="145" name="Google Shape;145;p19"/>
          <p:cNvCxnSpPr>
            <a:stCxn id="144" idx="2"/>
          </p:cNvCxnSpPr>
          <p:nvPr/>
        </p:nvCxnSpPr>
        <p:spPr>
          <a:xfrm flipH="1">
            <a:off x="1519500" y="1895625"/>
            <a:ext cx="3052500" cy="1163400"/>
          </a:xfrm>
          <a:prstGeom prst="straightConnector1">
            <a:avLst/>
          </a:prstGeom>
          <a:noFill/>
          <a:ln cap="flat" cmpd="sng" w="28575">
            <a:solidFill>
              <a:srgbClr val="FF0000"/>
            </a:solidFill>
            <a:prstDash val="solid"/>
            <a:round/>
            <a:headEnd len="sm" w="sm" type="none"/>
            <a:tailEnd len="med" w="med" type="triangle"/>
          </a:ln>
        </p:spPr>
      </p:cxnSp>
      <p:sp>
        <p:nvSpPr>
          <p:cNvPr id="146" name="Google Shape;146;p19"/>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7" name="Google Shape;147;p19"/>
          <p:cNvSpPr/>
          <p:nvPr/>
        </p:nvSpPr>
        <p:spPr>
          <a:xfrm>
            <a:off x="0" y="4572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8" name="Google Shape;148;p19"/>
          <p:cNvSpPr txBox="1"/>
          <p:nvPr/>
        </p:nvSpPr>
        <p:spPr>
          <a:xfrm>
            <a:off x="2378100" y="4314825"/>
            <a:ext cx="6575400" cy="1209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800">
                <a:solidFill>
                  <a:schemeClr val="dk1"/>
                </a:solidFill>
                <a:latin typeface="Century Gothic"/>
                <a:ea typeface="Century Gothic"/>
                <a:cs typeface="Century Gothic"/>
                <a:sym typeface="Century Gothic"/>
              </a:rPr>
              <a:t>Requests issued to you, or maintenance</a:t>
            </a:r>
            <a:r>
              <a:rPr i="0" lang="en-US" sz="1800" u="none" cap="none" strike="noStrike">
                <a:solidFill>
                  <a:schemeClr val="dk1"/>
                </a:solidFill>
                <a:latin typeface="Century Gothic"/>
                <a:ea typeface="Century Gothic"/>
                <a:cs typeface="Century Gothic"/>
                <a:sym typeface="Century Gothic"/>
              </a:rPr>
              <a:t> requests that have been </a:t>
            </a:r>
            <a:r>
              <a:rPr lang="en-US" sz="1800">
                <a:solidFill>
                  <a:schemeClr val="dk1"/>
                </a:solidFill>
                <a:latin typeface="Century Gothic"/>
                <a:ea typeface="Century Gothic"/>
                <a:cs typeface="Century Gothic"/>
                <a:sym typeface="Century Gothic"/>
              </a:rPr>
              <a:t>scheduled</a:t>
            </a:r>
            <a:r>
              <a:rPr i="0" lang="en-US" sz="1800" u="none" cap="none" strike="noStrike">
                <a:solidFill>
                  <a:schemeClr val="dk1"/>
                </a:solidFill>
                <a:latin typeface="Century Gothic"/>
                <a:ea typeface="Century Gothic"/>
                <a:cs typeface="Century Gothic"/>
                <a:sym typeface="Century Gothic"/>
              </a:rPr>
              <a:t> for repair can be found in the </a:t>
            </a:r>
            <a:r>
              <a:rPr b="1" i="0" lang="en-US" sz="1800" u="none" cap="none" strike="noStrike">
                <a:solidFill>
                  <a:srgbClr val="1155CC"/>
                </a:solidFill>
                <a:latin typeface="Century Gothic"/>
                <a:ea typeface="Century Gothic"/>
                <a:cs typeface="Century Gothic"/>
                <a:sym typeface="Century Gothic"/>
              </a:rPr>
              <a:t>Issued and In Process</a:t>
            </a:r>
            <a:r>
              <a:rPr i="0" lang="en-US" sz="1800" u="none" cap="none" strike="noStrike">
                <a:solidFill>
                  <a:schemeClr val="dk1"/>
                </a:solidFill>
                <a:latin typeface="Century Gothic"/>
                <a:ea typeface="Century Gothic"/>
                <a:cs typeface="Century Gothic"/>
                <a:sym typeface="Century Gothic"/>
              </a:rPr>
              <a:t> category. You have the ability to review and complete </a:t>
            </a:r>
            <a:r>
              <a:rPr lang="en-US" sz="1800">
                <a:solidFill>
                  <a:schemeClr val="dk1"/>
                </a:solidFill>
                <a:latin typeface="Century Gothic"/>
                <a:ea typeface="Century Gothic"/>
                <a:cs typeface="Century Gothic"/>
                <a:sym typeface="Century Gothic"/>
              </a:rPr>
              <a:t>your work from this cabinet</a:t>
            </a:r>
            <a:endParaRPr i="0" sz="1800" u="none" cap="none" strike="noStrike">
              <a:solidFill>
                <a:schemeClr val="dk1"/>
              </a:solidFill>
              <a:latin typeface="Century Gothic"/>
              <a:ea typeface="Century Gothic"/>
              <a:cs typeface="Century Gothic"/>
              <a:sym typeface="Century Gothic"/>
            </a:endParaRPr>
          </a:p>
        </p:txBody>
      </p:sp>
      <p:cxnSp>
        <p:nvCxnSpPr>
          <p:cNvPr id="149" name="Google Shape;149;p19"/>
          <p:cNvCxnSpPr>
            <a:stCxn id="148" idx="1"/>
          </p:cNvCxnSpPr>
          <p:nvPr/>
        </p:nvCxnSpPr>
        <p:spPr>
          <a:xfrm rot="10800000">
            <a:off x="2131500" y="3629775"/>
            <a:ext cx="246600" cy="1289700"/>
          </a:xfrm>
          <a:prstGeom prst="straightConnector1">
            <a:avLst/>
          </a:prstGeom>
          <a:noFill/>
          <a:ln cap="flat" cmpd="sng" w="28575">
            <a:solidFill>
              <a:srgbClr val="FF0000"/>
            </a:solidFill>
            <a:prstDash val="solid"/>
            <a:round/>
            <a:headEnd len="sm" w="sm" type="none"/>
            <a:tailEnd len="med" w="med" type="triangle"/>
          </a:ln>
        </p:spPr>
      </p:cxnSp>
      <p:sp>
        <p:nvSpPr>
          <p:cNvPr id="150" name="Google Shape;150;p19"/>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151" name="Google Shape;151;p19"/>
          <p:cNvSpPr txBox="1"/>
          <p:nvPr/>
        </p:nvSpPr>
        <p:spPr>
          <a:xfrm>
            <a:off x="3477625" y="2419175"/>
            <a:ext cx="5475900" cy="17235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800">
                <a:solidFill>
                  <a:schemeClr val="dk1"/>
                </a:solidFill>
                <a:latin typeface="Century Gothic"/>
                <a:ea typeface="Century Gothic"/>
                <a:cs typeface="Century Gothic"/>
                <a:sym typeface="Century Gothic"/>
              </a:rPr>
              <a:t>Maintenance</a:t>
            </a:r>
            <a:r>
              <a:rPr i="0" lang="en-US" sz="1800" u="none" cap="none" strike="noStrike">
                <a:solidFill>
                  <a:schemeClr val="dk1"/>
                </a:solidFill>
                <a:latin typeface="Century Gothic"/>
                <a:ea typeface="Century Gothic"/>
                <a:cs typeface="Century Gothic"/>
                <a:sym typeface="Century Gothic"/>
              </a:rPr>
              <a:t> requests that have been approved for repair can be found in the </a:t>
            </a:r>
            <a:r>
              <a:rPr b="1" lang="en-US" sz="1800">
                <a:solidFill>
                  <a:srgbClr val="1155CC"/>
                </a:solidFill>
                <a:latin typeface="Century Gothic"/>
                <a:ea typeface="Century Gothic"/>
                <a:cs typeface="Century Gothic"/>
                <a:sym typeface="Century Gothic"/>
              </a:rPr>
              <a:t>Assigned to Work Order</a:t>
            </a:r>
            <a:r>
              <a:rPr i="0" lang="en-US" sz="1800" u="none" cap="none" strike="noStrike">
                <a:solidFill>
                  <a:schemeClr val="dk1"/>
                </a:solidFill>
                <a:latin typeface="Century Gothic"/>
                <a:ea typeface="Century Gothic"/>
                <a:cs typeface="Century Gothic"/>
                <a:sym typeface="Century Gothic"/>
              </a:rPr>
              <a:t> category.  </a:t>
            </a:r>
            <a:r>
              <a:rPr lang="en-US" sz="1800">
                <a:solidFill>
                  <a:schemeClr val="dk1"/>
                </a:solidFill>
                <a:latin typeface="Century Gothic"/>
                <a:ea typeface="Century Gothic"/>
                <a:cs typeface="Century Gothic"/>
                <a:sym typeface="Century Gothic"/>
              </a:rPr>
              <a:t>You will no longer be able to edit, the request, but you can still change the description by clicking on the work description from within the cabinet</a:t>
            </a:r>
            <a:endParaRPr i="0" sz="1800" u="none" cap="none" strike="noStrike">
              <a:solidFill>
                <a:schemeClr val="dk1"/>
              </a:solidFill>
              <a:latin typeface="Century Gothic"/>
              <a:ea typeface="Century Gothic"/>
              <a:cs typeface="Century Gothic"/>
              <a:sym typeface="Century Gothic"/>
            </a:endParaRPr>
          </a:p>
        </p:txBody>
      </p:sp>
      <p:cxnSp>
        <p:nvCxnSpPr>
          <p:cNvPr id="152" name="Google Shape;152;p19"/>
          <p:cNvCxnSpPr>
            <a:stCxn id="151" idx="1"/>
          </p:cNvCxnSpPr>
          <p:nvPr/>
        </p:nvCxnSpPr>
        <p:spPr>
          <a:xfrm flipH="1">
            <a:off x="2447125" y="3280925"/>
            <a:ext cx="1030500" cy="13200"/>
          </a:xfrm>
          <a:prstGeom prst="straightConnector1">
            <a:avLst/>
          </a:prstGeom>
          <a:noFill/>
          <a:ln cap="flat" cmpd="sng" w="28575">
            <a:solidFill>
              <a:srgbClr val="FF0000"/>
            </a:solidFill>
            <a:prstDash val="solid"/>
            <a:round/>
            <a:headEnd len="sm" w="sm" type="none"/>
            <a:tailEnd len="med" w="med" type="triangle"/>
          </a:ln>
        </p:spPr>
      </p:cxnSp>
      <p:sp>
        <p:nvSpPr>
          <p:cNvPr id="153" name="Google Shape;153;p19"/>
          <p:cNvSpPr txBox="1"/>
          <p:nvPr/>
        </p:nvSpPr>
        <p:spPr>
          <a:xfrm>
            <a:off x="190525" y="5696275"/>
            <a:ext cx="8763000" cy="9249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sz="1800">
                <a:solidFill>
                  <a:schemeClr val="dk1"/>
                </a:solidFill>
                <a:latin typeface="Century Gothic"/>
                <a:ea typeface="Century Gothic"/>
                <a:cs typeface="Century Gothic"/>
                <a:sym typeface="Century Gothic"/>
              </a:rPr>
              <a:t>Any completed BE and maintenance requests will show up in the completed cabinet for up to 90 days.  You can still reissue a completed maintenance request if work was not actually completed along with a note stating why</a:t>
            </a:r>
            <a:endParaRPr i="0" sz="1800" u="none" cap="none" strike="noStrike">
              <a:solidFill>
                <a:schemeClr val="dk1"/>
              </a:solidFill>
              <a:latin typeface="Century Gothic"/>
              <a:ea typeface="Century Gothic"/>
              <a:cs typeface="Century Gothic"/>
              <a:sym typeface="Century Gothic"/>
            </a:endParaRPr>
          </a:p>
        </p:txBody>
      </p:sp>
      <p:cxnSp>
        <p:nvCxnSpPr>
          <p:cNvPr id="154" name="Google Shape;154;p19"/>
          <p:cNvCxnSpPr/>
          <p:nvPr/>
        </p:nvCxnSpPr>
        <p:spPr>
          <a:xfrm rot="10800000">
            <a:off x="661050" y="3887900"/>
            <a:ext cx="207300" cy="18156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id="159" name="Google Shape;159;p20"/>
          <p:cNvPicPr preferRelativeResize="0"/>
          <p:nvPr/>
        </p:nvPicPr>
        <p:blipFill rotWithShape="1">
          <a:blip r:embed="rId3">
            <a:alphaModFix/>
          </a:blip>
          <a:srcRect b="0" l="0" r="0" t="0"/>
          <a:stretch/>
        </p:blipFill>
        <p:spPr>
          <a:xfrm>
            <a:off x="228600" y="804672"/>
            <a:ext cx="8716085" cy="4313114"/>
          </a:xfrm>
          <a:prstGeom prst="rect">
            <a:avLst/>
          </a:prstGeom>
          <a:noFill/>
          <a:ln>
            <a:noFill/>
          </a:ln>
        </p:spPr>
      </p:pic>
      <p:sp>
        <p:nvSpPr>
          <p:cNvPr id="160" name="Google Shape;160;p20"/>
          <p:cNvSpPr txBox="1"/>
          <p:nvPr/>
        </p:nvSpPr>
        <p:spPr>
          <a:xfrm>
            <a:off x="3352800" y="1219200"/>
            <a:ext cx="4651500" cy="957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Use the “Group By” drop down box to select </a:t>
            </a:r>
            <a:r>
              <a:rPr b="1" i="0" lang="en-US" sz="1900" u="none" cap="none" strike="noStrike">
                <a:solidFill>
                  <a:schemeClr val="dk1"/>
                </a:solidFill>
                <a:latin typeface="Century Gothic"/>
                <a:ea typeface="Century Gothic"/>
                <a:cs typeface="Century Gothic"/>
                <a:sym typeface="Century Gothic"/>
              </a:rPr>
              <a:t>Problem Type</a:t>
            </a:r>
            <a:r>
              <a:rPr i="0" lang="en-US" sz="1900" u="none" cap="none" strike="noStrike">
                <a:solidFill>
                  <a:schemeClr val="dk1"/>
                </a:solidFill>
                <a:latin typeface="Century Gothic"/>
                <a:ea typeface="Century Gothic"/>
                <a:cs typeface="Century Gothic"/>
                <a:sym typeface="Century Gothic"/>
              </a:rPr>
              <a:t> to sort your work request by Department and Trade</a:t>
            </a:r>
            <a:endParaRPr i="0" sz="1900" u="none" cap="none" strike="noStrike">
              <a:solidFill>
                <a:schemeClr val="dk1"/>
              </a:solidFill>
              <a:latin typeface="Century Gothic"/>
              <a:ea typeface="Century Gothic"/>
              <a:cs typeface="Century Gothic"/>
              <a:sym typeface="Century Gothic"/>
            </a:endParaRPr>
          </a:p>
        </p:txBody>
      </p:sp>
      <p:cxnSp>
        <p:nvCxnSpPr>
          <p:cNvPr id="161" name="Google Shape;161;p20"/>
          <p:cNvCxnSpPr>
            <a:stCxn id="160" idx="3"/>
          </p:cNvCxnSpPr>
          <p:nvPr/>
        </p:nvCxnSpPr>
        <p:spPr>
          <a:xfrm flipH="1" rot="10800000">
            <a:off x="8004300" y="1436550"/>
            <a:ext cx="276300" cy="261300"/>
          </a:xfrm>
          <a:prstGeom prst="straightConnector1">
            <a:avLst/>
          </a:prstGeom>
          <a:noFill/>
          <a:ln cap="flat" cmpd="sng" w="28575">
            <a:solidFill>
              <a:srgbClr val="FF0000"/>
            </a:solidFill>
            <a:prstDash val="solid"/>
            <a:round/>
            <a:headEnd len="sm" w="sm" type="none"/>
            <a:tailEnd len="med" w="med" type="triangle"/>
          </a:ln>
        </p:spPr>
      </p:cxnSp>
      <p:sp>
        <p:nvSpPr>
          <p:cNvPr id="162" name="Google Shape;162;p20"/>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3" name="Google Shape;163;p20"/>
          <p:cNvSpPr/>
          <p:nvPr/>
        </p:nvSpPr>
        <p:spPr>
          <a:xfrm>
            <a:off x="0" y="4572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4" name="Google Shape;164;p20"/>
          <p:cNvSpPr txBox="1"/>
          <p:nvPr/>
        </p:nvSpPr>
        <p:spPr>
          <a:xfrm>
            <a:off x="3352800" y="2418025"/>
            <a:ext cx="5508300" cy="957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Work requests are now sorted by department and trade to allow for simpler sorting and viewing</a:t>
            </a:r>
            <a:endParaRPr i="0" sz="1900" u="none" cap="none" strike="noStrike">
              <a:solidFill>
                <a:schemeClr val="dk1"/>
              </a:solidFill>
              <a:latin typeface="Century Gothic"/>
              <a:ea typeface="Century Gothic"/>
              <a:cs typeface="Century Gothic"/>
              <a:sym typeface="Century Gothic"/>
            </a:endParaRPr>
          </a:p>
        </p:txBody>
      </p:sp>
      <p:sp>
        <p:nvSpPr>
          <p:cNvPr id="165" name="Google Shape;165;p20"/>
          <p:cNvSpPr txBox="1"/>
          <p:nvPr/>
        </p:nvSpPr>
        <p:spPr>
          <a:xfrm>
            <a:off x="3352800" y="3558900"/>
            <a:ext cx="5508300" cy="9573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Work requests can also be located in the OPERATIONS BLDG ENGINEER category regardless of status of approval</a:t>
            </a:r>
            <a:endParaRPr i="0" sz="1900" u="none" cap="none" strike="noStrike">
              <a:solidFill>
                <a:schemeClr val="dk1"/>
              </a:solidFill>
              <a:latin typeface="Century Gothic"/>
              <a:ea typeface="Century Gothic"/>
              <a:cs typeface="Century Gothic"/>
              <a:sym typeface="Century Gothic"/>
            </a:endParaRPr>
          </a:p>
        </p:txBody>
      </p:sp>
      <p:cxnSp>
        <p:nvCxnSpPr>
          <p:cNvPr id="166" name="Google Shape;166;p20"/>
          <p:cNvCxnSpPr>
            <a:stCxn id="165" idx="1"/>
          </p:cNvCxnSpPr>
          <p:nvPr/>
        </p:nvCxnSpPr>
        <p:spPr>
          <a:xfrm rot="10800000">
            <a:off x="2496600" y="3710250"/>
            <a:ext cx="856200" cy="327300"/>
          </a:xfrm>
          <a:prstGeom prst="straightConnector1">
            <a:avLst/>
          </a:prstGeom>
          <a:noFill/>
          <a:ln cap="flat" cmpd="sng" w="28575">
            <a:solidFill>
              <a:srgbClr val="FF0000"/>
            </a:solidFill>
            <a:prstDash val="solid"/>
            <a:round/>
            <a:headEnd len="sm" w="sm" type="none"/>
            <a:tailEnd len="med" w="med" type="triangle"/>
          </a:ln>
        </p:spPr>
      </p:cxnSp>
      <p:sp>
        <p:nvSpPr>
          <p:cNvPr id="167" name="Google Shape;167;p20"/>
          <p:cNvSpPr txBox="1"/>
          <p:nvPr/>
        </p:nvSpPr>
        <p:spPr>
          <a:xfrm>
            <a:off x="3352800" y="5391525"/>
            <a:ext cx="5508300" cy="6630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The new blanket work orders can be found in the “PREVENTATIVE MAINT|BWO” category</a:t>
            </a:r>
            <a:endParaRPr i="0" sz="1900" u="none" cap="none" strike="noStrike">
              <a:solidFill>
                <a:schemeClr val="dk1"/>
              </a:solidFill>
              <a:latin typeface="Century Gothic"/>
              <a:ea typeface="Century Gothic"/>
              <a:cs typeface="Century Gothic"/>
              <a:sym typeface="Century Gothic"/>
            </a:endParaRPr>
          </a:p>
        </p:txBody>
      </p:sp>
      <p:cxnSp>
        <p:nvCxnSpPr>
          <p:cNvPr id="168" name="Google Shape;168;p20"/>
          <p:cNvCxnSpPr>
            <a:stCxn id="167" idx="1"/>
          </p:cNvCxnSpPr>
          <p:nvPr/>
        </p:nvCxnSpPr>
        <p:spPr>
          <a:xfrm rot="10800000">
            <a:off x="2190600" y="4519425"/>
            <a:ext cx="1162200" cy="1203600"/>
          </a:xfrm>
          <a:prstGeom prst="straightConnector1">
            <a:avLst/>
          </a:prstGeom>
          <a:noFill/>
          <a:ln cap="flat" cmpd="sng" w="28575">
            <a:solidFill>
              <a:srgbClr val="FF0000"/>
            </a:solidFill>
            <a:prstDash val="solid"/>
            <a:round/>
            <a:headEnd len="sm" w="sm" type="none"/>
            <a:tailEnd len="med" w="med" type="triangle"/>
          </a:ln>
        </p:spPr>
      </p:cxnSp>
      <p:cxnSp>
        <p:nvCxnSpPr>
          <p:cNvPr id="169" name="Google Shape;169;p20"/>
          <p:cNvCxnSpPr/>
          <p:nvPr/>
        </p:nvCxnSpPr>
        <p:spPr>
          <a:xfrm rot="10800000">
            <a:off x="2377950" y="3473400"/>
            <a:ext cx="779700" cy="0"/>
          </a:xfrm>
          <a:prstGeom prst="straightConnector1">
            <a:avLst/>
          </a:prstGeom>
          <a:noFill/>
          <a:ln cap="flat" cmpd="sng" w="28575">
            <a:solidFill>
              <a:srgbClr val="FF0000"/>
            </a:solidFill>
            <a:prstDash val="solid"/>
            <a:round/>
            <a:headEnd len="sm" w="sm" type="none"/>
            <a:tailEnd len="med" w="med" type="none"/>
          </a:ln>
        </p:spPr>
      </p:cxnSp>
      <p:cxnSp>
        <p:nvCxnSpPr>
          <p:cNvPr id="170" name="Google Shape;170;p20"/>
          <p:cNvCxnSpPr/>
          <p:nvPr/>
        </p:nvCxnSpPr>
        <p:spPr>
          <a:xfrm rot="10800000">
            <a:off x="2308950" y="1391325"/>
            <a:ext cx="848700" cy="0"/>
          </a:xfrm>
          <a:prstGeom prst="straightConnector1">
            <a:avLst/>
          </a:prstGeom>
          <a:noFill/>
          <a:ln cap="flat" cmpd="sng" w="28575">
            <a:solidFill>
              <a:srgbClr val="FF0000"/>
            </a:solidFill>
            <a:prstDash val="solid"/>
            <a:round/>
            <a:headEnd len="sm" w="sm" type="none"/>
            <a:tailEnd len="med" w="med" type="none"/>
          </a:ln>
        </p:spPr>
      </p:cxnSp>
      <p:cxnSp>
        <p:nvCxnSpPr>
          <p:cNvPr id="171" name="Google Shape;171;p20"/>
          <p:cNvCxnSpPr/>
          <p:nvPr/>
        </p:nvCxnSpPr>
        <p:spPr>
          <a:xfrm>
            <a:off x="3160930" y="1371600"/>
            <a:ext cx="0" cy="2108700"/>
          </a:xfrm>
          <a:prstGeom prst="straightConnector1">
            <a:avLst/>
          </a:prstGeom>
          <a:noFill/>
          <a:ln cap="flat" cmpd="sng" w="28575">
            <a:solidFill>
              <a:srgbClr val="FF0000"/>
            </a:solidFill>
            <a:prstDash val="solid"/>
            <a:round/>
            <a:headEnd len="sm" w="sm" type="none"/>
            <a:tailEnd len="sm" w="sm" type="none"/>
          </a:ln>
        </p:spPr>
      </p:cxnSp>
      <p:cxnSp>
        <p:nvCxnSpPr>
          <p:cNvPr id="172" name="Google Shape;172;p20"/>
          <p:cNvCxnSpPr>
            <a:stCxn id="164" idx="1"/>
          </p:cNvCxnSpPr>
          <p:nvPr/>
        </p:nvCxnSpPr>
        <p:spPr>
          <a:xfrm rot="10800000">
            <a:off x="3162300" y="2896675"/>
            <a:ext cx="190500" cy="0"/>
          </a:xfrm>
          <a:prstGeom prst="straightConnector1">
            <a:avLst/>
          </a:prstGeom>
          <a:noFill/>
          <a:ln cap="flat" cmpd="sng" w="28575">
            <a:solidFill>
              <a:srgbClr val="FF0000"/>
            </a:solidFill>
            <a:prstDash val="solid"/>
            <a:round/>
            <a:headEnd len="sm" w="sm" type="none"/>
            <a:tailEnd len="sm" w="sm" type="none"/>
          </a:ln>
        </p:spPr>
      </p:cxnSp>
      <p:sp>
        <p:nvSpPr>
          <p:cNvPr id="173" name="Google Shape;173;p20"/>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id="178" name="Google Shape;178;p21"/>
          <p:cNvPicPr preferRelativeResize="0"/>
          <p:nvPr/>
        </p:nvPicPr>
        <p:blipFill rotWithShape="1">
          <a:blip r:embed="rId3">
            <a:alphaModFix/>
          </a:blip>
          <a:srcRect b="0" l="0" r="0" t="0"/>
          <a:stretch/>
        </p:blipFill>
        <p:spPr>
          <a:xfrm>
            <a:off x="228600" y="566928"/>
            <a:ext cx="8706623" cy="2285809"/>
          </a:xfrm>
          <a:prstGeom prst="rect">
            <a:avLst/>
          </a:prstGeom>
          <a:noFill/>
          <a:ln>
            <a:noFill/>
          </a:ln>
        </p:spPr>
      </p:pic>
      <p:sp>
        <p:nvSpPr>
          <p:cNvPr id="179" name="Google Shape;179;p21"/>
          <p:cNvSpPr txBox="1"/>
          <p:nvPr/>
        </p:nvSpPr>
        <p:spPr>
          <a:xfrm>
            <a:off x="1796125" y="1459150"/>
            <a:ext cx="5823900" cy="948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Principals can make requests to the building engineer for</a:t>
            </a:r>
            <a:r>
              <a:rPr i="0" lang="en-US" sz="1900" u="none" cap="none" strike="noStrike">
                <a:solidFill>
                  <a:schemeClr val="dk1"/>
                </a:solidFill>
                <a:latin typeface="Century Gothic"/>
                <a:ea typeface="Century Gothic"/>
                <a:cs typeface="Century Gothic"/>
                <a:sym typeface="Century Gothic"/>
              </a:rPr>
              <a:t> repairs.  </a:t>
            </a:r>
            <a:r>
              <a:rPr i="0" lang="en-US" sz="1900" u="none" cap="none" strike="noStrike">
                <a:solidFill>
                  <a:schemeClr val="dk1"/>
                </a:solidFill>
                <a:latin typeface="Century Gothic"/>
                <a:ea typeface="Century Gothic"/>
                <a:cs typeface="Century Gothic"/>
                <a:sym typeface="Century Gothic"/>
              </a:rPr>
              <a:t>To approve or</a:t>
            </a:r>
            <a:r>
              <a:rPr i="0" lang="en-US" sz="1900" u="none" cap="none" strike="noStrike">
                <a:solidFill>
                  <a:schemeClr val="dk1"/>
                </a:solidFill>
                <a:latin typeface="Century Gothic"/>
                <a:ea typeface="Century Gothic"/>
                <a:cs typeface="Century Gothic"/>
                <a:sym typeface="Century Gothic"/>
              </a:rPr>
              <a:t> reject </a:t>
            </a:r>
            <a:r>
              <a:rPr i="0" lang="en-US" sz="1900" u="none" cap="none" strike="noStrike">
                <a:solidFill>
                  <a:schemeClr val="dk1"/>
                </a:solidFill>
                <a:latin typeface="Century Gothic"/>
                <a:ea typeface="Century Gothic"/>
                <a:cs typeface="Century Gothic"/>
                <a:sym typeface="Century Gothic"/>
              </a:rPr>
              <a:t>these requests, simply click the Approve button.</a:t>
            </a:r>
            <a:endParaRPr i="0" sz="19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i="0" sz="1900" u="none" cap="none" strike="noStrike">
              <a:solidFill>
                <a:schemeClr val="dk1"/>
              </a:solidFill>
              <a:latin typeface="Century Gothic"/>
              <a:ea typeface="Century Gothic"/>
              <a:cs typeface="Century Gothic"/>
              <a:sym typeface="Century Gothic"/>
            </a:endParaRPr>
          </a:p>
        </p:txBody>
      </p:sp>
      <p:cxnSp>
        <p:nvCxnSpPr>
          <p:cNvPr id="180" name="Google Shape;180;p21"/>
          <p:cNvCxnSpPr/>
          <p:nvPr/>
        </p:nvCxnSpPr>
        <p:spPr>
          <a:xfrm>
            <a:off x="7617800" y="2397825"/>
            <a:ext cx="276300" cy="276300"/>
          </a:xfrm>
          <a:prstGeom prst="straightConnector1">
            <a:avLst/>
          </a:prstGeom>
          <a:noFill/>
          <a:ln cap="flat" cmpd="sng" w="28575">
            <a:solidFill>
              <a:srgbClr val="FF0000"/>
            </a:solidFill>
            <a:prstDash val="solid"/>
            <a:round/>
            <a:headEnd len="sm" w="sm" type="none"/>
            <a:tailEnd len="med" w="med" type="triangle"/>
          </a:ln>
        </p:spPr>
      </p:cxnSp>
      <p:sp>
        <p:nvSpPr>
          <p:cNvPr id="181" name="Google Shape;181;p21"/>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2" name="Google Shape;182;p21"/>
          <p:cNvSpPr/>
          <p:nvPr/>
        </p:nvSpPr>
        <p:spPr>
          <a:xfrm>
            <a:off x="0" y="457200"/>
            <a:ext cx="9144000" cy="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pic>
        <p:nvPicPr>
          <p:cNvPr id="183" name="Google Shape;183;p21"/>
          <p:cNvPicPr preferRelativeResize="0"/>
          <p:nvPr/>
        </p:nvPicPr>
        <p:blipFill rotWithShape="1">
          <a:blip r:embed="rId4">
            <a:alphaModFix/>
          </a:blip>
          <a:srcRect b="0" l="0" r="0" t="0"/>
          <a:stretch/>
        </p:blipFill>
        <p:spPr>
          <a:xfrm>
            <a:off x="228600" y="3091051"/>
            <a:ext cx="5823943" cy="3602799"/>
          </a:xfrm>
          <a:prstGeom prst="rect">
            <a:avLst/>
          </a:prstGeom>
          <a:noFill/>
          <a:ln>
            <a:noFill/>
          </a:ln>
        </p:spPr>
      </p:pic>
      <p:sp>
        <p:nvSpPr>
          <p:cNvPr id="184" name="Google Shape;184;p21"/>
          <p:cNvSpPr txBox="1"/>
          <p:nvPr/>
        </p:nvSpPr>
        <p:spPr>
          <a:xfrm>
            <a:off x="6248400" y="4026000"/>
            <a:ext cx="2686800" cy="26676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i="0" lang="en-US" sz="1900" u="none" cap="none" strike="noStrike">
                <a:solidFill>
                  <a:schemeClr val="dk1"/>
                </a:solidFill>
                <a:latin typeface="Century Gothic"/>
                <a:ea typeface="Century Gothic"/>
                <a:cs typeface="Century Gothic"/>
                <a:sym typeface="Century Gothic"/>
              </a:rPr>
              <a:t>A</a:t>
            </a:r>
            <a:r>
              <a:rPr i="0" lang="en-US" sz="1900" u="none" cap="none" strike="noStrike">
                <a:solidFill>
                  <a:schemeClr val="dk1"/>
                </a:solidFill>
                <a:latin typeface="Century Gothic"/>
                <a:ea typeface="Century Gothic"/>
                <a:cs typeface="Century Gothic"/>
                <a:sym typeface="Century Gothic"/>
              </a:rPr>
              <a:t> window will pop up where you can either approve the request or reject it.  If you reject it, you will need to provide a</a:t>
            </a:r>
            <a:r>
              <a:rPr lang="en-US" sz="1900">
                <a:solidFill>
                  <a:schemeClr val="dk1"/>
                </a:solidFill>
                <a:latin typeface="Century Gothic"/>
                <a:ea typeface="Century Gothic"/>
                <a:cs typeface="Century Gothic"/>
                <a:sym typeface="Century Gothic"/>
              </a:rPr>
              <a:t>n explanation why in the comments section.</a:t>
            </a:r>
            <a:endParaRPr i="0" sz="1900" u="none" cap="none" strike="noStrike">
              <a:solidFill>
                <a:schemeClr val="dk1"/>
              </a:solidFill>
              <a:latin typeface="Century Gothic"/>
              <a:ea typeface="Century Gothic"/>
              <a:cs typeface="Century Gothic"/>
              <a:sym typeface="Century Gothic"/>
            </a:endParaRPr>
          </a:p>
        </p:txBody>
      </p:sp>
      <p:cxnSp>
        <p:nvCxnSpPr>
          <p:cNvPr id="185" name="Google Shape;185;p21"/>
          <p:cNvCxnSpPr>
            <a:stCxn id="184" idx="1"/>
          </p:cNvCxnSpPr>
          <p:nvPr/>
        </p:nvCxnSpPr>
        <p:spPr>
          <a:xfrm flipH="1">
            <a:off x="5506200" y="5359800"/>
            <a:ext cx="742200" cy="1113300"/>
          </a:xfrm>
          <a:prstGeom prst="straightConnector1">
            <a:avLst/>
          </a:prstGeom>
          <a:noFill/>
          <a:ln cap="flat" cmpd="sng" w="28575">
            <a:solidFill>
              <a:srgbClr val="FF0000"/>
            </a:solidFill>
            <a:prstDash val="solid"/>
            <a:round/>
            <a:headEnd len="sm" w="sm" type="none"/>
            <a:tailEnd len="med" w="med" type="triangle"/>
          </a:ln>
        </p:spPr>
      </p:cxnSp>
      <p:sp>
        <p:nvSpPr>
          <p:cNvPr id="186" name="Google Shape;186;p21"/>
          <p:cNvSpPr txBox="1"/>
          <p:nvPr>
            <p:ph idx="12" type="sldNum"/>
          </p:nvPr>
        </p:nvSpPr>
        <p:spPr>
          <a:xfrm>
            <a:off x="7620000" y="18288"/>
            <a:ext cx="1066800" cy="32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000"/>
              <a:buFont typeface="Century Gothic"/>
              <a:buNone/>
            </a:pPr>
            <a:r>
              <a:rPr lang="en-US"/>
              <a:t>Posting Your Time</a:t>
            </a:r>
            <a:endParaRPr/>
          </a:p>
        </p:txBody>
      </p:sp>
      <p:sp>
        <p:nvSpPr>
          <p:cNvPr id="192" name="Google Shape;192;p22"/>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p>
            <a:pPr indent="-231140" lvl="0" marL="182880" rtl="0" algn="l">
              <a:spcBef>
                <a:spcPts val="0"/>
              </a:spcBef>
              <a:spcAft>
                <a:spcPts val="0"/>
              </a:spcAft>
              <a:buSzPts val="2800"/>
              <a:buChar char="•"/>
            </a:pPr>
            <a:r>
              <a:rPr lang="en-US" sz="2800"/>
              <a:t>All BEs must post 8 hours of time for each day for a total of 40 hours per week</a:t>
            </a:r>
            <a:endParaRPr sz="2800"/>
          </a:p>
          <a:p>
            <a:pPr indent="-231140" lvl="0" marL="182880" rtl="0" algn="l">
              <a:spcBef>
                <a:spcPts val="480"/>
              </a:spcBef>
              <a:spcAft>
                <a:spcPts val="0"/>
              </a:spcAft>
              <a:buSzPts val="2800"/>
              <a:buChar char="•"/>
            </a:pPr>
            <a:r>
              <a:rPr lang="en-US" sz="2800"/>
              <a:t>Time should be posted to specific work requests. You can use an existing work request or if necessary create a new work request</a:t>
            </a:r>
            <a:endParaRPr sz="2800"/>
          </a:p>
          <a:p>
            <a:pPr indent="-231140" lvl="0" marL="182880" rtl="0" algn="l">
              <a:spcBef>
                <a:spcPts val="480"/>
              </a:spcBef>
              <a:spcAft>
                <a:spcPts val="0"/>
              </a:spcAft>
              <a:buSzPts val="2800"/>
              <a:buChar char="•"/>
            </a:pPr>
            <a:r>
              <a:rPr lang="en-US" sz="2800"/>
              <a:t>There are 3 blanket work orders which are to be used for specific daily routine tasks</a:t>
            </a:r>
            <a:endParaRPr sz="2800"/>
          </a:p>
          <a:p>
            <a:pPr indent="-252730" lvl="1" marL="457200" rtl="0" algn="l">
              <a:spcBef>
                <a:spcPts val="400"/>
              </a:spcBef>
              <a:spcAft>
                <a:spcPts val="0"/>
              </a:spcAft>
              <a:buSzPts val="2800"/>
              <a:buChar char="•"/>
            </a:pPr>
            <a:r>
              <a:rPr lang="en-US" sz="2800"/>
              <a:t>Boiler/AC plant operation</a:t>
            </a:r>
            <a:endParaRPr sz="2800"/>
          </a:p>
          <a:p>
            <a:pPr indent="-252730" lvl="1" marL="457200" rtl="0" algn="l">
              <a:spcBef>
                <a:spcPts val="400"/>
              </a:spcBef>
              <a:spcAft>
                <a:spcPts val="0"/>
              </a:spcAft>
              <a:buSzPts val="2800"/>
              <a:buChar char="•"/>
            </a:pPr>
            <a:r>
              <a:rPr lang="en-US" sz="2800"/>
              <a:t>Daily exterior activities</a:t>
            </a:r>
            <a:endParaRPr sz="2800"/>
          </a:p>
          <a:p>
            <a:pPr indent="-252730" lvl="1" marL="457200" rtl="0" algn="l">
              <a:spcBef>
                <a:spcPts val="400"/>
              </a:spcBef>
              <a:spcAft>
                <a:spcPts val="0"/>
              </a:spcAft>
              <a:buSzPts val="2800"/>
              <a:buChar char="•"/>
            </a:pPr>
            <a:r>
              <a:rPr lang="en-US" sz="2800"/>
              <a:t>Daily interior activities</a:t>
            </a:r>
            <a:endParaRPr sz="2800"/>
          </a:p>
        </p:txBody>
      </p:sp>
      <p:sp>
        <p:nvSpPr>
          <p:cNvPr id="193" name="Google Shape;193;p22"/>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perations PPT Template 2016">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