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7"/>
  </p:notesMasterIdLst>
  <p:sldIdLst>
    <p:sldId id="256" r:id="rId2"/>
    <p:sldId id="258" r:id="rId3"/>
    <p:sldId id="259" r:id="rId4"/>
    <p:sldId id="260"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3" r:id="rId18"/>
    <p:sldId id="287" r:id="rId19"/>
    <p:sldId id="288" r:id="rId20"/>
    <p:sldId id="289" r:id="rId21"/>
    <p:sldId id="278" r:id="rId22"/>
    <p:sldId id="279" r:id="rId23"/>
    <p:sldId id="290" r:id="rId24"/>
    <p:sldId id="277" r:id="rId25"/>
    <p:sldId id="291" r:id="rId26"/>
    <p:sldId id="292" r:id="rId27"/>
    <p:sldId id="293" r:id="rId28"/>
    <p:sldId id="297" r:id="rId29"/>
    <p:sldId id="298" r:id="rId30"/>
    <p:sldId id="283" r:id="rId31"/>
    <p:sldId id="294" r:id="rId32"/>
    <p:sldId id="286" r:id="rId33"/>
    <p:sldId id="285" r:id="rId34"/>
    <p:sldId id="281" r:id="rId35"/>
    <p:sldId id="296" r:id="rId36"/>
  </p:sldIdLst>
  <p:sldSz cx="9144000" cy="6858000" type="screen4x3"/>
  <p:notesSz cx="7010400" cy="9296400"/>
  <p:embeddedFontLst>
    <p:embeddedFont>
      <p:font typeface="Gill Sans MT" panose="020B0502020104020203" pitchFamily="34" charset="0"/>
      <p:regular r:id="rId38"/>
      <p:bold r:id="rId39"/>
      <p:italic r:id="rId40"/>
      <p:boldItalic r:id="rId41"/>
    </p:embeddedFont>
    <p:embeddedFont>
      <p:font typeface="Impact" panose="020B0806030902050204" pitchFamily="34" charset="0"/>
      <p:regular r:id="rId42"/>
    </p:embeddedFont>
    <p:embeddedFont>
      <p:font typeface="Cabin"/>
      <p:regular r:id="rId43"/>
      <p:bold r:id="rId44"/>
      <p:italic r:id="rId45"/>
      <p:boldItalic r:id="rId46"/>
    </p:embeddedFont>
    <p:embeddedFont>
      <p:font typeface="Century Schoolbook" panose="02040604050505020304" pitchFamily="18" charset="0"/>
      <p:regular r:id="rId47"/>
      <p:bold r:id="rId48"/>
      <p:italic r:id="rId49"/>
      <p:boldItalic r:id="rId50"/>
    </p:embeddedFont>
    <p:embeddedFont>
      <p:font typeface="Raleway" panose="020B0604020202020204" charset="0"/>
      <p:regular r:id="rId51"/>
      <p:bold r:id="rId52"/>
      <p:italic r:id="rId53"/>
      <p:boldItalic r:id="rId54"/>
    </p:embeddedFont>
    <p:embeddedFont>
      <p:font typeface="Source Sans Pro" panose="020B060402020202020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Rockwell" panose="02060603020205020403" pitchFamily="18"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A76B5E-1DDF-456D-97AD-3F9DC73081F1}">
  <a:tblStyle styleId="{05A76B5E-1DDF-456D-97AD-3F9DC73081F1}"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63" autoAdjust="0"/>
  </p:normalViewPr>
  <p:slideViewPr>
    <p:cSldViewPr snapToGrid="0">
      <p:cViewPr varScale="1">
        <p:scale>
          <a:sx n="56" d="100"/>
          <a:sy n="56" d="100"/>
        </p:scale>
        <p:origin x="17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5.fntdata"/><Relationship Id="rId47" Type="http://schemas.openxmlformats.org/officeDocument/2006/relationships/font" Target="fonts/font10.fntdata"/><Relationship Id="rId63" Type="http://schemas.openxmlformats.org/officeDocument/2006/relationships/font" Target="fonts/font26.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font" Target="fonts/font29.fntdata"/><Relationship Id="rId5" Type="http://schemas.openxmlformats.org/officeDocument/2006/relationships/slide" Target="slides/slide4.xml"/><Relationship Id="rId61" Type="http://schemas.openxmlformats.org/officeDocument/2006/relationships/font" Target="fonts/font2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font" Target="fonts/font27.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2.fntdata"/><Relationship Id="rId34" Type="http://schemas.openxmlformats.org/officeDocument/2006/relationships/slide" Target="slides/slide33.xml"/><Relationship Id="rId50" Type="http://schemas.openxmlformats.org/officeDocument/2006/relationships/font" Target="fonts/font13.fntdata"/><Relationship Id="rId55"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39" cy="464820"/>
          </a:xfrm>
          <a:prstGeom prst="rect">
            <a:avLst/>
          </a:prstGeom>
          <a:noFill/>
          <a:ln>
            <a:noFill/>
          </a:ln>
        </p:spPr>
        <p:txBody>
          <a:bodyPr lIns="93162" tIns="93162" rIns="93162" bIns="93162"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1pPr>
            <a:lvl2pPr marL="465887" marR="0" lvl="1"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2pPr>
            <a:lvl3pPr marL="931774" marR="0" lvl="2"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3pPr>
            <a:lvl4pPr marL="1397660" marR="0" lvl="3"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4pPr>
            <a:lvl5pPr marL="1863547" marR="0" lvl="4"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5pPr>
            <a:lvl6pPr marL="2329434" marR="0" lvl="5"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6pPr>
            <a:lvl7pPr marL="3261208" marR="0" lvl="6"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7pPr>
            <a:lvl8pPr marL="4658868" marR="0" lvl="7"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8pPr>
            <a:lvl9pPr marL="6522415" marR="0" lvl="8"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9pPr>
          </a:lstStyle>
          <a:p>
            <a:endParaRPr/>
          </a:p>
        </p:txBody>
      </p:sp>
      <p:sp>
        <p:nvSpPr>
          <p:cNvPr id="4" name="Shape 4"/>
          <p:cNvSpPr txBox="1">
            <a:spLocks noGrp="1"/>
          </p:cNvSpPr>
          <p:nvPr>
            <p:ph type="dt" idx="10"/>
          </p:nvPr>
        </p:nvSpPr>
        <p:spPr>
          <a:xfrm>
            <a:off x="3970937" y="0"/>
            <a:ext cx="3037839" cy="464820"/>
          </a:xfrm>
          <a:prstGeom prst="rect">
            <a:avLst/>
          </a:prstGeom>
          <a:noFill/>
          <a:ln>
            <a:noFill/>
          </a:ln>
        </p:spPr>
        <p:txBody>
          <a:bodyPr lIns="93162" tIns="93162" rIns="93162" bIns="93162"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65887" marR="0" lvl="1"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2pPr>
            <a:lvl3pPr marL="931774" marR="0" lvl="2"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3pPr>
            <a:lvl4pPr marL="1397660" marR="0" lvl="3"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4pPr>
            <a:lvl5pPr marL="1863547" marR="0" lvl="4"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5pPr>
            <a:lvl6pPr marL="2329434" marR="0" lvl="5"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6pPr>
            <a:lvl7pPr marL="3261208" marR="0" lvl="6"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7pPr>
            <a:lvl8pPr marL="4658868" marR="0" lvl="7"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8pPr>
            <a:lvl9pPr marL="6522415" marR="0" lvl="8"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
        <p:nvSpPr>
          <p:cNvPr id="6" name="Shape 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marL="0" marR="0" lvl="0" indent="0" algn="l" rtl="0">
              <a:spcBef>
                <a:spcPts val="0"/>
              </a:spcBef>
              <a:buChar char="●"/>
              <a:defRPr sz="1800" b="0" i="0" u="none" strike="noStrike" cap="none"/>
            </a:lvl1pPr>
            <a:lvl2pPr marL="457200" marR="0" lvl="1" indent="0" algn="l" rtl="0">
              <a:spcBef>
                <a:spcPts val="0"/>
              </a:spcBef>
              <a:buChar char="○"/>
              <a:defRPr sz="1800" b="0" i="0" u="none" strike="noStrike" cap="none"/>
            </a:lvl2pPr>
            <a:lvl3pPr marL="914400" marR="0" lvl="2" indent="0" algn="l" rtl="0">
              <a:spcBef>
                <a:spcPts val="0"/>
              </a:spcBef>
              <a:buChar char="■"/>
              <a:defRPr sz="1800" b="0" i="0" u="none" strike="noStrike" cap="none"/>
            </a:lvl3pPr>
            <a:lvl4pPr marL="1371600" marR="0" lvl="3" indent="0" algn="l" rtl="0">
              <a:spcBef>
                <a:spcPts val="0"/>
              </a:spcBef>
              <a:buChar char="●"/>
              <a:defRPr sz="1800" b="0" i="0" u="none" strike="noStrike" cap="none"/>
            </a:lvl4pPr>
            <a:lvl5pPr marL="1828800" marR="0" lvl="4" indent="0" algn="l" rtl="0">
              <a:spcBef>
                <a:spcPts val="0"/>
              </a:spcBef>
              <a:buChar char="○"/>
              <a:defRPr sz="1800" b="0" i="0" u="none" strike="noStrike" cap="none"/>
            </a:lvl5pPr>
            <a:lvl6pPr marL="2286000" marR="0" lvl="5" indent="0" algn="l" rtl="0">
              <a:spcBef>
                <a:spcPts val="0"/>
              </a:spcBef>
              <a:buChar char="■"/>
              <a:defRPr sz="1800" b="0" i="0" u="none" strike="noStrike" cap="none"/>
            </a:lvl6pPr>
            <a:lvl7pPr marL="2743200" marR="0" lvl="6" indent="0" algn="l" rtl="0">
              <a:spcBef>
                <a:spcPts val="0"/>
              </a:spcBef>
              <a:buChar char="●"/>
              <a:defRPr sz="1800" b="0" i="0" u="none" strike="noStrike" cap="none"/>
            </a:lvl7pPr>
            <a:lvl8pPr marL="3200400" marR="0" lvl="7" indent="0" algn="l" rtl="0">
              <a:spcBef>
                <a:spcPts val="0"/>
              </a:spcBef>
              <a:buChar char="○"/>
              <a:defRPr sz="1800" b="0" i="0" u="none" strike="noStrike" cap="none"/>
            </a:lvl8pPr>
            <a:lvl9pPr marL="3657600" marR="0" lvl="8" indent="0" algn="l" rtl="0">
              <a:spcBef>
                <a:spcPts val="0"/>
              </a:spcBef>
              <a:buChar char="■"/>
              <a:defRPr sz="1800" b="0" i="0" u="none" strike="noStrike" cap="none"/>
            </a:lvl9pPr>
          </a:lstStyle>
          <a:p>
            <a:endParaRPr/>
          </a:p>
        </p:txBody>
      </p:sp>
      <p:sp>
        <p:nvSpPr>
          <p:cNvPr id="7" name="Shape 7"/>
          <p:cNvSpPr txBox="1">
            <a:spLocks noGrp="1"/>
          </p:cNvSpPr>
          <p:nvPr>
            <p:ph type="ftr" idx="11"/>
          </p:nvPr>
        </p:nvSpPr>
        <p:spPr>
          <a:xfrm>
            <a:off x="1" y="8829965"/>
            <a:ext cx="3037839" cy="464820"/>
          </a:xfrm>
          <a:prstGeom prst="rect">
            <a:avLst/>
          </a:prstGeom>
          <a:noFill/>
          <a:ln>
            <a:noFill/>
          </a:ln>
        </p:spPr>
        <p:txBody>
          <a:bodyPr lIns="93162" tIns="93162" rIns="93162" bIns="93162"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1pPr>
            <a:lvl2pPr marL="465887" marR="0" lvl="1"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2pPr>
            <a:lvl3pPr marL="931774" marR="0" lvl="2"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3pPr>
            <a:lvl4pPr marL="1397660" marR="0" lvl="3"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4pPr>
            <a:lvl5pPr marL="1863547" marR="0" lvl="4"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5pPr>
            <a:lvl6pPr marL="2329434" marR="0" lvl="5"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6pPr>
            <a:lvl7pPr marL="3261208" marR="0" lvl="6"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7pPr>
            <a:lvl8pPr marL="4658868" marR="0" lvl="7"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8pPr>
            <a:lvl9pPr marL="6522415" marR="0" lvl="8" indent="0" algn="l" rtl="0">
              <a:lnSpc>
                <a:spcPct val="100000"/>
              </a:lnSpc>
              <a:spcBef>
                <a:spcPts val="0"/>
              </a:spcBef>
              <a:spcAft>
                <a:spcPts val="0"/>
              </a:spcAft>
              <a:buNone/>
              <a:defRPr sz="1800" b="0" i="0" u="none" strike="noStrike" cap="none">
                <a:solidFill>
                  <a:srgbClr val="000000"/>
                </a:solidFill>
                <a:latin typeface="Cabin"/>
                <a:ea typeface="Cabin"/>
                <a:cs typeface="Cabin"/>
                <a:sym typeface="Cabin"/>
              </a:defRPr>
            </a:lvl9pPr>
          </a:lstStyle>
          <a:p>
            <a:endParaRPr/>
          </a:p>
        </p:txBody>
      </p:sp>
      <p:sp>
        <p:nvSpPr>
          <p:cNvPr id="8" name="Shape 8"/>
          <p:cNvSpPr txBox="1">
            <a:spLocks noGrp="1"/>
          </p:cNvSpPr>
          <p:nvPr>
            <p:ph type="sldNum" idx="12"/>
          </p:nvPr>
        </p:nvSpPr>
        <p:spPr>
          <a:xfrm>
            <a:off x="3970937" y="8829965"/>
            <a:ext cx="3037839" cy="464820"/>
          </a:xfrm>
          <a:prstGeom prst="rect">
            <a:avLst/>
          </a:prstGeom>
          <a:noFill/>
          <a:ln>
            <a:noFill/>
          </a:ln>
        </p:spPr>
        <p:txBody>
          <a:bodyPr lIns="93162" tIns="46568" rIns="93162" bIns="46568" anchor="b" anchorCtr="0">
            <a:noAutofit/>
          </a:bodyPr>
          <a:lstStyle/>
          <a:p>
            <a:pPr algn="r">
              <a:buClr>
                <a:srgbClr val="000000"/>
              </a:buClr>
              <a:buSzPct val="25000"/>
            </a:pPr>
            <a:fld id="{00000000-1234-1234-1234-123412341234}" type="slidenum">
              <a:rPr lang="en-US" sz="1200" smtClean="0">
                <a:latin typeface="Calibri"/>
                <a:ea typeface="Calibri"/>
                <a:cs typeface="Calibri"/>
                <a:sym typeface="Calibri"/>
              </a:rPr>
              <a:pPr algn="r">
                <a:buClr>
                  <a:srgbClr val="000000"/>
                </a:buClr>
                <a:buSzPct val="25000"/>
              </a:pPr>
              <a:t>‹#›</a:t>
            </a:fld>
            <a:endParaRPr lang="en-US" sz="1200">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hilasd.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79" name="Shape 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142" name="Shape 1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r>
              <a:rPr lang="en-US" dirty="0" smtClean="0"/>
              <a:t>Counselors had training and will continue to get training on conducting Suicide/Homicide</a:t>
            </a:r>
            <a:r>
              <a:rPr lang="en-US" baseline="0" dirty="0" smtClean="0"/>
              <a:t> Assessment. We currently utilize the Columbia Toolkit which is evidence-based.</a:t>
            </a:r>
            <a:endParaRPr dirty="0"/>
          </a:p>
        </p:txBody>
      </p:sp>
      <p:sp>
        <p:nvSpPr>
          <p:cNvPr id="147" name="Shape 1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153" name="Shape 1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158" name="Shape 1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165" name="Shape 1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171" name="Shape 1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177" name="Shape 1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183" name="Shape 1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188" name="Shape 1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54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188" name="Shape 1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84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r>
              <a:rPr lang="en-US"/>
              <a:t>Pair and Share</a:t>
            </a:r>
          </a:p>
          <a:p>
            <a:pPr>
              <a:buNone/>
            </a:pPr>
            <a:r>
              <a:rPr lang="en-US"/>
              <a:t>Then Share out</a:t>
            </a:r>
          </a:p>
        </p:txBody>
      </p:sp>
      <p:sp>
        <p:nvSpPr>
          <p:cNvPr id="93" name="Shape 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188" name="Shape 1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292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217" name="Shape 2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Support from DHS:</a:t>
            </a:r>
            <a:endParaRPr lang="en-US" dirty="0"/>
          </a:p>
          <a:p>
            <a:r>
              <a:rPr lang="en-US" dirty="0"/>
              <a:t>DHS is creating an after-hour line for DHS consultation.  That number is 215.832.3400. (I.e. for consultation regarding legal guardianship, if you can't reach a legal guardian).  </a:t>
            </a:r>
          </a:p>
          <a:p>
            <a:endParaRPr lang="en-US" dirty="0"/>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sz="1200">
                <a:latin typeface="Calibri"/>
                <a:ea typeface="Calibri"/>
                <a:cs typeface="Calibri"/>
                <a:sym typeface="Calibri"/>
              </a:rPr>
              <a:pPr algn="r">
                <a:buClr>
                  <a:srgbClr val="000000"/>
                </a:buClr>
                <a:buSzPct val="25000"/>
              </a:pPr>
              <a:t>23</a:t>
            </a:fld>
            <a:endParaRPr lang="en-US" sz="1200">
              <a:latin typeface="Calibri"/>
              <a:ea typeface="Calibri"/>
              <a:cs typeface="Calibri"/>
              <a:sym typeface="Calibri"/>
            </a:endParaRPr>
          </a:p>
        </p:txBody>
      </p:sp>
    </p:spTree>
    <p:extLst>
      <p:ext uri="{BB962C8B-B14F-4D97-AF65-F5344CB8AC3E}">
        <p14:creationId xmlns:p14="http://schemas.microsoft.com/office/powerpoint/2010/main" val="4103110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206" name="Shape 2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206" name="Shape 2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594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5942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CHANGES TO CRC, MET and Interim Plan:</a:t>
            </a:r>
            <a:endParaRPr lang="en-US" dirty="0"/>
          </a:p>
          <a:p>
            <a:r>
              <a:rPr lang="en-US" dirty="0"/>
              <a:t>The Einstein Germantown Crisis Response Center (CRC) will no longer be designated as the child and adolescent CRC in Philadelphia, effective September 5th.  There will be 2 CRC's replacing Einstein: 1) CHOP and Belmont will partner in one location and 2) Fairmount Hospital will be the second site. However, they will not be starting until November 2017.  </a:t>
            </a:r>
          </a:p>
          <a:p>
            <a:r>
              <a:rPr lang="en-US" dirty="0"/>
              <a:t> </a:t>
            </a:r>
          </a:p>
          <a:p>
            <a:r>
              <a:rPr lang="en-US" dirty="0"/>
              <a:t>There is an interim plan for September through November 2017.  Please see attached flyer for details.  For your convenience, I have highlighted main points below:</a:t>
            </a:r>
          </a:p>
          <a:p>
            <a:r>
              <a:rPr lang="en-US" dirty="0"/>
              <a:t> </a:t>
            </a:r>
          </a:p>
          <a:p>
            <a:r>
              <a:rPr lang="en-US" dirty="0"/>
              <a:t>1.  CBH is asking for current child and adolescent community-based providers to activate internal crisis management protocols for the children and adolescents currently being served to see if they </a:t>
            </a:r>
          </a:p>
          <a:p>
            <a:r>
              <a:rPr lang="en-US" dirty="0"/>
              <a:t>     can de-escalate and resolve the crisis</a:t>
            </a:r>
            <a:r>
              <a:rPr lang="en-US" b="1" dirty="0"/>
              <a:t> </a:t>
            </a:r>
            <a:endParaRPr lang="en-US" dirty="0"/>
          </a:p>
          <a:p>
            <a:r>
              <a:rPr lang="en-US" dirty="0"/>
              <a:t>2.  If those existing providers cannot meet emergency or immediate behavioral health needs, Belmont and CHOP will provide emergency crisis from September 2017 through November 2017 at their</a:t>
            </a:r>
          </a:p>
          <a:p>
            <a:r>
              <a:rPr lang="en-US" dirty="0"/>
              <a:t>     sites.  Belmont will service youth 14 to 18 </a:t>
            </a:r>
            <a:r>
              <a:rPr lang="en-US" dirty="0" err="1"/>
              <a:t>yo</a:t>
            </a:r>
            <a:r>
              <a:rPr lang="en-US" dirty="0"/>
              <a:t> and CHOP will service youth 13 and under. They will be able to handle both involuntary (302s) and voluntary (201) petitions.</a:t>
            </a:r>
          </a:p>
          <a:p>
            <a:r>
              <a:rPr lang="en-US" dirty="0"/>
              <a:t>3.  There will be 2 open access sites where children and families can walk in for a psychiatric evaluation. They are PATH (19152) and NHS (19125). This is not a 24/7 crisis service or an emergency </a:t>
            </a:r>
          </a:p>
          <a:p>
            <a:r>
              <a:rPr lang="en-US" dirty="0"/>
              <a:t>     room.  It is for </a:t>
            </a:r>
            <a:r>
              <a:rPr lang="en-US" b="1" dirty="0"/>
              <a:t>urgent</a:t>
            </a:r>
            <a:r>
              <a:rPr lang="en-US" dirty="0"/>
              <a:t> situations and will only be able to handle voluntary (201) petitions.  Legal guardians must accompany the child for consent.</a:t>
            </a:r>
          </a:p>
          <a:p>
            <a:r>
              <a:rPr lang="en-US" dirty="0"/>
              <a:t>4.  If Police are involved they will follow the specific instructions of the PCR delegate regarding where to transport the child.  If they are involved without having specific instruction from the </a:t>
            </a:r>
          </a:p>
          <a:p>
            <a:r>
              <a:rPr lang="en-US" dirty="0"/>
              <a:t>     Philadelphia Crisis Response delegate (for involuntary 302), then they will transport the child to the nearest child-serving Emergency Room. (Flyer gives specific locations).</a:t>
            </a:r>
          </a:p>
          <a:p>
            <a:r>
              <a:rPr lang="en-US" dirty="0"/>
              <a:t>     a.  If the nearest child-serving medical emergency room does not have a psychiatrist on staff, a CHOP child psychiatrist will be available to that ER on call 24/7 through </a:t>
            </a:r>
            <a:r>
              <a:rPr lang="en-US" dirty="0" err="1"/>
              <a:t>telepsychiatry</a:t>
            </a:r>
            <a:r>
              <a:rPr lang="en-US" dirty="0"/>
              <a:t> consultation</a:t>
            </a:r>
          </a:p>
          <a:p>
            <a:r>
              <a:rPr lang="en-US" dirty="0"/>
              <a:t>          to ensure that children are receiving the most appropriate diagnostic and clinical recommendations.  </a:t>
            </a:r>
          </a:p>
          <a:p>
            <a:r>
              <a:rPr lang="en-US" dirty="0"/>
              <a:t> </a:t>
            </a:r>
          </a:p>
          <a:p>
            <a:r>
              <a:rPr lang="en-US" b="1" dirty="0"/>
              <a:t>CHANGES TO MET:</a:t>
            </a:r>
            <a:endParaRPr lang="en-US" dirty="0"/>
          </a:p>
          <a:p>
            <a:r>
              <a:rPr lang="en-US" dirty="0"/>
              <a:t>1.  There will be 3 MET teams run by PATH, </a:t>
            </a:r>
            <a:r>
              <a:rPr lang="en-US" dirty="0" err="1"/>
              <a:t>Elwyn</a:t>
            </a:r>
            <a:r>
              <a:rPr lang="en-US" dirty="0"/>
              <a:t> and </a:t>
            </a:r>
            <a:r>
              <a:rPr lang="en-US" dirty="0" err="1"/>
              <a:t>Bethana</a:t>
            </a:r>
            <a:r>
              <a:rPr lang="en-US" dirty="0"/>
              <a:t>.  PATH is expecting to start in October.  The others are hoping to start in November.  The current MET team continues to be in place. </a:t>
            </a:r>
          </a:p>
          <a:p>
            <a:r>
              <a:rPr lang="en-US" dirty="0"/>
              <a:t>2.   Each of the MET teams will have 2 separate tracks: 1)  team that will provide up to 72 hours of crisis response and 2)  team that will provide up to 6 weeks of intervention service - responding</a:t>
            </a:r>
          </a:p>
          <a:p>
            <a:r>
              <a:rPr lang="en-US" dirty="0"/>
              <a:t>      to the crisis and focusing on resolving underlying contributing issues </a:t>
            </a:r>
          </a:p>
          <a:p>
            <a:r>
              <a:rPr lang="en-US" dirty="0"/>
              <a:t> </a:t>
            </a:r>
          </a:p>
          <a:p>
            <a:r>
              <a:rPr lang="en-US" b="1" dirty="0"/>
              <a:t>CALLING CRISIS:</a:t>
            </a:r>
            <a:endParaRPr lang="en-US" dirty="0"/>
          </a:p>
          <a:p>
            <a:r>
              <a:rPr lang="en-US" dirty="0"/>
              <a:t>1.  Schools still need to follow the District's Behavioral Health Emergency Procedures as it stands and call the PI Liaison to triage and approve or deny calling the Philadelphia Crisis Response (PCR)</a:t>
            </a:r>
          </a:p>
          <a:p>
            <a:r>
              <a:rPr lang="en-US" dirty="0"/>
              <a:t>     delegate to request the Mobile Emergency Team.</a:t>
            </a:r>
          </a:p>
          <a:p>
            <a:r>
              <a:rPr lang="en-US" dirty="0"/>
              <a:t>2.  The Philadelphia Crisis Response (PCR) delegate will triage every call to determine the best course of action:  child going directly to CRC, approving MET and which of the teams, child going to an </a:t>
            </a:r>
          </a:p>
          <a:p>
            <a:r>
              <a:rPr lang="en-US" dirty="0"/>
              <a:t>     open access center, or child linking with a current provider.  Please note that the PCR delegate is now stationed alongside CBH member service so that linkage to current providers can be more </a:t>
            </a:r>
          </a:p>
          <a:p>
            <a:r>
              <a:rPr lang="en-US" dirty="0"/>
              <a:t>     easily established.</a:t>
            </a:r>
          </a:p>
          <a:p>
            <a:r>
              <a:rPr lang="en-US" b="1" dirty="0"/>
              <a:t>CRISIS SUPPORT FOR CHILDREN WITH ASD and/or ID:</a:t>
            </a:r>
            <a:endParaRPr lang="en-US" dirty="0"/>
          </a:p>
          <a:p>
            <a:r>
              <a:rPr lang="en-US" dirty="0"/>
              <a:t>We all know that due to specific needs, children/youth with ASD or ID often do not respond well in a psychiatric hospital setting. Crisis responders and acute inpatient facilities have not been adequately trained to program for their specific needs and often the children are not accepted. </a:t>
            </a:r>
          </a:p>
          <a:p>
            <a:r>
              <a:rPr lang="en-US" dirty="0"/>
              <a:t>1.  Acute Inpatient at Fairmount Behavioral Health will have a specialized ASD inpatient unit. </a:t>
            </a:r>
          </a:p>
          <a:p>
            <a:r>
              <a:rPr lang="en-US" dirty="0"/>
              <a:t>2.  MET - There will be specialized ASD trained </a:t>
            </a:r>
            <a:r>
              <a:rPr lang="en-US" dirty="0" err="1"/>
              <a:t>METeam</a:t>
            </a:r>
            <a:r>
              <a:rPr lang="en-US" dirty="0"/>
              <a:t>... more info to come on this.  </a:t>
            </a:r>
          </a:p>
          <a:p>
            <a:r>
              <a:rPr lang="en-US" dirty="0"/>
              <a:t> </a:t>
            </a:r>
          </a:p>
          <a:p>
            <a:r>
              <a:rPr lang="en-US" b="1" dirty="0"/>
              <a:t>UNDERSTANDING EXPECTATIONS AND SUPPORT:</a:t>
            </a:r>
            <a:r>
              <a:rPr lang="en-US" dirty="0"/>
              <a:t/>
            </a:r>
            <a:br>
              <a:rPr lang="en-US" dirty="0"/>
            </a:br>
            <a:r>
              <a:rPr lang="en-US" b="1" dirty="0"/>
              <a:t>Community Behavioral Health (CBH) support:</a:t>
            </a:r>
            <a:endParaRPr lang="en-US" dirty="0"/>
          </a:p>
          <a:p>
            <a:r>
              <a:rPr lang="en-US" dirty="0"/>
              <a:t>1.  CBH has trained the following entities on these changes: Police, fire, hospital, family court, DHS.</a:t>
            </a:r>
          </a:p>
          <a:p>
            <a:r>
              <a:rPr lang="en-US" dirty="0"/>
              <a:t>2.  CBH has stressed that it is vital that providers get to know their school counselor and regularly collaborate with them.</a:t>
            </a:r>
          </a:p>
          <a:p>
            <a:r>
              <a:rPr lang="en-US" dirty="0"/>
              <a:t>3.  Data shows that 80%  of crises are managed, not in the ER, but on site a community-based provider agencies, CBH has stressed the importance of providers developing solid crisis/safety plans and that they provide those to the schools.</a:t>
            </a:r>
          </a:p>
          <a:p>
            <a:r>
              <a:rPr lang="en-US" dirty="0"/>
              <a:t>4.  Providers can call CBH directly to </a:t>
            </a:r>
            <a:r>
              <a:rPr lang="en-US" dirty="0" err="1"/>
              <a:t>precert</a:t>
            </a:r>
            <a:r>
              <a:rPr lang="en-US" dirty="0"/>
              <a:t> for psychiatric evaluations</a:t>
            </a:r>
          </a:p>
          <a:p>
            <a:r>
              <a:rPr lang="en-US" dirty="0"/>
              <a:t>5.  Providers are being asked to work on having a 24/7 crisis line, for parody of practice to medical practitioners to deal with crisis and reduce ER visits.  (Think of. pediatricians who provide 24 hour emergency call service to triage and reduce ER visits and hospitalizations)</a:t>
            </a:r>
          </a:p>
          <a:p>
            <a:r>
              <a:rPr lang="en-US" dirty="0"/>
              <a:t>6.  CBH is asking providers to increase non-hospital support, therapy sessions, med appointments, BHRS hours, etc.  Providers will request the increase with clinical justification to manage crises and reduce higher levels of care.</a:t>
            </a:r>
          </a:p>
          <a:p>
            <a:r>
              <a:rPr lang="en-US" dirty="0"/>
              <a:t>7.  CBH will assist with bed-finding if hospitalization is needed.</a:t>
            </a:r>
          </a:p>
          <a:p>
            <a:r>
              <a:rPr lang="en-US" dirty="0"/>
              <a:t> </a:t>
            </a:r>
          </a:p>
          <a:p>
            <a:r>
              <a:rPr lang="en-US" b="1" dirty="0"/>
              <a:t>Support from DHS:</a:t>
            </a:r>
            <a:endParaRPr lang="en-US" dirty="0"/>
          </a:p>
          <a:p>
            <a:r>
              <a:rPr lang="en-US" dirty="0"/>
              <a:t>DHS is creating an after-hour line for DHS consultation.  That number is 215.832.3400. (I.e. for consultation regarding legal guardianship, if you can't reach a legal guardian).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endParaRPr lang="en-US" dirty="0"/>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sz="1200">
                <a:latin typeface="Calibri"/>
                <a:ea typeface="Calibri"/>
                <a:cs typeface="Calibri"/>
                <a:sym typeface="Calibri"/>
              </a:rPr>
              <a:pPr algn="r">
                <a:buClr>
                  <a:srgbClr val="000000"/>
                </a:buClr>
                <a:buSzPct val="25000"/>
              </a:pPr>
              <a:t>27</a:t>
            </a:fld>
            <a:endParaRPr lang="en-US" sz="1200">
              <a:latin typeface="Calibri"/>
              <a:ea typeface="Calibri"/>
              <a:cs typeface="Calibri"/>
              <a:sym typeface="Calibri"/>
            </a:endParaRPr>
          </a:p>
        </p:txBody>
      </p:sp>
    </p:spTree>
    <p:extLst>
      <p:ext uri="{BB962C8B-B14F-4D97-AF65-F5344CB8AC3E}">
        <p14:creationId xmlns:p14="http://schemas.microsoft.com/office/powerpoint/2010/main" val="1851500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sz="1200">
                <a:latin typeface="Calibri"/>
                <a:ea typeface="Calibri"/>
                <a:cs typeface="Calibri"/>
                <a:sym typeface="Calibri"/>
              </a:rPr>
              <a:pPr algn="r">
                <a:buClr>
                  <a:srgbClr val="000000"/>
                </a:buClr>
                <a:buSzPct val="25000"/>
              </a:pPr>
              <a:t>28</a:t>
            </a:fld>
            <a:endParaRPr lang="en-US" sz="1200">
              <a:latin typeface="Calibri"/>
              <a:ea typeface="Calibri"/>
              <a:cs typeface="Calibri"/>
              <a:sym typeface="Calibri"/>
            </a:endParaRPr>
          </a:p>
        </p:txBody>
      </p:sp>
    </p:spTree>
    <p:extLst>
      <p:ext uri="{BB962C8B-B14F-4D97-AF65-F5344CB8AC3E}">
        <p14:creationId xmlns:p14="http://schemas.microsoft.com/office/powerpoint/2010/main" val="1725847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There will be ASD specialized</a:t>
            </a:r>
            <a:r>
              <a:rPr lang="en-US" baseline="0" dirty="0" smtClean="0"/>
              <a:t> MET teams and Fairmount will have an ASD specialized unit</a:t>
            </a:r>
            <a:endParaRPr lang="en-US" dirty="0"/>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sz="1200">
                <a:latin typeface="Calibri"/>
                <a:ea typeface="Calibri"/>
                <a:cs typeface="Calibri"/>
                <a:sym typeface="Calibri"/>
              </a:rPr>
              <a:pPr algn="r">
                <a:buClr>
                  <a:srgbClr val="000000"/>
                </a:buClr>
                <a:buSzPct val="25000"/>
              </a:pPr>
              <a:t>29</a:t>
            </a:fld>
            <a:endParaRPr lang="en-US" sz="1200">
              <a:latin typeface="Calibri"/>
              <a:ea typeface="Calibri"/>
              <a:cs typeface="Calibri"/>
              <a:sym typeface="Calibri"/>
            </a:endParaRPr>
          </a:p>
        </p:txBody>
      </p:sp>
    </p:spTree>
    <p:extLst>
      <p:ext uri="{BB962C8B-B14F-4D97-AF65-F5344CB8AC3E}">
        <p14:creationId xmlns:p14="http://schemas.microsoft.com/office/powerpoint/2010/main" val="321749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dirty="0"/>
          </a:p>
        </p:txBody>
      </p:sp>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CHANGES TO CRC, MET and Interim Plan:</a:t>
            </a:r>
            <a:endParaRPr lang="en-US" dirty="0"/>
          </a:p>
          <a:p>
            <a:r>
              <a:rPr lang="en-US" dirty="0"/>
              <a:t>The Einstein Germantown Crisis Response Center (CRC) will no longer be designated as the child and adolescent CRC in Philadelphia, effective September 5th.  There will be 2 CRC's replacing Einstein: 1) CHOP and Belmont will partner in one location and 2) Fairmount Hospital will be the second site. However, they will not be starting until November 2017.  </a:t>
            </a:r>
          </a:p>
          <a:p>
            <a:r>
              <a:rPr lang="en-US" dirty="0"/>
              <a:t> </a:t>
            </a:r>
          </a:p>
          <a:p>
            <a:r>
              <a:rPr lang="en-US" dirty="0"/>
              <a:t>There is an interim plan for September through November 2017.  Please see attached flyer for details.  For your convenience, I have highlighted main points below:</a:t>
            </a:r>
          </a:p>
          <a:p>
            <a:r>
              <a:rPr lang="en-US" dirty="0"/>
              <a:t> </a:t>
            </a:r>
          </a:p>
          <a:p>
            <a:r>
              <a:rPr lang="en-US" dirty="0"/>
              <a:t>1.  CBH is asking for current child and adolescent community-based providers to activate internal crisis management protocols for the children and adolescents currently being served to see if they </a:t>
            </a:r>
          </a:p>
          <a:p>
            <a:r>
              <a:rPr lang="en-US" dirty="0"/>
              <a:t>     can de-escalate and resolve the crisis</a:t>
            </a:r>
            <a:r>
              <a:rPr lang="en-US" b="1" dirty="0"/>
              <a:t> </a:t>
            </a:r>
            <a:endParaRPr lang="en-US" dirty="0"/>
          </a:p>
          <a:p>
            <a:r>
              <a:rPr lang="en-US" dirty="0"/>
              <a:t>2.  If those existing providers cannot meet emergency or immediate behavioral health needs, Belmont and CHOP will provide emergency crisis from September 2017 through November 2017 at their</a:t>
            </a:r>
          </a:p>
          <a:p>
            <a:r>
              <a:rPr lang="en-US" dirty="0"/>
              <a:t>     sites.  Belmont will service youth 14 to 18 </a:t>
            </a:r>
            <a:r>
              <a:rPr lang="en-US" dirty="0" err="1"/>
              <a:t>yo</a:t>
            </a:r>
            <a:r>
              <a:rPr lang="en-US" dirty="0"/>
              <a:t> and CHOP will service youth 13 and under. They will be able to handle both involuntary (302s) and voluntary (201) petitions.</a:t>
            </a:r>
          </a:p>
          <a:p>
            <a:r>
              <a:rPr lang="en-US" dirty="0"/>
              <a:t>3.  There will be 2 open access sites where children and families can walk in for a psychiatric evaluation. They are PATH (19152) and NHS (19125). This is not a 24/7 crisis service or an emergency </a:t>
            </a:r>
          </a:p>
          <a:p>
            <a:r>
              <a:rPr lang="en-US" dirty="0"/>
              <a:t>     room.  It is for </a:t>
            </a:r>
            <a:r>
              <a:rPr lang="en-US" b="1" dirty="0"/>
              <a:t>urgent</a:t>
            </a:r>
            <a:r>
              <a:rPr lang="en-US" dirty="0"/>
              <a:t> situations and will only be able to handle voluntary (201) petitions.  Legal guardians must accompany the child for consent.</a:t>
            </a:r>
          </a:p>
          <a:p>
            <a:r>
              <a:rPr lang="en-US" dirty="0"/>
              <a:t>4.  If Police are involved they will follow the specific instructions of the PCR delegate regarding where to transport the child.  If they are involved without having specific instruction from the </a:t>
            </a:r>
          </a:p>
          <a:p>
            <a:r>
              <a:rPr lang="en-US" dirty="0"/>
              <a:t>     Philadelphia Crisis Response delegate (for involuntary 302), then they will transport the child to the nearest child-serving Emergency Room. (Flyer gives specific locations).</a:t>
            </a:r>
          </a:p>
          <a:p>
            <a:r>
              <a:rPr lang="en-US" dirty="0"/>
              <a:t>     a.  If the nearest child-serving medical emergency room does not have a psychiatrist on staff, a CHOP child psychiatrist will be available to that ER on call 24/7 through </a:t>
            </a:r>
            <a:r>
              <a:rPr lang="en-US" dirty="0" err="1"/>
              <a:t>telepsychiatry</a:t>
            </a:r>
            <a:r>
              <a:rPr lang="en-US" dirty="0"/>
              <a:t> consultation</a:t>
            </a:r>
          </a:p>
          <a:p>
            <a:r>
              <a:rPr lang="en-US" dirty="0"/>
              <a:t>          to ensure that children are receiving the most appropriate diagnostic and clinical recommendations.  </a:t>
            </a:r>
          </a:p>
          <a:p>
            <a:r>
              <a:rPr lang="en-US" dirty="0"/>
              <a:t> </a:t>
            </a:r>
          </a:p>
          <a:p>
            <a:r>
              <a:rPr lang="en-US" b="1" dirty="0"/>
              <a:t>CHANGES TO MET:</a:t>
            </a:r>
            <a:endParaRPr lang="en-US" dirty="0"/>
          </a:p>
          <a:p>
            <a:r>
              <a:rPr lang="en-US" dirty="0"/>
              <a:t>1.  There will be 3 MET teams run by PATH, </a:t>
            </a:r>
            <a:r>
              <a:rPr lang="en-US" dirty="0" err="1"/>
              <a:t>Elwyn</a:t>
            </a:r>
            <a:r>
              <a:rPr lang="en-US" dirty="0"/>
              <a:t> and </a:t>
            </a:r>
            <a:r>
              <a:rPr lang="en-US" dirty="0" err="1"/>
              <a:t>Bethana</a:t>
            </a:r>
            <a:r>
              <a:rPr lang="en-US" dirty="0"/>
              <a:t>.  PATH is expecting to start in October.  The others are hoping to start in November.  The current MET team continues to be in place. </a:t>
            </a:r>
          </a:p>
          <a:p>
            <a:r>
              <a:rPr lang="en-US" dirty="0"/>
              <a:t>2.   Each of the MET teams will have 2 separate tracks: 1)  team that will provide up to 72 hours of crisis response and 2)  team that will provide up to 6 weeks of intervention service - responding</a:t>
            </a:r>
          </a:p>
          <a:p>
            <a:r>
              <a:rPr lang="en-US" dirty="0"/>
              <a:t>      to the crisis and focusing on resolving underlying contributing issues </a:t>
            </a:r>
          </a:p>
          <a:p>
            <a:r>
              <a:rPr lang="en-US" dirty="0"/>
              <a:t> </a:t>
            </a:r>
          </a:p>
          <a:p>
            <a:r>
              <a:rPr lang="en-US" b="1" dirty="0"/>
              <a:t>CALLING CRISIS:</a:t>
            </a:r>
            <a:endParaRPr lang="en-US" dirty="0"/>
          </a:p>
          <a:p>
            <a:r>
              <a:rPr lang="en-US" dirty="0"/>
              <a:t>1.  Schools still need to follow the District's Behavioral Health Emergency Procedures as it stands and call the PI Liaison to triage and approve or deny calling the Philadelphia Crisis Response (PCR)</a:t>
            </a:r>
          </a:p>
          <a:p>
            <a:r>
              <a:rPr lang="en-US" dirty="0"/>
              <a:t>     delegate to request the Mobile Emergency Team.</a:t>
            </a:r>
          </a:p>
          <a:p>
            <a:r>
              <a:rPr lang="en-US" dirty="0"/>
              <a:t>2.  The Philadelphia Crisis Response (PCR) delegate will triage every call to determine the best course of action:  child going directly to CRC, approving MET and which of the teams, child going to an </a:t>
            </a:r>
          </a:p>
          <a:p>
            <a:r>
              <a:rPr lang="en-US" dirty="0"/>
              <a:t>     open access center, or child linking with a current provider.  Please note that the PCR delegate is now stationed alongside CBH member service so that linkage to current providers can be more </a:t>
            </a:r>
          </a:p>
          <a:p>
            <a:r>
              <a:rPr lang="en-US" dirty="0"/>
              <a:t>     easily established.</a:t>
            </a:r>
          </a:p>
          <a:p>
            <a:r>
              <a:rPr lang="en-US" b="1" dirty="0"/>
              <a:t>CRISIS SUPPORT FOR CHILDREN WITH ASD and/or ID:</a:t>
            </a:r>
            <a:endParaRPr lang="en-US" dirty="0"/>
          </a:p>
          <a:p>
            <a:r>
              <a:rPr lang="en-US" dirty="0"/>
              <a:t>We all know that due to specific needs, children/youth with ASD or ID often do not respond well in a psychiatric hospital setting. Crisis responders and acute inpatient facilities have not been adequately trained to program for their specific needs and often the children are not accepted. </a:t>
            </a:r>
          </a:p>
          <a:p>
            <a:r>
              <a:rPr lang="en-US" dirty="0"/>
              <a:t>1.  Acute Inpatient at Fairmount Behavioral Health will have a specialized ASD inpatient unit. </a:t>
            </a:r>
          </a:p>
          <a:p>
            <a:r>
              <a:rPr lang="en-US" dirty="0"/>
              <a:t>2.  MET - There will be specialized ASD trained </a:t>
            </a:r>
            <a:r>
              <a:rPr lang="en-US" dirty="0" err="1"/>
              <a:t>METeam</a:t>
            </a:r>
            <a:r>
              <a:rPr lang="en-US" dirty="0"/>
              <a:t>... more info to come on this.  </a:t>
            </a:r>
          </a:p>
          <a:p>
            <a:r>
              <a:rPr lang="en-US" dirty="0"/>
              <a:t> </a:t>
            </a:r>
          </a:p>
          <a:p>
            <a:r>
              <a:rPr lang="en-US" b="1" dirty="0"/>
              <a:t>UNDERSTANDING EXPECTATIONS AND SUPPORT:</a:t>
            </a:r>
            <a:r>
              <a:rPr lang="en-US" dirty="0"/>
              <a:t/>
            </a:r>
            <a:br>
              <a:rPr lang="en-US" dirty="0"/>
            </a:br>
            <a:r>
              <a:rPr lang="en-US" b="1" dirty="0"/>
              <a:t>Community Behavioral Health (CBH) support:</a:t>
            </a:r>
            <a:endParaRPr lang="en-US" dirty="0"/>
          </a:p>
          <a:p>
            <a:r>
              <a:rPr lang="en-US" dirty="0"/>
              <a:t>1.  CBH has trained the following entities on these changes: Police, fire, hospital, family court, DHS.</a:t>
            </a:r>
          </a:p>
          <a:p>
            <a:r>
              <a:rPr lang="en-US" dirty="0"/>
              <a:t>2.  CBH has stressed that it is vital that providers get to know their school counselor and regularly collaborate with them.</a:t>
            </a:r>
          </a:p>
          <a:p>
            <a:r>
              <a:rPr lang="en-US" dirty="0"/>
              <a:t>3.  Data shows that 80%  of crises are managed, not in the ER, but on site a community-based provider agencies, CBH has stressed the importance of providers developing solid crisis/safety plans and that they provide those to the schools.</a:t>
            </a:r>
          </a:p>
          <a:p>
            <a:r>
              <a:rPr lang="en-US" dirty="0"/>
              <a:t>4.  Providers can call CBH directly to </a:t>
            </a:r>
            <a:r>
              <a:rPr lang="en-US" dirty="0" err="1"/>
              <a:t>precert</a:t>
            </a:r>
            <a:r>
              <a:rPr lang="en-US" dirty="0"/>
              <a:t> for psychiatric evaluations</a:t>
            </a:r>
          </a:p>
          <a:p>
            <a:r>
              <a:rPr lang="en-US" dirty="0"/>
              <a:t>5.  Providers are being asked to work on having a 24/7 crisis line, for parody of practice to medical practitioners to deal with crisis and reduce ER visits.  (Think of. pediatricians who provide 24 hour emergency call service to triage and reduce ER visits and hospitalizations)</a:t>
            </a:r>
          </a:p>
          <a:p>
            <a:r>
              <a:rPr lang="en-US" dirty="0"/>
              <a:t>6.  CBH is asking providers to increase non-hospital support, therapy sessions, med appointments, BHRS hours, etc.  Providers will request the increase with clinical justification to manage crises and reduce higher levels of care.</a:t>
            </a:r>
          </a:p>
          <a:p>
            <a:r>
              <a:rPr lang="en-US" dirty="0"/>
              <a:t>7.  CBH will assist with bed-finding if hospitalization is needed.</a:t>
            </a:r>
          </a:p>
          <a:p>
            <a:r>
              <a:rPr lang="en-US" dirty="0"/>
              <a:t> </a:t>
            </a:r>
          </a:p>
          <a:p>
            <a:r>
              <a:rPr lang="en-US" b="1" dirty="0"/>
              <a:t>Support from DHS:</a:t>
            </a:r>
            <a:endParaRPr lang="en-US" dirty="0"/>
          </a:p>
          <a:p>
            <a:r>
              <a:rPr lang="en-US" dirty="0"/>
              <a:t>DHS is creating an after-hour line for DHS consultation.  That number is 215.832.3400. (I.e. for consultation regarding legal guardianship, if you can't reach a legal guardian).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endParaRPr lang="en-US" dirty="0"/>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sz="1200">
                <a:latin typeface="Calibri"/>
                <a:ea typeface="Calibri"/>
                <a:cs typeface="Calibri"/>
                <a:sym typeface="Calibri"/>
              </a:rPr>
              <a:pPr algn="r">
                <a:buClr>
                  <a:srgbClr val="000000"/>
                </a:buClr>
                <a:buSzPct val="25000"/>
              </a:pPr>
              <a:t>30</a:t>
            </a:fld>
            <a:endParaRPr lang="en-US" sz="1200">
              <a:latin typeface="Calibri"/>
              <a:ea typeface="Calibri"/>
              <a:cs typeface="Calibri"/>
              <a:sym typeface="Calibri"/>
            </a:endParaRPr>
          </a:p>
        </p:txBody>
      </p:sp>
    </p:spTree>
    <p:extLst>
      <p:ext uri="{BB962C8B-B14F-4D97-AF65-F5344CB8AC3E}">
        <p14:creationId xmlns:p14="http://schemas.microsoft.com/office/powerpoint/2010/main" val="3739034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a:t> </a:t>
            </a:r>
          </a:p>
          <a:p>
            <a:r>
              <a:rPr lang="en-US"/>
              <a:t> </a:t>
            </a:r>
          </a:p>
          <a:p>
            <a:r>
              <a:rPr lang="en-US"/>
              <a:t> </a:t>
            </a:r>
          </a:p>
          <a:p>
            <a:r>
              <a:rPr lang="en-US"/>
              <a:t> </a:t>
            </a:r>
          </a:p>
          <a:p>
            <a:r>
              <a:rPr lang="en-US"/>
              <a:t> </a:t>
            </a:r>
          </a:p>
          <a:p>
            <a:r>
              <a:rPr lang="en-US"/>
              <a:t> </a:t>
            </a:r>
          </a:p>
          <a:p>
            <a:r>
              <a:rPr lang="en-US"/>
              <a:t> </a:t>
            </a:r>
          </a:p>
          <a:p>
            <a:r>
              <a:rPr lang="en-US"/>
              <a:t> </a:t>
            </a:r>
          </a:p>
          <a:p>
            <a:r>
              <a:rPr lang="en-US"/>
              <a:t> </a:t>
            </a:r>
          </a:p>
          <a:p>
            <a:r>
              <a:rPr lang="en-US"/>
              <a:t> </a:t>
            </a:r>
          </a:p>
          <a:p>
            <a:endParaRPr lang="en-US" dirty="0"/>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sz="1200">
                <a:latin typeface="Calibri"/>
                <a:ea typeface="Calibri"/>
                <a:cs typeface="Calibri"/>
                <a:sym typeface="Calibri"/>
              </a:rPr>
              <a:pPr algn="r">
                <a:buClr>
                  <a:srgbClr val="000000"/>
                </a:buClr>
                <a:buSzPct val="25000"/>
              </a:pPr>
              <a:t>31</a:t>
            </a:fld>
            <a:endParaRPr lang="en-US" sz="1200">
              <a:latin typeface="Calibri"/>
              <a:ea typeface="Calibri"/>
              <a:cs typeface="Calibri"/>
              <a:sym typeface="Calibri"/>
            </a:endParaRPr>
          </a:p>
        </p:txBody>
      </p:sp>
    </p:spTree>
    <p:extLst>
      <p:ext uri="{BB962C8B-B14F-4D97-AF65-F5344CB8AC3E}">
        <p14:creationId xmlns:p14="http://schemas.microsoft.com/office/powerpoint/2010/main" val="2550445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sz="1200" smtClean="0">
                <a:latin typeface="Calibri"/>
                <a:ea typeface="Calibri"/>
                <a:cs typeface="Calibri"/>
                <a:sym typeface="Calibri"/>
              </a:rPr>
              <a:pPr algn="r">
                <a:buClr>
                  <a:srgbClr val="000000"/>
                </a:buClr>
                <a:buSzPct val="25000"/>
              </a:pPr>
              <a:t>32</a:t>
            </a:fld>
            <a:endParaRPr lang="en-US" sz="1200">
              <a:latin typeface="Calibri"/>
              <a:ea typeface="Calibri"/>
              <a:cs typeface="Calibri"/>
              <a:sym typeface="Calibri"/>
            </a:endParaRPr>
          </a:p>
        </p:txBody>
      </p:sp>
    </p:spTree>
    <p:extLst>
      <p:ext uri="{BB962C8B-B14F-4D97-AF65-F5344CB8AC3E}">
        <p14:creationId xmlns:p14="http://schemas.microsoft.com/office/powerpoint/2010/main" val="3523967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sz="1200" smtClean="0">
                <a:latin typeface="Calibri"/>
                <a:ea typeface="Calibri"/>
                <a:cs typeface="Calibri"/>
                <a:sym typeface="Calibri"/>
              </a:rPr>
              <a:pPr algn="r">
                <a:buClr>
                  <a:srgbClr val="000000"/>
                </a:buClr>
                <a:buSzPct val="25000"/>
              </a:pPr>
              <a:t>33</a:t>
            </a:fld>
            <a:endParaRPr lang="en-US" sz="1200">
              <a:latin typeface="Calibri"/>
              <a:ea typeface="Calibri"/>
              <a:cs typeface="Calibri"/>
              <a:sym typeface="Calibri"/>
            </a:endParaRPr>
          </a:p>
        </p:txBody>
      </p:sp>
    </p:spTree>
    <p:extLst>
      <p:ext uri="{BB962C8B-B14F-4D97-AF65-F5344CB8AC3E}">
        <p14:creationId xmlns:p14="http://schemas.microsoft.com/office/powerpoint/2010/main" val="3801389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dirty="0"/>
          </a:p>
        </p:txBody>
      </p:sp>
      <p:sp>
        <p:nvSpPr>
          <p:cNvPr id="230" name="Shape 2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sz="1200" smtClean="0">
                <a:latin typeface="Calibri"/>
                <a:ea typeface="Calibri"/>
                <a:cs typeface="Calibri"/>
                <a:sym typeface="Calibri"/>
              </a:rPr>
              <a:pPr algn="r">
                <a:buClr>
                  <a:srgbClr val="000000"/>
                </a:buClr>
                <a:buSzPct val="25000"/>
              </a:pPr>
              <a:t>35</a:t>
            </a:fld>
            <a:endParaRPr lang="en-US" sz="1200">
              <a:latin typeface="Calibri"/>
              <a:ea typeface="Calibri"/>
              <a:cs typeface="Calibri"/>
              <a:sym typeface="Calibri"/>
            </a:endParaRPr>
          </a:p>
        </p:txBody>
      </p:sp>
    </p:spTree>
    <p:extLst>
      <p:ext uri="{BB962C8B-B14F-4D97-AF65-F5344CB8AC3E}">
        <p14:creationId xmlns:p14="http://schemas.microsoft.com/office/powerpoint/2010/main" val="392410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107" name="Shape 1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113" name="Shape 1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r>
              <a:rPr lang="en-US" dirty="0"/>
              <a:t>When a student expresses, verbally, in writing, or through behavior the desire or intention to inflict serious or life-threatening injury to him/herself or others. </a:t>
            </a:r>
            <a:endParaRPr dirty="0"/>
          </a:p>
        </p:txBody>
      </p:sp>
      <p:sp>
        <p:nvSpPr>
          <p:cNvPr id="125" name="Shape 1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r>
              <a:rPr lang="en-US" dirty="0"/>
              <a:t>If the </a:t>
            </a:r>
            <a:r>
              <a:rPr lang="en-US" u="sng" dirty="0">
                <a:solidFill>
                  <a:schemeClr val="hlink"/>
                </a:solidFill>
                <a:hlinkClick r:id="rId3"/>
              </a:rPr>
              <a:t>www.philasd.org</a:t>
            </a:r>
            <a:r>
              <a:rPr lang="en-US" dirty="0"/>
              <a:t> link is working then we can make </a:t>
            </a:r>
            <a:r>
              <a:rPr lang="en-US" dirty="0" err="1"/>
              <a:t>refererence</a:t>
            </a:r>
            <a:r>
              <a:rPr lang="en-US" dirty="0"/>
              <a:t> to the BH on the internet</a:t>
            </a:r>
            <a:r>
              <a:rPr lang="en-US" dirty="0" smtClean="0"/>
              <a:t>.</a:t>
            </a:r>
          </a:p>
        </p:txBody>
      </p:sp>
      <p:sp>
        <p:nvSpPr>
          <p:cNvPr id="119" name="Shape 1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endParaRPr/>
          </a:p>
        </p:txBody>
      </p:sp>
      <p:sp>
        <p:nvSpPr>
          <p:cNvPr id="131" name="Shape 1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None/>
            </a:pPr>
            <a:r>
              <a:rPr lang="en-US"/>
              <a:t>Remind participants of the need for incident reporting by Principal or designee.</a:t>
            </a:r>
          </a:p>
        </p:txBody>
      </p:sp>
      <p:sp>
        <p:nvSpPr>
          <p:cNvPr id="136" name="Shape 1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p:nvPr/>
        </p:nvSpPr>
        <p:spPr>
          <a:xfrm>
            <a:off x="80700" y="3534800"/>
            <a:ext cx="8982600" cy="3215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5" name="Shape 15"/>
          <p:cNvSpPr txBox="1">
            <a:spLocks noGrp="1"/>
          </p:cNvSpPr>
          <p:nvPr>
            <p:ph type="ctrTitle"/>
          </p:nvPr>
        </p:nvSpPr>
        <p:spPr>
          <a:xfrm>
            <a:off x="485875" y="352633"/>
            <a:ext cx="8183700" cy="1964700"/>
          </a:xfrm>
          <a:prstGeom prst="rect">
            <a:avLst/>
          </a:prstGeom>
        </p:spPr>
        <p:txBody>
          <a:bodyPr lIns="91425" tIns="91425" rIns="91425" bIns="91425" anchor="b"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6" name="Shape 16"/>
          <p:cNvSpPr txBox="1">
            <a:spLocks noGrp="1"/>
          </p:cNvSpPr>
          <p:nvPr>
            <p:ph type="subTitle" idx="1"/>
          </p:nvPr>
        </p:nvSpPr>
        <p:spPr>
          <a:xfrm>
            <a:off x="485875" y="2317433"/>
            <a:ext cx="8183700" cy="1148100"/>
          </a:xfrm>
          <a:prstGeom prst="rect">
            <a:avLst/>
          </a:prstGeom>
        </p:spPr>
        <p:txBody>
          <a:bodyPr lIns="91425" tIns="91425" rIns="91425" bIns="91425" anchor="t" anchorCtr="0"/>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a:endParaRPr/>
          </a:p>
        </p:txBody>
      </p:sp>
      <p:sp>
        <p:nvSpPr>
          <p:cNvPr id="17" name="Shape 17"/>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sp>
        <p:nvSpPr>
          <p:cNvPr id="52" name="Shape 52"/>
          <p:cNvSpPr/>
          <p:nvPr/>
        </p:nvSpPr>
        <p:spPr>
          <a:xfrm>
            <a:off x="80700" y="3534800"/>
            <a:ext cx="8982600" cy="3215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311700" y="990667"/>
            <a:ext cx="8520600" cy="2675099"/>
          </a:xfrm>
          <a:prstGeom prst="rect">
            <a:avLst/>
          </a:prstGeom>
        </p:spPr>
        <p:txBody>
          <a:bodyPr lIns="91425" tIns="91425" rIns="91425" bIns="91425" anchor="b" anchorCtr="0"/>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a:endParaRPr/>
          </a:p>
        </p:txBody>
      </p:sp>
      <p:sp>
        <p:nvSpPr>
          <p:cNvPr id="54" name="Shape 54"/>
          <p:cNvSpPr txBox="1">
            <a:spLocks noGrp="1"/>
          </p:cNvSpPr>
          <p:nvPr>
            <p:ph type="body" idx="1"/>
          </p:nvPr>
        </p:nvSpPr>
        <p:spPr>
          <a:xfrm>
            <a:off x="311700" y="3793575"/>
            <a:ext cx="8520600" cy="17343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55" name="Shape 55"/>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938212" y="382587"/>
            <a:ext cx="7634400" cy="1492200"/>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2"/>
              </a:buClr>
              <a:buFont typeface="Impact"/>
              <a:buNone/>
              <a:defRPr sz="5100" b="0" i="0" u="none" strike="noStrike" cap="none">
                <a:solidFill>
                  <a:schemeClr val="dk2"/>
                </a:solidFill>
                <a:latin typeface="Impact"/>
                <a:ea typeface="Impact"/>
                <a:cs typeface="Impact"/>
                <a:sym typeface="Impact"/>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0" name="Shape 60"/>
          <p:cNvSpPr txBox="1">
            <a:spLocks noGrp="1"/>
          </p:cNvSpPr>
          <p:nvPr>
            <p:ph type="body" idx="1"/>
          </p:nvPr>
        </p:nvSpPr>
        <p:spPr>
          <a:xfrm>
            <a:off x="938212" y="2286000"/>
            <a:ext cx="7634400" cy="3594000"/>
          </a:xfrm>
          <a:prstGeom prst="rect">
            <a:avLst/>
          </a:prstGeom>
          <a:noFill/>
          <a:ln>
            <a:noFill/>
          </a:ln>
        </p:spPr>
        <p:txBody>
          <a:bodyPr lIns="91425" tIns="91425" rIns="91425" bIns="91425" anchor="t" anchorCtr="0"/>
          <a:lstStyle>
            <a:lvl1pPr marL="228600" marR="0" lvl="0" indent="-101600" algn="l" rtl="0">
              <a:lnSpc>
                <a:spcPct val="110000"/>
              </a:lnSpc>
              <a:spcBef>
                <a:spcPts val="700"/>
              </a:spcBef>
              <a:buClr>
                <a:schemeClr val="dk2"/>
              </a:buClr>
              <a:buSzPct val="100000"/>
              <a:buFont typeface="Arial"/>
              <a:buChar char="•"/>
              <a:defRPr sz="2000" b="0" i="0" u="none" strike="noStrike" cap="none">
                <a:solidFill>
                  <a:srgbClr val="595959"/>
                </a:solidFill>
                <a:latin typeface="Cabin"/>
                <a:ea typeface="Cabin"/>
                <a:cs typeface="Cabin"/>
                <a:sym typeface="Cabin"/>
              </a:defRPr>
            </a:lvl1pPr>
            <a:lvl2pPr marL="685800" marR="0" lvl="1" indent="-114300" algn="l" rtl="0">
              <a:lnSpc>
                <a:spcPct val="110000"/>
              </a:lnSpc>
              <a:spcBef>
                <a:spcPts val="700"/>
              </a:spcBef>
              <a:buClr>
                <a:schemeClr val="dk2"/>
              </a:buClr>
              <a:buSzPct val="100000"/>
              <a:buFont typeface="Cabin"/>
              <a:buChar char="–"/>
              <a:defRPr sz="1800" b="0" i="0" u="none" strike="noStrike" cap="none">
                <a:solidFill>
                  <a:srgbClr val="595959"/>
                </a:solidFill>
                <a:latin typeface="Cabin"/>
                <a:ea typeface="Cabin"/>
                <a:cs typeface="Cabin"/>
                <a:sym typeface="Cabin"/>
              </a:defRPr>
            </a:lvl2pPr>
            <a:lvl3pPr marL="1143000" marR="0" lvl="2" indent="-127000" algn="l" rtl="0">
              <a:lnSpc>
                <a:spcPct val="110000"/>
              </a:lnSpc>
              <a:spcBef>
                <a:spcPts val="700"/>
              </a:spcBef>
              <a:buClr>
                <a:schemeClr val="dk2"/>
              </a:buClr>
              <a:buSzPct val="100000"/>
              <a:buFont typeface="Arial"/>
              <a:buChar char="•"/>
              <a:defRPr sz="1600" b="0" i="0" u="none" strike="noStrike" cap="none">
                <a:solidFill>
                  <a:srgbClr val="595959"/>
                </a:solidFill>
                <a:latin typeface="Cabin"/>
                <a:ea typeface="Cabin"/>
                <a:cs typeface="Cabin"/>
                <a:sym typeface="Cabin"/>
              </a:defRPr>
            </a:lvl3pPr>
            <a:lvl4pPr marL="1600200" marR="0" lvl="3" indent="-139700" algn="l" rtl="0">
              <a:lnSpc>
                <a:spcPct val="110000"/>
              </a:lnSpc>
              <a:spcBef>
                <a:spcPts val="700"/>
              </a:spcBef>
              <a:buClr>
                <a:schemeClr val="dk2"/>
              </a:buClr>
              <a:buSzPct val="100000"/>
              <a:buFont typeface="Cabin"/>
              <a:buChar char="–"/>
              <a:defRPr sz="1400" b="0" i="0" u="none" strike="noStrike" cap="none">
                <a:solidFill>
                  <a:srgbClr val="595959"/>
                </a:solidFill>
                <a:latin typeface="Cabin"/>
                <a:ea typeface="Cabin"/>
                <a:cs typeface="Cabin"/>
                <a:sym typeface="Cabin"/>
              </a:defRPr>
            </a:lvl4pPr>
            <a:lvl5pPr marL="2057400" marR="0" lvl="4" indent="-139700" algn="l" rtl="0">
              <a:lnSpc>
                <a:spcPct val="110000"/>
              </a:lnSpc>
              <a:spcBef>
                <a:spcPts val="700"/>
              </a:spcBef>
              <a:buClr>
                <a:schemeClr val="dk2"/>
              </a:buClr>
              <a:buSzPct val="100000"/>
              <a:buFont typeface="Arial"/>
              <a:buChar char="•"/>
              <a:defRPr sz="1400" b="0" i="0" u="none" strike="noStrike" cap="none">
                <a:solidFill>
                  <a:srgbClr val="595959"/>
                </a:solidFill>
                <a:latin typeface="Cabin"/>
                <a:ea typeface="Cabin"/>
                <a:cs typeface="Cabin"/>
                <a:sym typeface="Cabin"/>
              </a:defRPr>
            </a:lvl5pPr>
            <a:lvl6pPr marL="2514600" marR="0" lvl="5" indent="-139700" algn="l" rtl="0">
              <a:lnSpc>
                <a:spcPct val="110000"/>
              </a:lnSpc>
              <a:spcBef>
                <a:spcPts val="700"/>
              </a:spcBef>
              <a:buClr>
                <a:schemeClr val="dk2"/>
              </a:buClr>
              <a:buSzPct val="100000"/>
              <a:buFont typeface="Cabin"/>
              <a:buChar char="–"/>
              <a:defRPr sz="1400" b="0" i="0" u="none" strike="noStrike" cap="none">
                <a:solidFill>
                  <a:srgbClr val="595959"/>
                </a:solidFill>
                <a:latin typeface="Cabin"/>
                <a:ea typeface="Cabin"/>
                <a:cs typeface="Cabin"/>
                <a:sym typeface="Cabin"/>
              </a:defRPr>
            </a:lvl6pPr>
            <a:lvl7pPr marL="2971800" marR="0" lvl="6" indent="-139700" algn="l" rtl="0">
              <a:lnSpc>
                <a:spcPct val="110000"/>
              </a:lnSpc>
              <a:spcBef>
                <a:spcPts val="700"/>
              </a:spcBef>
              <a:buClr>
                <a:schemeClr val="dk2"/>
              </a:buClr>
              <a:buSzPct val="100000"/>
              <a:buFont typeface="Arial"/>
              <a:buChar char="•"/>
              <a:defRPr sz="1400" b="0" i="0" u="none" strike="noStrike" cap="none">
                <a:solidFill>
                  <a:srgbClr val="595959"/>
                </a:solidFill>
                <a:latin typeface="Cabin"/>
                <a:ea typeface="Cabin"/>
                <a:cs typeface="Cabin"/>
                <a:sym typeface="Cabin"/>
              </a:defRPr>
            </a:lvl7pPr>
            <a:lvl8pPr marL="3429000" marR="0" lvl="7" indent="-139700" algn="l" rtl="0">
              <a:lnSpc>
                <a:spcPct val="110000"/>
              </a:lnSpc>
              <a:spcBef>
                <a:spcPts val="700"/>
              </a:spcBef>
              <a:buClr>
                <a:schemeClr val="dk2"/>
              </a:buClr>
              <a:buSzPct val="100000"/>
              <a:buFont typeface="Cabin"/>
              <a:buChar char="–"/>
              <a:defRPr sz="1400" b="0" i="0" u="none" strike="noStrike" cap="none">
                <a:solidFill>
                  <a:srgbClr val="595959"/>
                </a:solidFill>
                <a:latin typeface="Cabin"/>
                <a:ea typeface="Cabin"/>
                <a:cs typeface="Cabin"/>
                <a:sym typeface="Cabin"/>
              </a:defRPr>
            </a:lvl8pPr>
            <a:lvl9pPr marL="3886200" marR="0" lvl="8" indent="-139700" algn="l" rtl="0">
              <a:lnSpc>
                <a:spcPct val="110000"/>
              </a:lnSpc>
              <a:spcBef>
                <a:spcPts val="700"/>
              </a:spcBef>
              <a:buClr>
                <a:schemeClr val="dk2"/>
              </a:buClr>
              <a:buSzPct val="100000"/>
              <a:buFont typeface="Arial"/>
              <a:buChar char="•"/>
              <a:defRPr sz="1400" b="0" i="0" u="none" strike="noStrike" cap="none">
                <a:solidFill>
                  <a:srgbClr val="595959"/>
                </a:solidFill>
                <a:latin typeface="Cabin"/>
                <a:ea typeface="Cabin"/>
                <a:cs typeface="Cabin"/>
                <a:sym typeface="Cabin"/>
              </a:defRPr>
            </a:lvl9pPr>
          </a:lstStyle>
          <a:p>
            <a:endParaRPr/>
          </a:p>
        </p:txBody>
      </p:sp>
      <p:sp>
        <p:nvSpPr>
          <p:cNvPr id="61" name="Shape 61"/>
          <p:cNvSpPr txBox="1">
            <a:spLocks noGrp="1"/>
          </p:cNvSpPr>
          <p:nvPr>
            <p:ph type="dt" idx="10"/>
          </p:nvPr>
        </p:nvSpPr>
        <p:spPr>
          <a:xfrm>
            <a:off x="938212" y="6375400"/>
            <a:ext cx="1747800" cy="349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000" b="0" i="0" u="none">
                <a:solidFill>
                  <a:srgbClr val="595959"/>
                </a:solidFill>
                <a:latin typeface="Cabin"/>
                <a:ea typeface="Cabin"/>
                <a:cs typeface="Cabin"/>
                <a:sym typeface="Cabin"/>
              </a:defRPr>
            </a:lvl1pPr>
            <a:lvl2pPr marL="457200" marR="0" lvl="1"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6pPr>
            <a:lvl7pPr marL="3200400" marR="0" lvl="6"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7pPr>
            <a:lvl8pPr marL="4572000" marR="0" lvl="7"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8pPr>
            <a:lvl9pPr marL="6400800" marR="0" lvl="8"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9pPr>
          </a:lstStyle>
          <a:p>
            <a:endParaRPr/>
          </a:p>
        </p:txBody>
      </p:sp>
      <p:sp>
        <p:nvSpPr>
          <p:cNvPr id="62" name="Shape 62"/>
          <p:cNvSpPr txBox="1">
            <a:spLocks noGrp="1"/>
          </p:cNvSpPr>
          <p:nvPr>
            <p:ph type="ftr" idx="11"/>
          </p:nvPr>
        </p:nvSpPr>
        <p:spPr>
          <a:xfrm>
            <a:off x="3028950" y="6375400"/>
            <a:ext cx="3086100" cy="346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bin"/>
                <a:ea typeface="Cabin"/>
                <a:cs typeface="Cabin"/>
                <a:sym typeface="Cabin"/>
              </a:defRPr>
            </a:lvl1pPr>
            <a:lvl2pPr marL="457200" marR="0" lvl="1"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6pPr>
            <a:lvl7pPr marL="3200400" marR="0" lvl="6"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7pPr>
            <a:lvl8pPr marL="4572000" marR="0" lvl="7"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8pPr>
            <a:lvl9pPr marL="6400800" marR="0" lvl="8"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9pPr>
          </a:lstStyle>
          <a:p>
            <a:endParaRPr/>
          </a:p>
        </p:txBody>
      </p:sp>
      <p:sp>
        <p:nvSpPr>
          <p:cNvPr id="63" name="Shape 63"/>
          <p:cNvSpPr txBox="1">
            <a:spLocks noGrp="1"/>
          </p:cNvSpPr>
          <p:nvPr>
            <p:ph type="sldNum" idx="12"/>
          </p:nvPr>
        </p:nvSpPr>
        <p:spPr>
          <a:xfrm>
            <a:off x="6457950" y="6375400"/>
            <a:ext cx="2114700" cy="346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595959"/>
              </a:buClr>
              <a:buSzPct val="25000"/>
              <a:buFont typeface="Cabin"/>
              <a:buNone/>
            </a:pPr>
            <a:fld id="{00000000-1234-1234-1234-123412341234}" type="slidenum">
              <a:rPr lang="en-US" sz="1000" b="0" i="0" u="none">
                <a:solidFill>
                  <a:srgbClr val="595959"/>
                </a:solidFill>
                <a:latin typeface="Cabin"/>
                <a:ea typeface="Cabin"/>
                <a:cs typeface="Cabin"/>
                <a:sym typeface="Cabin"/>
              </a:rPr>
              <a:t>‹#›</a:t>
            </a:fld>
            <a:endParaRPr lang="en-US" sz="1000" b="0" i="0" u="none">
              <a:solidFill>
                <a:srgbClr val="595959"/>
              </a:solidFill>
              <a:latin typeface="Cabin"/>
              <a:ea typeface="Cabin"/>
              <a:cs typeface="Cabin"/>
              <a:sym typeface="Cabi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253414" y="457200"/>
            <a:ext cx="2319000" cy="1196700"/>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accent1"/>
              </a:buClr>
              <a:buFont typeface="Cabin"/>
              <a:buNone/>
              <a:defRPr sz="1800" b="1" i="0" u="none" strike="noStrike" cap="none">
                <a:solidFill>
                  <a:schemeClr val="accent1"/>
                </a:solidFill>
                <a:latin typeface="Cabin"/>
                <a:ea typeface="Cabin"/>
                <a:cs typeface="Cabin"/>
                <a:sym typeface="Cabin"/>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6" name="Shape 66"/>
          <p:cNvSpPr txBox="1">
            <a:spLocks noGrp="1"/>
          </p:cNvSpPr>
          <p:nvPr>
            <p:ph type="body" idx="1"/>
          </p:nvPr>
        </p:nvSpPr>
        <p:spPr>
          <a:xfrm>
            <a:off x="573787" y="920376"/>
            <a:ext cx="4618800" cy="4985100"/>
          </a:xfrm>
          <a:prstGeom prst="rect">
            <a:avLst/>
          </a:prstGeom>
          <a:noFill/>
          <a:ln>
            <a:noFill/>
          </a:ln>
        </p:spPr>
        <p:txBody>
          <a:bodyPr lIns="91425" tIns="91425" rIns="91425" bIns="91425" anchor="t" anchorCtr="0"/>
          <a:lstStyle>
            <a:lvl1pPr marL="228600" marR="0" lvl="0" indent="-76200" algn="l" rtl="0">
              <a:lnSpc>
                <a:spcPct val="110000"/>
              </a:lnSpc>
              <a:spcBef>
                <a:spcPts val="700"/>
              </a:spcBef>
              <a:buClr>
                <a:schemeClr val="dk2"/>
              </a:buClr>
              <a:buSzPct val="100000"/>
              <a:buFont typeface="Arial"/>
              <a:buChar char="•"/>
              <a:defRPr sz="2400" b="0" i="0" u="none" strike="noStrike" cap="none">
                <a:solidFill>
                  <a:srgbClr val="595959"/>
                </a:solidFill>
                <a:latin typeface="Cabin"/>
                <a:ea typeface="Cabin"/>
                <a:cs typeface="Cabin"/>
                <a:sym typeface="Cabin"/>
              </a:defRPr>
            </a:lvl1pPr>
            <a:lvl2pPr marL="685800" marR="0" lvl="1" indent="-95250" algn="l" rtl="0">
              <a:lnSpc>
                <a:spcPct val="110000"/>
              </a:lnSpc>
              <a:spcBef>
                <a:spcPts val="700"/>
              </a:spcBef>
              <a:buClr>
                <a:schemeClr val="dk2"/>
              </a:buClr>
              <a:buSzPct val="100000"/>
              <a:buFont typeface="Cabin"/>
              <a:buChar char="–"/>
              <a:defRPr sz="2100" b="0" i="0" u="none" strike="noStrike" cap="none">
                <a:solidFill>
                  <a:srgbClr val="595959"/>
                </a:solidFill>
                <a:latin typeface="Cabin"/>
                <a:ea typeface="Cabin"/>
                <a:cs typeface="Cabin"/>
                <a:sym typeface="Cabin"/>
              </a:defRPr>
            </a:lvl2pPr>
            <a:lvl3pPr marL="1143000" marR="0" lvl="2" indent="-114300" algn="l" rtl="0">
              <a:lnSpc>
                <a:spcPct val="110000"/>
              </a:lnSpc>
              <a:spcBef>
                <a:spcPts val="700"/>
              </a:spcBef>
              <a:buClr>
                <a:schemeClr val="dk2"/>
              </a:buClr>
              <a:buSzPct val="100000"/>
              <a:buFont typeface="Arial"/>
              <a:buChar char="•"/>
              <a:defRPr sz="1800" b="0" i="0" u="none" strike="noStrike" cap="none">
                <a:solidFill>
                  <a:srgbClr val="595959"/>
                </a:solidFill>
                <a:latin typeface="Cabin"/>
                <a:ea typeface="Cabin"/>
                <a:cs typeface="Cabin"/>
                <a:sym typeface="Cabin"/>
              </a:defRPr>
            </a:lvl3pPr>
            <a:lvl4pPr marL="1600200" marR="0" lvl="3" indent="-133350" algn="l" rtl="0">
              <a:lnSpc>
                <a:spcPct val="110000"/>
              </a:lnSpc>
              <a:spcBef>
                <a:spcPts val="700"/>
              </a:spcBef>
              <a:buClr>
                <a:schemeClr val="dk2"/>
              </a:buClr>
              <a:buSzPct val="100000"/>
              <a:buFont typeface="Cabin"/>
              <a:buChar char="–"/>
              <a:defRPr sz="1500" b="0" i="0" u="none" strike="noStrike" cap="none">
                <a:solidFill>
                  <a:srgbClr val="595959"/>
                </a:solidFill>
                <a:latin typeface="Cabin"/>
                <a:ea typeface="Cabin"/>
                <a:cs typeface="Cabin"/>
                <a:sym typeface="Cabin"/>
              </a:defRPr>
            </a:lvl4pPr>
            <a:lvl5pPr marL="2057400" marR="0" lvl="4" indent="-133350" algn="l" rtl="0">
              <a:lnSpc>
                <a:spcPct val="110000"/>
              </a:lnSpc>
              <a:spcBef>
                <a:spcPts val="700"/>
              </a:spcBef>
              <a:buClr>
                <a:schemeClr val="dk2"/>
              </a:buClr>
              <a:buSzPct val="100000"/>
              <a:buFont typeface="Arial"/>
              <a:buChar char="•"/>
              <a:defRPr sz="1500" b="0" i="0" u="none" strike="noStrike" cap="none">
                <a:solidFill>
                  <a:srgbClr val="595959"/>
                </a:solidFill>
                <a:latin typeface="Cabin"/>
                <a:ea typeface="Cabin"/>
                <a:cs typeface="Cabin"/>
                <a:sym typeface="Cabin"/>
              </a:defRPr>
            </a:lvl5pPr>
            <a:lvl6pPr marL="2514600" marR="0" lvl="5" indent="-133350" algn="l" rtl="0">
              <a:lnSpc>
                <a:spcPct val="110000"/>
              </a:lnSpc>
              <a:spcBef>
                <a:spcPts val="700"/>
              </a:spcBef>
              <a:buClr>
                <a:schemeClr val="dk2"/>
              </a:buClr>
              <a:buSzPct val="100000"/>
              <a:buFont typeface="Cabin"/>
              <a:buChar char="–"/>
              <a:defRPr sz="1500" b="0" i="0" u="none" strike="noStrike" cap="none">
                <a:solidFill>
                  <a:srgbClr val="595959"/>
                </a:solidFill>
                <a:latin typeface="Cabin"/>
                <a:ea typeface="Cabin"/>
                <a:cs typeface="Cabin"/>
                <a:sym typeface="Cabin"/>
              </a:defRPr>
            </a:lvl6pPr>
            <a:lvl7pPr marL="2971800" marR="0" lvl="6" indent="-133350" algn="l" rtl="0">
              <a:lnSpc>
                <a:spcPct val="110000"/>
              </a:lnSpc>
              <a:spcBef>
                <a:spcPts val="700"/>
              </a:spcBef>
              <a:buClr>
                <a:schemeClr val="dk2"/>
              </a:buClr>
              <a:buSzPct val="100000"/>
              <a:buFont typeface="Arial"/>
              <a:buChar char="•"/>
              <a:defRPr sz="1500" b="0" i="0" u="none" strike="noStrike" cap="none">
                <a:solidFill>
                  <a:srgbClr val="595959"/>
                </a:solidFill>
                <a:latin typeface="Cabin"/>
                <a:ea typeface="Cabin"/>
                <a:cs typeface="Cabin"/>
                <a:sym typeface="Cabin"/>
              </a:defRPr>
            </a:lvl7pPr>
            <a:lvl8pPr marL="3429000" marR="0" lvl="7" indent="-133350" algn="l" rtl="0">
              <a:lnSpc>
                <a:spcPct val="110000"/>
              </a:lnSpc>
              <a:spcBef>
                <a:spcPts val="700"/>
              </a:spcBef>
              <a:buClr>
                <a:schemeClr val="dk2"/>
              </a:buClr>
              <a:buSzPct val="100000"/>
              <a:buFont typeface="Cabin"/>
              <a:buChar char="–"/>
              <a:defRPr sz="1500" b="0" i="0" u="none" strike="noStrike" cap="none">
                <a:solidFill>
                  <a:srgbClr val="595959"/>
                </a:solidFill>
                <a:latin typeface="Cabin"/>
                <a:ea typeface="Cabin"/>
                <a:cs typeface="Cabin"/>
                <a:sym typeface="Cabin"/>
              </a:defRPr>
            </a:lvl8pPr>
            <a:lvl9pPr marL="3886200" marR="0" lvl="8" indent="-133350" algn="l" rtl="0">
              <a:lnSpc>
                <a:spcPct val="110000"/>
              </a:lnSpc>
              <a:spcBef>
                <a:spcPts val="700"/>
              </a:spcBef>
              <a:buClr>
                <a:schemeClr val="dk2"/>
              </a:buClr>
              <a:buSzPct val="100000"/>
              <a:buFont typeface="Arial"/>
              <a:buChar char="•"/>
              <a:defRPr sz="1500" b="0" i="0" u="none" strike="noStrike" cap="none">
                <a:solidFill>
                  <a:srgbClr val="595959"/>
                </a:solidFill>
                <a:latin typeface="Cabin"/>
                <a:ea typeface="Cabin"/>
                <a:cs typeface="Cabin"/>
                <a:sym typeface="Cabin"/>
              </a:defRPr>
            </a:lvl9pPr>
          </a:lstStyle>
          <a:p>
            <a:endParaRPr/>
          </a:p>
        </p:txBody>
      </p:sp>
      <p:sp>
        <p:nvSpPr>
          <p:cNvPr id="67" name="Shape 67"/>
          <p:cNvSpPr txBox="1">
            <a:spLocks noGrp="1"/>
          </p:cNvSpPr>
          <p:nvPr>
            <p:ph type="body" idx="2"/>
          </p:nvPr>
        </p:nvSpPr>
        <p:spPr>
          <a:xfrm>
            <a:off x="6253414" y="1741335"/>
            <a:ext cx="2319000" cy="4164300"/>
          </a:xfrm>
          <a:prstGeom prst="rect">
            <a:avLst/>
          </a:prstGeom>
          <a:noFill/>
          <a:ln>
            <a:noFill/>
          </a:ln>
        </p:spPr>
        <p:txBody>
          <a:bodyPr lIns="91425" tIns="91425" rIns="91425" bIns="91425" anchor="t" anchorCtr="0"/>
          <a:lstStyle>
            <a:lvl1pPr marL="0" marR="0" lvl="0" indent="0" algn="l" rtl="0">
              <a:lnSpc>
                <a:spcPct val="110000"/>
              </a:lnSpc>
              <a:spcBef>
                <a:spcPts val="1200"/>
              </a:spcBef>
              <a:buClr>
                <a:schemeClr val="dk2"/>
              </a:buClr>
              <a:buFont typeface="Arial"/>
              <a:buNone/>
              <a:defRPr sz="1400" b="0" i="0" u="none" strike="noStrike" cap="none">
                <a:solidFill>
                  <a:schemeClr val="lt2"/>
                </a:solidFill>
                <a:latin typeface="Cabin"/>
                <a:ea typeface="Cabin"/>
                <a:cs typeface="Cabin"/>
                <a:sym typeface="Cabin"/>
              </a:defRPr>
            </a:lvl1pPr>
            <a:lvl2pPr marL="342900" marR="0" lvl="1" indent="0" algn="l" rtl="0">
              <a:lnSpc>
                <a:spcPct val="110000"/>
              </a:lnSpc>
              <a:spcBef>
                <a:spcPts val="700"/>
              </a:spcBef>
              <a:buClr>
                <a:schemeClr val="dk2"/>
              </a:buClr>
              <a:buFont typeface="Cabin"/>
              <a:buNone/>
              <a:defRPr sz="1050" b="0" i="0" u="none" strike="noStrike" cap="none">
                <a:solidFill>
                  <a:srgbClr val="595959"/>
                </a:solidFill>
                <a:latin typeface="Cabin"/>
                <a:ea typeface="Cabin"/>
                <a:cs typeface="Cabin"/>
                <a:sym typeface="Cabin"/>
              </a:defRPr>
            </a:lvl2pPr>
            <a:lvl3pPr marL="685800" marR="0" lvl="2" indent="0" algn="l" rtl="0">
              <a:lnSpc>
                <a:spcPct val="110000"/>
              </a:lnSpc>
              <a:spcBef>
                <a:spcPts val="700"/>
              </a:spcBef>
              <a:buClr>
                <a:schemeClr val="dk2"/>
              </a:buClr>
              <a:buFont typeface="Arial"/>
              <a:buNone/>
              <a:defRPr sz="900" b="0" i="0" u="none" strike="noStrike" cap="none">
                <a:solidFill>
                  <a:srgbClr val="595959"/>
                </a:solidFill>
                <a:latin typeface="Cabin"/>
                <a:ea typeface="Cabin"/>
                <a:cs typeface="Cabin"/>
                <a:sym typeface="Cabin"/>
              </a:defRPr>
            </a:lvl3pPr>
            <a:lvl4pPr marL="1028700" marR="0" lvl="3" indent="0" algn="l" rtl="0">
              <a:lnSpc>
                <a:spcPct val="110000"/>
              </a:lnSpc>
              <a:spcBef>
                <a:spcPts val="700"/>
              </a:spcBef>
              <a:buClr>
                <a:schemeClr val="dk2"/>
              </a:buClr>
              <a:buFont typeface="Cabin"/>
              <a:buNone/>
              <a:defRPr sz="750" b="0" i="0" u="none" strike="noStrike" cap="none">
                <a:solidFill>
                  <a:srgbClr val="595959"/>
                </a:solidFill>
                <a:latin typeface="Cabin"/>
                <a:ea typeface="Cabin"/>
                <a:cs typeface="Cabin"/>
                <a:sym typeface="Cabin"/>
              </a:defRPr>
            </a:lvl4pPr>
            <a:lvl5pPr marL="1371600" marR="0" lvl="4" indent="0" algn="l" rtl="0">
              <a:lnSpc>
                <a:spcPct val="110000"/>
              </a:lnSpc>
              <a:spcBef>
                <a:spcPts val="700"/>
              </a:spcBef>
              <a:buClr>
                <a:schemeClr val="dk2"/>
              </a:buClr>
              <a:buFont typeface="Arial"/>
              <a:buNone/>
              <a:defRPr sz="750" b="0" i="0" u="none" strike="noStrike" cap="none">
                <a:solidFill>
                  <a:srgbClr val="595959"/>
                </a:solidFill>
                <a:latin typeface="Cabin"/>
                <a:ea typeface="Cabin"/>
                <a:cs typeface="Cabin"/>
                <a:sym typeface="Cabin"/>
              </a:defRPr>
            </a:lvl5pPr>
            <a:lvl6pPr marL="1714500" marR="0" lvl="5" indent="0" algn="l" rtl="0">
              <a:lnSpc>
                <a:spcPct val="110000"/>
              </a:lnSpc>
              <a:spcBef>
                <a:spcPts val="700"/>
              </a:spcBef>
              <a:buClr>
                <a:schemeClr val="dk2"/>
              </a:buClr>
              <a:buFont typeface="Cabin"/>
              <a:buNone/>
              <a:defRPr sz="750" b="0" i="0" u="none" strike="noStrike" cap="none">
                <a:solidFill>
                  <a:srgbClr val="595959"/>
                </a:solidFill>
                <a:latin typeface="Cabin"/>
                <a:ea typeface="Cabin"/>
                <a:cs typeface="Cabin"/>
                <a:sym typeface="Cabin"/>
              </a:defRPr>
            </a:lvl6pPr>
            <a:lvl7pPr marL="2057400" marR="0" lvl="6" indent="0" algn="l" rtl="0">
              <a:lnSpc>
                <a:spcPct val="110000"/>
              </a:lnSpc>
              <a:spcBef>
                <a:spcPts val="700"/>
              </a:spcBef>
              <a:buClr>
                <a:schemeClr val="dk2"/>
              </a:buClr>
              <a:buFont typeface="Arial"/>
              <a:buNone/>
              <a:defRPr sz="750" b="0" i="0" u="none" strike="noStrike" cap="none">
                <a:solidFill>
                  <a:srgbClr val="595959"/>
                </a:solidFill>
                <a:latin typeface="Cabin"/>
                <a:ea typeface="Cabin"/>
                <a:cs typeface="Cabin"/>
                <a:sym typeface="Cabin"/>
              </a:defRPr>
            </a:lvl7pPr>
            <a:lvl8pPr marL="2400300" marR="0" lvl="7" indent="0" algn="l" rtl="0">
              <a:lnSpc>
                <a:spcPct val="110000"/>
              </a:lnSpc>
              <a:spcBef>
                <a:spcPts val="700"/>
              </a:spcBef>
              <a:buClr>
                <a:schemeClr val="dk2"/>
              </a:buClr>
              <a:buFont typeface="Cabin"/>
              <a:buNone/>
              <a:defRPr sz="750" b="0" i="0" u="none" strike="noStrike" cap="none">
                <a:solidFill>
                  <a:srgbClr val="595959"/>
                </a:solidFill>
                <a:latin typeface="Cabin"/>
                <a:ea typeface="Cabin"/>
                <a:cs typeface="Cabin"/>
                <a:sym typeface="Cabin"/>
              </a:defRPr>
            </a:lvl8pPr>
            <a:lvl9pPr marL="2743200" marR="0" lvl="8" indent="0" algn="l" rtl="0">
              <a:lnSpc>
                <a:spcPct val="110000"/>
              </a:lnSpc>
              <a:spcBef>
                <a:spcPts val="700"/>
              </a:spcBef>
              <a:buClr>
                <a:schemeClr val="dk2"/>
              </a:buClr>
              <a:buFont typeface="Arial"/>
              <a:buNone/>
              <a:defRPr sz="750" b="0" i="0" u="none" strike="noStrike" cap="none">
                <a:solidFill>
                  <a:srgbClr val="595959"/>
                </a:solidFill>
                <a:latin typeface="Cabin"/>
                <a:ea typeface="Cabin"/>
                <a:cs typeface="Cabin"/>
                <a:sym typeface="Cabin"/>
              </a:defRPr>
            </a:lvl9pPr>
          </a:lstStyle>
          <a:p>
            <a:endParaRPr/>
          </a:p>
        </p:txBody>
      </p:sp>
      <p:sp>
        <p:nvSpPr>
          <p:cNvPr id="68" name="Shape 68"/>
          <p:cNvSpPr txBox="1">
            <a:spLocks noGrp="1"/>
          </p:cNvSpPr>
          <p:nvPr>
            <p:ph type="dt" idx="10"/>
          </p:nvPr>
        </p:nvSpPr>
        <p:spPr>
          <a:xfrm>
            <a:off x="573087" y="6375400"/>
            <a:ext cx="925500" cy="349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000" b="0" i="0" u="none">
                <a:solidFill>
                  <a:srgbClr val="595959"/>
                </a:solidFill>
                <a:latin typeface="Cabin"/>
                <a:ea typeface="Cabin"/>
                <a:cs typeface="Cabin"/>
                <a:sym typeface="Cabin"/>
              </a:defRPr>
            </a:lvl1pPr>
            <a:lvl2pPr marL="457200" marR="0" lvl="1"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6pPr>
            <a:lvl7pPr marL="3200400" marR="0" lvl="6"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7pPr>
            <a:lvl8pPr marL="4572000" marR="0" lvl="7"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8pPr>
            <a:lvl9pPr marL="6400800" marR="0" lvl="8"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9pPr>
          </a:lstStyle>
          <a:p>
            <a:endParaRPr/>
          </a:p>
        </p:txBody>
      </p:sp>
      <p:sp>
        <p:nvSpPr>
          <p:cNvPr id="69" name="Shape 69"/>
          <p:cNvSpPr txBox="1">
            <a:spLocks noGrp="1"/>
          </p:cNvSpPr>
          <p:nvPr>
            <p:ph type="ftr" idx="11"/>
          </p:nvPr>
        </p:nvSpPr>
        <p:spPr>
          <a:xfrm>
            <a:off x="1577975" y="6375400"/>
            <a:ext cx="2611500" cy="346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bin"/>
                <a:ea typeface="Cabin"/>
                <a:cs typeface="Cabin"/>
                <a:sym typeface="Cabin"/>
              </a:defRPr>
            </a:lvl1pPr>
            <a:lvl2pPr marL="457200" marR="0" lvl="1"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2pPr>
            <a:lvl3pPr marL="914400" marR="0" lvl="2"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3pPr>
            <a:lvl4pPr marL="1371600" marR="0" lvl="3"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4pPr>
            <a:lvl5pPr marL="1828800" marR="0" lvl="4"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5pPr>
            <a:lvl6pPr marL="2286000" marR="0" lvl="5"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6pPr>
            <a:lvl7pPr marL="3200400" marR="0" lvl="6"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7pPr>
            <a:lvl8pPr marL="4572000" marR="0" lvl="7"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8pPr>
            <a:lvl9pPr marL="6400800" marR="0" lvl="8" indent="0" algn="l" rtl="0">
              <a:lnSpc>
                <a:spcPct val="100000"/>
              </a:lnSpc>
              <a:spcBef>
                <a:spcPts val="0"/>
              </a:spcBef>
              <a:spcAft>
                <a:spcPts val="0"/>
              </a:spcAft>
              <a:buNone/>
              <a:defRPr sz="1800" b="0" i="0" u="none" strike="noStrike" cap="none">
                <a:solidFill>
                  <a:schemeClr val="dk1"/>
                </a:solidFill>
                <a:latin typeface="Cabin"/>
                <a:ea typeface="Cabin"/>
                <a:cs typeface="Cabin"/>
                <a:sym typeface="Cabin"/>
              </a:defRPr>
            </a:lvl9pPr>
          </a:lstStyle>
          <a:p>
            <a:endParaRPr/>
          </a:p>
        </p:txBody>
      </p:sp>
      <p:sp>
        <p:nvSpPr>
          <p:cNvPr id="70" name="Shape 70"/>
          <p:cNvSpPr txBox="1">
            <a:spLocks noGrp="1"/>
          </p:cNvSpPr>
          <p:nvPr>
            <p:ph type="sldNum" idx="12"/>
          </p:nvPr>
        </p:nvSpPr>
        <p:spPr>
          <a:xfrm>
            <a:off x="4268787" y="6375400"/>
            <a:ext cx="924000" cy="346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595959"/>
              </a:buClr>
              <a:buSzPct val="25000"/>
              <a:buFont typeface="Cabin"/>
              <a:buNone/>
            </a:pPr>
            <a:fld id="{00000000-1234-1234-1234-123412341234}" type="slidenum">
              <a:rPr lang="en-US" sz="1000" b="0" i="0" u="none">
                <a:solidFill>
                  <a:srgbClr val="595959"/>
                </a:solidFill>
                <a:latin typeface="Cabin"/>
                <a:ea typeface="Cabin"/>
                <a:cs typeface="Cabin"/>
                <a:sym typeface="Cabin"/>
              </a:rPr>
              <a:t>‹#›</a:t>
            </a:fld>
            <a:endParaRPr lang="en-US" sz="1000" b="0" i="0" u="none">
              <a:solidFill>
                <a:srgbClr val="595959"/>
              </a:solidFill>
              <a:latin typeface="Cabin"/>
              <a:ea typeface="Cabin"/>
              <a:cs typeface="Cabin"/>
              <a:sym typeface="Cabi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2432197" y="1073888"/>
            <a:ext cx="6140400" cy="4064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2"/>
              </a:buClr>
              <a:buFont typeface="Impact"/>
              <a:buNone/>
              <a:defRPr sz="6300" b="0" i="0" u="none" strike="noStrike" cap="none">
                <a:solidFill>
                  <a:schemeClr val="lt2"/>
                </a:solidFill>
                <a:latin typeface="Impact"/>
                <a:ea typeface="Impact"/>
                <a:cs typeface="Impact"/>
                <a:sym typeface="Impact"/>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3" name="Shape 73"/>
          <p:cNvSpPr txBox="1">
            <a:spLocks noGrp="1"/>
          </p:cNvSpPr>
          <p:nvPr>
            <p:ph type="body" idx="1"/>
          </p:nvPr>
        </p:nvSpPr>
        <p:spPr>
          <a:xfrm>
            <a:off x="2432198" y="5159782"/>
            <a:ext cx="5263200" cy="951000"/>
          </a:xfrm>
          <a:prstGeom prst="rect">
            <a:avLst/>
          </a:prstGeom>
          <a:noFill/>
          <a:ln>
            <a:noFill/>
          </a:ln>
        </p:spPr>
        <p:txBody>
          <a:bodyPr lIns="91425" tIns="91425" rIns="91425" bIns="91425" anchor="t" anchorCtr="0"/>
          <a:lstStyle>
            <a:lvl1pPr marL="0" marR="0" lvl="0" indent="0" algn="l" rtl="0">
              <a:lnSpc>
                <a:spcPct val="100000"/>
              </a:lnSpc>
              <a:spcBef>
                <a:spcPts val="700"/>
              </a:spcBef>
              <a:buClr>
                <a:schemeClr val="lt2"/>
              </a:buClr>
              <a:buFont typeface="Arial"/>
              <a:buNone/>
              <a:defRPr sz="1500" b="1" i="0" u="none" strike="noStrike" cap="none">
                <a:solidFill>
                  <a:schemeClr val="accent1"/>
                </a:solidFill>
                <a:latin typeface="Cabin"/>
                <a:ea typeface="Cabin"/>
                <a:cs typeface="Cabin"/>
                <a:sym typeface="Cabin"/>
              </a:defRPr>
            </a:lvl1pPr>
            <a:lvl2pPr marL="342900" marR="0" lvl="1" indent="0" algn="l" rtl="0">
              <a:lnSpc>
                <a:spcPct val="110000"/>
              </a:lnSpc>
              <a:spcBef>
                <a:spcPts val="700"/>
              </a:spcBef>
              <a:buClr>
                <a:schemeClr val="lt2"/>
              </a:buClr>
              <a:buFont typeface="Cabin"/>
              <a:buNone/>
              <a:defRPr sz="1500" b="0" i="0" u="none" strike="noStrike" cap="none">
                <a:solidFill>
                  <a:schemeClr val="lt1"/>
                </a:solidFill>
                <a:latin typeface="Cabin"/>
                <a:ea typeface="Cabin"/>
                <a:cs typeface="Cabin"/>
                <a:sym typeface="Cabin"/>
              </a:defRPr>
            </a:lvl2pPr>
            <a:lvl3pPr marL="685800" marR="0" lvl="2" indent="0" algn="l" rtl="0">
              <a:lnSpc>
                <a:spcPct val="110000"/>
              </a:lnSpc>
              <a:spcBef>
                <a:spcPts val="700"/>
              </a:spcBef>
              <a:buClr>
                <a:schemeClr val="lt2"/>
              </a:buClr>
              <a:buFont typeface="Arial"/>
              <a:buNone/>
              <a:defRPr sz="1350" b="0" i="0" u="none" strike="noStrike" cap="none">
                <a:solidFill>
                  <a:schemeClr val="lt1"/>
                </a:solidFill>
                <a:latin typeface="Cabin"/>
                <a:ea typeface="Cabin"/>
                <a:cs typeface="Cabin"/>
                <a:sym typeface="Cabin"/>
              </a:defRPr>
            </a:lvl3pPr>
            <a:lvl4pPr marL="1028700" marR="0" lvl="3" indent="0" algn="l" rtl="0">
              <a:lnSpc>
                <a:spcPct val="110000"/>
              </a:lnSpc>
              <a:spcBef>
                <a:spcPts val="700"/>
              </a:spcBef>
              <a:buClr>
                <a:schemeClr val="lt2"/>
              </a:buClr>
              <a:buFont typeface="Cabin"/>
              <a:buNone/>
              <a:defRPr sz="1200" b="0" i="0" u="none" strike="noStrike" cap="none">
                <a:solidFill>
                  <a:schemeClr val="lt1"/>
                </a:solidFill>
                <a:latin typeface="Cabin"/>
                <a:ea typeface="Cabin"/>
                <a:cs typeface="Cabin"/>
                <a:sym typeface="Cabin"/>
              </a:defRPr>
            </a:lvl4pPr>
            <a:lvl5pPr marL="1371600" marR="0" lvl="4" indent="0" algn="l" rtl="0">
              <a:lnSpc>
                <a:spcPct val="110000"/>
              </a:lnSpc>
              <a:spcBef>
                <a:spcPts val="700"/>
              </a:spcBef>
              <a:buClr>
                <a:schemeClr val="lt2"/>
              </a:buClr>
              <a:buFont typeface="Arial"/>
              <a:buNone/>
              <a:defRPr sz="1200" b="0" i="0" u="none" strike="noStrike" cap="none">
                <a:solidFill>
                  <a:schemeClr val="lt1"/>
                </a:solidFill>
                <a:latin typeface="Cabin"/>
                <a:ea typeface="Cabin"/>
                <a:cs typeface="Cabin"/>
                <a:sym typeface="Cabin"/>
              </a:defRPr>
            </a:lvl5pPr>
            <a:lvl6pPr marL="1714500" marR="0" lvl="5" indent="0" algn="l" rtl="0">
              <a:lnSpc>
                <a:spcPct val="110000"/>
              </a:lnSpc>
              <a:spcBef>
                <a:spcPts val="700"/>
              </a:spcBef>
              <a:buClr>
                <a:schemeClr val="lt2"/>
              </a:buClr>
              <a:buFont typeface="Cabin"/>
              <a:buNone/>
              <a:defRPr sz="1200" b="0" i="0" u="none" strike="noStrike" cap="none">
                <a:solidFill>
                  <a:schemeClr val="lt1"/>
                </a:solidFill>
                <a:latin typeface="Cabin"/>
                <a:ea typeface="Cabin"/>
                <a:cs typeface="Cabin"/>
                <a:sym typeface="Cabin"/>
              </a:defRPr>
            </a:lvl6pPr>
            <a:lvl7pPr marL="2057400" marR="0" lvl="6" indent="0" algn="l" rtl="0">
              <a:lnSpc>
                <a:spcPct val="110000"/>
              </a:lnSpc>
              <a:spcBef>
                <a:spcPts val="700"/>
              </a:spcBef>
              <a:buClr>
                <a:schemeClr val="lt2"/>
              </a:buClr>
              <a:buFont typeface="Arial"/>
              <a:buNone/>
              <a:defRPr sz="1200" b="0" i="0" u="none" strike="noStrike" cap="none">
                <a:solidFill>
                  <a:schemeClr val="lt1"/>
                </a:solidFill>
                <a:latin typeface="Cabin"/>
                <a:ea typeface="Cabin"/>
                <a:cs typeface="Cabin"/>
                <a:sym typeface="Cabin"/>
              </a:defRPr>
            </a:lvl7pPr>
            <a:lvl8pPr marL="2400300" marR="0" lvl="7" indent="0" algn="l" rtl="0">
              <a:lnSpc>
                <a:spcPct val="110000"/>
              </a:lnSpc>
              <a:spcBef>
                <a:spcPts val="700"/>
              </a:spcBef>
              <a:buClr>
                <a:schemeClr val="lt2"/>
              </a:buClr>
              <a:buFont typeface="Cabin"/>
              <a:buNone/>
              <a:defRPr sz="1200" b="0" i="0" u="none" strike="noStrike" cap="none">
                <a:solidFill>
                  <a:schemeClr val="lt1"/>
                </a:solidFill>
                <a:latin typeface="Cabin"/>
                <a:ea typeface="Cabin"/>
                <a:cs typeface="Cabin"/>
                <a:sym typeface="Cabin"/>
              </a:defRPr>
            </a:lvl8pPr>
            <a:lvl9pPr marL="2743200" marR="0" lvl="8" indent="0" algn="l" rtl="0">
              <a:lnSpc>
                <a:spcPct val="110000"/>
              </a:lnSpc>
              <a:spcBef>
                <a:spcPts val="700"/>
              </a:spcBef>
              <a:buClr>
                <a:schemeClr val="lt2"/>
              </a:buClr>
              <a:buFont typeface="Arial"/>
              <a:buNone/>
              <a:defRPr sz="1200" b="0" i="0" u="none" strike="noStrike" cap="none">
                <a:solidFill>
                  <a:schemeClr val="lt1"/>
                </a:solidFill>
                <a:latin typeface="Cabin"/>
                <a:ea typeface="Cabin"/>
                <a:cs typeface="Cabin"/>
                <a:sym typeface="Cabin"/>
              </a:defRPr>
            </a:lvl9pPr>
          </a:lstStyle>
          <a:p>
            <a:endParaRPr/>
          </a:p>
        </p:txBody>
      </p:sp>
      <p:sp>
        <p:nvSpPr>
          <p:cNvPr id="74" name="Shape 74"/>
          <p:cNvSpPr txBox="1">
            <a:spLocks noGrp="1"/>
          </p:cNvSpPr>
          <p:nvPr>
            <p:ph type="dt" idx="10"/>
          </p:nvPr>
        </p:nvSpPr>
        <p:spPr>
          <a:xfrm>
            <a:off x="2427286" y="6375400"/>
            <a:ext cx="1120800" cy="349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000" b="0" i="0" u="none">
                <a:solidFill>
                  <a:schemeClr val="lt2"/>
                </a:solidFill>
                <a:latin typeface="Cabin"/>
                <a:ea typeface="Cabin"/>
                <a:cs typeface="Cabin"/>
                <a:sym typeface="Cabin"/>
              </a:defRPr>
            </a:lvl1pPr>
            <a:lvl2pPr marL="457200" marR="0" lvl="1"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2pPr>
            <a:lvl3pPr marL="914400" marR="0" lvl="2"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3pPr>
            <a:lvl4pPr marL="1371600" marR="0" lvl="3"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4pPr>
            <a:lvl5pPr marL="1828800" marR="0" lvl="4"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5pPr>
            <a:lvl6pPr marL="2286000" marR="0" lvl="5"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6pPr>
            <a:lvl7pPr marL="3200400" marR="0" lvl="6"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7pPr>
            <a:lvl8pPr marL="4572000" marR="0" lvl="7"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8pPr>
            <a:lvl9pPr marL="6400800" marR="0" lvl="8"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9pPr>
          </a:lstStyle>
          <a:p>
            <a:endParaRPr/>
          </a:p>
        </p:txBody>
      </p:sp>
      <p:sp>
        <p:nvSpPr>
          <p:cNvPr id="75" name="Shape 75"/>
          <p:cNvSpPr txBox="1">
            <a:spLocks noGrp="1"/>
          </p:cNvSpPr>
          <p:nvPr>
            <p:ph type="ftr" idx="11"/>
          </p:nvPr>
        </p:nvSpPr>
        <p:spPr>
          <a:xfrm>
            <a:off x="3959225" y="6375400"/>
            <a:ext cx="3086100" cy="346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lt1"/>
                </a:solidFill>
                <a:latin typeface="Cabin"/>
                <a:ea typeface="Cabin"/>
                <a:cs typeface="Cabin"/>
                <a:sym typeface="Cabin"/>
              </a:defRPr>
            </a:lvl1pPr>
            <a:lvl2pPr marL="457200" marR="0" lvl="1"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2pPr>
            <a:lvl3pPr marL="914400" marR="0" lvl="2"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3pPr>
            <a:lvl4pPr marL="1371600" marR="0" lvl="3"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4pPr>
            <a:lvl5pPr marL="1828800" marR="0" lvl="4"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5pPr>
            <a:lvl6pPr marL="2286000" marR="0" lvl="5"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6pPr>
            <a:lvl7pPr marL="3200400" marR="0" lvl="6"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7pPr>
            <a:lvl8pPr marL="4572000" marR="0" lvl="7"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8pPr>
            <a:lvl9pPr marL="6400800" marR="0" lvl="8" indent="0" algn="l" rtl="0">
              <a:lnSpc>
                <a:spcPct val="100000"/>
              </a:lnSpc>
              <a:spcBef>
                <a:spcPts val="0"/>
              </a:spcBef>
              <a:spcAft>
                <a:spcPts val="0"/>
              </a:spcAft>
              <a:buNone/>
              <a:defRPr sz="1800" b="0" i="0" u="none" strike="noStrike" cap="none">
                <a:solidFill>
                  <a:schemeClr val="lt1"/>
                </a:solidFill>
                <a:latin typeface="Cabin"/>
                <a:ea typeface="Cabin"/>
                <a:cs typeface="Cabin"/>
                <a:sym typeface="Cabin"/>
              </a:defRPr>
            </a:lvl9pPr>
          </a:lstStyle>
          <a:p>
            <a:endParaRPr/>
          </a:p>
        </p:txBody>
      </p:sp>
      <p:sp>
        <p:nvSpPr>
          <p:cNvPr id="76" name="Shape 76"/>
          <p:cNvSpPr txBox="1">
            <a:spLocks noGrp="1"/>
          </p:cNvSpPr>
          <p:nvPr>
            <p:ph type="sldNum" idx="12"/>
          </p:nvPr>
        </p:nvSpPr>
        <p:spPr>
          <a:xfrm>
            <a:off x="7456486" y="6375400"/>
            <a:ext cx="1116000" cy="346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2"/>
              </a:buClr>
              <a:buSzPct val="25000"/>
              <a:buFont typeface="Cabin"/>
              <a:buNone/>
            </a:pPr>
            <a:fld id="{00000000-1234-1234-1234-123412341234}" type="slidenum">
              <a:rPr lang="en-US" sz="1000" b="0" i="0" u="none">
                <a:solidFill>
                  <a:schemeClr val="lt2"/>
                </a:solidFill>
                <a:latin typeface="Cabin"/>
                <a:ea typeface="Cabin"/>
                <a:cs typeface="Cabin"/>
                <a:sym typeface="Cabin"/>
              </a:rPr>
              <a:t>‹#›</a:t>
            </a:fld>
            <a:endParaRPr lang="en-US" sz="1000" b="0" i="0" u="none">
              <a:solidFill>
                <a:schemeClr val="lt2"/>
              </a:solidFill>
              <a:latin typeface="Cabin"/>
              <a:ea typeface="Cabin"/>
              <a:cs typeface="Cabin"/>
              <a:sym typeface="Cab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8"/>
        <p:cNvGrpSpPr/>
        <p:nvPr/>
      </p:nvGrpSpPr>
      <p:grpSpPr>
        <a:xfrm>
          <a:off x="0" y="0"/>
          <a:ext cx="0" cy="0"/>
          <a:chOff x="0" y="0"/>
          <a:chExt cx="0" cy="0"/>
        </a:xfrm>
      </p:grpSpPr>
      <p:sp>
        <p:nvSpPr>
          <p:cNvPr id="19" name="Shape 19"/>
          <p:cNvSpPr/>
          <p:nvPr/>
        </p:nvSpPr>
        <p:spPr>
          <a:xfrm>
            <a:off x="80700" y="3534800"/>
            <a:ext cx="8982600" cy="3215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485875" y="2286000"/>
            <a:ext cx="8183700" cy="1047600"/>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21" name="Shape 21"/>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593366"/>
            <a:ext cx="8520600" cy="831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593366"/>
            <a:ext cx="8520600" cy="831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93366"/>
            <a:ext cx="8520600" cy="831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6" name="Shape 36"/>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7" name="Shape 37"/>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0" y="701800"/>
            <a:ext cx="5604000" cy="54543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40" name="Shape 40"/>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636800" y="107600"/>
            <a:ext cx="4426500" cy="66429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5994000"/>
            <a:ext cx="468300" cy="0"/>
          </a:xfrm>
          <a:prstGeom prst="straightConnector1">
            <a:avLst/>
          </a:prstGeom>
          <a:noFill/>
          <a:ln w="19050" cap="flat" cmpd="sng">
            <a:solidFill>
              <a:schemeClr val="lt1"/>
            </a:solidFill>
            <a:prstDash val="solid"/>
            <a:round/>
            <a:headEnd type="none" w="med" len="med"/>
            <a:tailEnd type="none" w="med" len="med"/>
          </a:ln>
        </p:spPr>
      </p:cxnSp>
      <p:sp>
        <p:nvSpPr>
          <p:cNvPr id="44" name="Shape 44"/>
          <p:cNvSpPr txBox="1">
            <a:spLocks noGrp="1"/>
          </p:cNvSpPr>
          <p:nvPr>
            <p:ph type="title"/>
          </p:nvPr>
        </p:nvSpPr>
        <p:spPr>
          <a:xfrm>
            <a:off x="265500" y="1575600"/>
            <a:ext cx="4045200" cy="20448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5" name="Shape 45"/>
          <p:cNvSpPr txBox="1">
            <a:spLocks noGrp="1"/>
          </p:cNvSpPr>
          <p:nvPr>
            <p:ph type="subTitle" idx="1"/>
          </p:nvPr>
        </p:nvSpPr>
        <p:spPr>
          <a:xfrm>
            <a:off x="265500" y="3692001"/>
            <a:ext cx="4045200" cy="17940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6" name="Shape 46"/>
          <p:cNvSpPr txBox="1">
            <a:spLocks noGrp="1"/>
          </p:cNvSpPr>
          <p:nvPr>
            <p:ph type="body" idx="2"/>
          </p:nvPr>
        </p:nvSpPr>
        <p:spPr>
          <a:xfrm>
            <a:off x="4939500" y="965600"/>
            <a:ext cx="3837000" cy="49269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7" name="Shape 47"/>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50" name="Shape 50"/>
          <p:cNvSpPr txBox="1">
            <a:spLocks noGrp="1"/>
          </p:cNvSpPr>
          <p:nvPr>
            <p:ph type="sldNum" idx="12"/>
          </p:nvPr>
        </p:nvSpPr>
        <p:spPr>
          <a:xfrm>
            <a:off x="8497999" y="6251678"/>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gradFill>
          <a:gsLst>
            <a:gs pos="0">
              <a:srgbClr val="DBD4EB"/>
            </a:gs>
            <a:gs pos="100000">
              <a:srgbClr val="9180BB"/>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6"/>
            <a:ext cx="8520600" cy="8313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Source Sans Pro"/>
              <a:buChar char="●"/>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12" name="Shape 12"/>
          <p:cNvSpPr txBox="1">
            <a:spLocks noGrp="1"/>
          </p:cNvSpPr>
          <p:nvPr>
            <p:ph type="sldNum" idx="12"/>
          </p:nvPr>
        </p:nvSpPr>
        <p:spPr>
          <a:xfrm>
            <a:off x="8497999" y="6251678"/>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US" sz="1000">
                <a:solidFill>
                  <a:schemeClr val="lt2"/>
                </a:solidFill>
                <a:latin typeface="Source Sans Pro"/>
                <a:ea typeface="Source Sans Pro"/>
                <a:cs typeface="Source Sans Pro"/>
                <a:sym typeface="Source Sans Pro"/>
              </a:rPr>
              <a:t>‹#›</a:t>
            </a:fld>
            <a:endParaRPr lang="en-US" sz="1000">
              <a:solidFill>
                <a:schemeClr val="lt2"/>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mailto:preventionandintervention@philasd.org"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hyperlink" Target="mailto:jdadams@philasd.org" TargetMode="External"/><Relationship Id="rId3" Type="http://schemas.openxmlformats.org/officeDocument/2006/relationships/hyperlink" Target="mailto:tryans@philasd.org" TargetMode="External"/><Relationship Id="rId7" Type="http://schemas.openxmlformats.org/officeDocument/2006/relationships/hyperlink" Target="mailto:tleonard@philasd.org" TargetMode="External"/><Relationship Id="rId12" Type="http://schemas.openxmlformats.org/officeDocument/2006/relationships/hyperlink" Target="mailto:lpaster@philasd.org"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hyperlink" Target="mailto:jhale@philasd.org" TargetMode="External"/><Relationship Id="rId11" Type="http://schemas.openxmlformats.org/officeDocument/2006/relationships/hyperlink" Target="mailto:ibrownpygatt@philasd.org" TargetMode="External"/><Relationship Id="rId5" Type="http://schemas.openxmlformats.org/officeDocument/2006/relationships/hyperlink" Target="mailto:kreynolds@philasd.org" TargetMode="External"/><Relationship Id="rId10" Type="http://schemas.openxmlformats.org/officeDocument/2006/relationships/hyperlink" Target="mailto:lwwatson@philasd.org" TargetMode="External"/><Relationship Id="rId4" Type="http://schemas.openxmlformats.org/officeDocument/2006/relationships/hyperlink" Target="mailto:dvargas@philasd.org" TargetMode="External"/><Relationship Id="rId9" Type="http://schemas.openxmlformats.org/officeDocument/2006/relationships/hyperlink" Target="mailto:jagnew@philasd.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639762" y="1808155"/>
            <a:ext cx="7772400" cy="14700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2"/>
              </a:buClr>
              <a:buSzPct val="25000"/>
              <a:buFont typeface="Impact"/>
              <a:buNone/>
            </a:pPr>
            <a:r>
              <a:rPr lang="en-US" sz="5400" b="0" i="0" u="none" strike="noStrike" cap="none" dirty="0">
                <a:solidFill>
                  <a:schemeClr val="dk2"/>
                </a:solidFill>
                <a:latin typeface="Impact"/>
                <a:ea typeface="Impact"/>
                <a:cs typeface="Impact"/>
                <a:sym typeface="Impact"/>
              </a:rPr>
              <a:t>BEHAVIORAL HEALTH EMERGENCY</a:t>
            </a:r>
            <a:br>
              <a:rPr lang="en-US" sz="5400" b="0" i="0" u="none" strike="noStrike" cap="none" dirty="0">
                <a:solidFill>
                  <a:schemeClr val="dk2"/>
                </a:solidFill>
                <a:latin typeface="Impact"/>
                <a:ea typeface="Impact"/>
                <a:cs typeface="Impact"/>
                <a:sym typeface="Impact"/>
              </a:rPr>
            </a:br>
            <a:r>
              <a:rPr lang="en-US" sz="5400" b="0" i="0" u="none" strike="noStrike" cap="none" dirty="0">
                <a:solidFill>
                  <a:schemeClr val="dk2"/>
                </a:solidFill>
                <a:latin typeface="Impact"/>
                <a:ea typeface="Impact"/>
                <a:cs typeface="Impact"/>
                <a:sym typeface="Impact"/>
              </a:rPr>
              <a:t>RESPONSE PROCEDURES</a:t>
            </a:r>
          </a:p>
        </p:txBody>
      </p:sp>
      <p:sp>
        <p:nvSpPr>
          <p:cNvPr id="82" name="Shape 82"/>
          <p:cNvSpPr txBox="1">
            <a:spLocks noGrp="1"/>
          </p:cNvSpPr>
          <p:nvPr>
            <p:ph type="subTitle" idx="1"/>
          </p:nvPr>
        </p:nvSpPr>
        <p:spPr>
          <a:xfrm>
            <a:off x="2362200" y="5089586"/>
            <a:ext cx="6705599" cy="164617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Arial"/>
              <a:buNone/>
            </a:pPr>
            <a:r>
              <a:rPr lang="en-US" b="1" i="0" u="none" strike="noStrike" cap="none" dirty="0" smtClean="0">
                <a:solidFill>
                  <a:schemeClr val="bg1">
                    <a:lumMod val="95000"/>
                  </a:schemeClr>
                </a:solidFill>
                <a:latin typeface="Cabin"/>
                <a:ea typeface="Cabin"/>
                <a:cs typeface="Cabin"/>
                <a:sym typeface="Cabin"/>
              </a:rPr>
              <a:t>SCHOOL DISTRICT OF PHILADELPHIA</a:t>
            </a:r>
          </a:p>
          <a:p>
            <a:pPr marL="0" marR="0" lvl="0" indent="0" algn="ctr" rtl="0">
              <a:lnSpc>
                <a:spcPct val="100000"/>
              </a:lnSpc>
              <a:spcBef>
                <a:spcPts val="0"/>
              </a:spcBef>
              <a:spcAft>
                <a:spcPts val="0"/>
              </a:spcAft>
              <a:buClr>
                <a:schemeClr val="dk2"/>
              </a:buClr>
              <a:buSzPct val="25000"/>
              <a:buFont typeface="Arial"/>
              <a:buNone/>
            </a:pPr>
            <a:r>
              <a:rPr lang="en-US" b="1" i="0" u="none" strike="noStrike" cap="none" dirty="0" smtClean="0">
                <a:solidFill>
                  <a:schemeClr val="bg1">
                    <a:lumMod val="95000"/>
                  </a:schemeClr>
                </a:solidFill>
                <a:latin typeface="Cabin"/>
                <a:ea typeface="Cabin"/>
                <a:cs typeface="Cabin"/>
                <a:sym typeface="Cabin"/>
              </a:rPr>
              <a:t>Office </a:t>
            </a:r>
            <a:r>
              <a:rPr lang="en-US" b="1" i="0" u="none" strike="noStrike" cap="none" dirty="0" smtClean="0">
                <a:solidFill>
                  <a:schemeClr val="bg1">
                    <a:lumMod val="95000"/>
                  </a:schemeClr>
                </a:solidFill>
                <a:latin typeface="Cabin"/>
                <a:ea typeface="Cabin"/>
                <a:cs typeface="Cabin"/>
                <a:sym typeface="Cabin"/>
              </a:rPr>
              <a:t>of Student Support Services</a:t>
            </a:r>
          </a:p>
          <a:p>
            <a:pPr marL="0" marR="0" lvl="0" indent="0" algn="ctr" rtl="0">
              <a:lnSpc>
                <a:spcPct val="100000"/>
              </a:lnSpc>
              <a:spcBef>
                <a:spcPts val="0"/>
              </a:spcBef>
              <a:spcAft>
                <a:spcPts val="0"/>
              </a:spcAft>
              <a:buClr>
                <a:schemeClr val="dk2"/>
              </a:buClr>
              <a:buSzPct val="25000"/>
              <a:buFont typeface="Arial"/>
              <a:buNone/>
            </a:pPr>
            <a:r>
              <a:rPr lang="en-US" sz="1800" b="1" i="0" u="none" strike="noStrike" cap="none" dirty="0" smtClean="0">
                <a:solidFill>
                  <a:schemeClr val="bg1">
                    <a:lumMod val="95000"/>
                  </a:schemeClr>
                </a:solidFill>
                <a:latin typeface="Cabin"/>
                <a:ea typeface="Cabin"/>
                <a:cs typeface="Cabin"/>
                <a:sym typeface="Cabin"/>
              </a:rPr>
              <a:t>Office of Prevention and Intervention</a:t>
            </a:r>
            <a:r>
              <a:rPr lang="en-US" sz="1500" b="1" i="0" u="none" strike="noStrike" cap="none" dirty="0" smtClean="0">
                <a:solidFill>
                  <a:schemeClr val="bg1">
                    <a:lumMod val="95000"/>
                  </a:schemeClr>
                </a:solidFill>
                <a:latin typeface="Cabin"/>
                <a:ea typeface="Cabin"/>
                <a:cs typeface="Cabin"/>
                <a:sym typeface="Cabin"/>
              </a:rPr>
              <a:t/>
            </a:r>
            <a:br>
              <a:rPr lang="en-US" sz="1500" b="1" i="0" u="none" strike="noStrike" cap="none" dirty="0" smtClean="0">
                <a:solidFill>
                  <a:schemeClr val="bg1">
                    <a:lumMod val="95000"/>
                  </a:schemeClr>
                </a:solidFill>
                <a:latin typeface="Cabin"/>
                <a:ea typeface="Cabin"/>
                <a:cs typeface="Cabin"/>
                <a:sym typeface="Cabin"/>
              </a:rPr>
            </a:br>
            <a:r>
              <a:rPr lang="en-US" sz="1500" b="1" i="0" u="none" strike="noStrike" cap="none" dirty="0" smtClean="0">
                <a:solidFill>
                  <a:schemeClr val="bg1">
                    <a:lumMod val="95000"/>
                  </a:schemeClr>
                </a:solidFill>
                <a:latin typeface="Cabin"/>
                <a:ea typeface="Cabin"/>
                <a:cs typeface="Cabin"/>
                <a:sym typeface="Cabin"/>
              </a:rPr>
              <a:t>2017-2018</a:t>
            </a:r>
            <a:endParaRPr lang="en-US" sz="1500" b="1" i="0" u="none" strike="noStrike" cap="none" dirty="0">
              <a:solidFill>
                <a:schemeClr val="bg1">
                  <a:lumMod val="95000"/>
                </a:schemeClr>
              </a:solidFill>
              <a:latin typeface="Cabin"/>
              <a:ea typeface="Cabin"/>
              <a:cs typeface="Cabin"/>
              <a:sym typeface="Cabin"/>
            </a:endParaRPr>
          </a:p>
        </p:txBody>
      </p:sp>
      <p:sp>
        <p:nvSpPr>
          <p:cNvPr id="83" name="Shape 83"/>
          <p:cNvSpPr txBox="1"/>
          <p:nvPr/>
        </p:nvSpPr>
        <p:spPr>
          <a:xfrm>
            <a:off x="639762" y="415925"/>
            <a:ext cx="7691436" cy="4619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bin"/>
              <a:buNone/>
            </a:pPr>
            <a:endParaRPr lang="en-US" sz="4800" b="1" i="0" u="none" dirty="0">
              <a:solidFill>
                <a:schemeClr val="dk1"/>
              </a:solidFill>
              <a:latin typeface="Impact"/>
              <a:ea typeface="Impact"/>
              <a:cs typeface="Impact"/>
              <a:sym typeface="Impac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85875" y="2286000"/>
            <a:ext cx="8183700" cy="10476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lt2"/>
              </a:buClr>
              <a:buSzPct val="25000"/>
              <a:buFont typeface="Impact"/>
              <a:buNone/>
            </a:pPr>
            <a:r>
              <a:rPr lang="en-US" sz="5400" b="0" i="0" u="none" strike="noStrike" cap="none" dirty="0">
                <a:solidFill>
                  <a:schemeClr val="lt2"/>
                </a:solidFill>
                <a:latin typeface="Rockwell" panose="02060603020205020403" pitchFamily="18" charset="0"/>
                <a:ea typeface="Impact"/>
                <a:cs typeface="Impact"/>
                <a:sym typeface="Impact"/>
              </a:rPr>
              <a:t>STEP TWO:</a:t>
            </a:r>
            <a:br>
              <a:rPr lang="en-US" sz="5400" b="0" i="0" u="none" strike="noStrike" cap="none" dirty="0">
                <a:solidFill>
                  <a:schemeClr val="lt2"/>
                </a:solidFill>
                <a:latin typeface="Rockwell" panose="02060603020205020403" pitchFamily="18" charset="0"/>
                <a:ea typeface="Impact"/>
                <a:cs typeface="Impact"/>
                <a:sym typeface="Impact"/>
              </a:rPr>
            </a:br>
            <a:r>
              <a:rPr lang="en-US" sz="5400" b="0" i="0" u="none" strike="noStrike" cap="none" dirty="0">
                <a:solidFill>
                  <a:schemeClr val="accent1"/>
                </a:solidFill>
                <a:latin typeface="Rockwell" panose="02060603020205020403" pitchFamily="18" charset="0"/>
                <a:ea typeface="Impact"/>
                <a:cs typeface="Impact"/>
                <a:sym typeface="Impact"/>
              </a:rPr>
              <a:t>CONDUCT </a:t>
            </a:r>
            <a:r>
              <a:rPr lang="en-US" sz="5400" b="0" i="0" u="none" strike="noStrike" cap="none" dirty="0" smtClean="0">
                <a:solidFill>
                  <a:schemeClr val="accent1"/>
                </a:solidFill>
                <a:latin typeface="Rockwell" panose="02060603020205020403" pitchFamily="18" charset="0"/>
                <a:ea typeface="Impact"/>
                <a:cs typeface="Impact"/>
                <a:sym typeface="Impact"/>
              </a:rPr>
              <a:t>RISK </a:t>
            </a:r>
            <a:r>
              <a:rPr lang="en-US" sz="5400" b="0" i="0" u="none" strike="noStrike" cap="none" dirty="0">
                <a:solidFill>
                  <a:schemeClr val="accent1"/>
                </a:solidFill>
                <a:latin typeface="Rockwell" panose="02060603020205020403" pitchFamily="18" charset="0"/>
                <a:ea typeface="Impact"/>
                <a:cs typeface="Impact"/>
                <a:sym typeface="Impact"/>
              </a:rPr>
              <a:t>ASSESSMENT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75953" y="553780"/>
            <a:ext cx="9027042" cy="1143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2"/>
              </a:buClr>
              <a:buSzPct val="25000"/>
              <a:buFont typeface="Impact"/>
              <a:buNone/>
            </a:pPr>
            <a:r>
              <a:rPr lang="en-US" sz="4000" b="1" i="0" u="none" strike="noStrike" cap="none" dirty="0" smtClean="0">
                <a:solidFill>
                  <a:schemeClr val="dk2"/>
                </a:solidFill>
                <a:latin typeface="Rockwell" panose="02060603020205020403" pitchFamily="18" charset="0"/>
                <a:sym typeface="Impact"/>
              </a:rPr>
              <a:t>2. CONDUCT RISK </a:t>
            </a:r>
            <a:r>
              <a:rPr lang="en-US" sz="4000" b="1" i="0" u="none" strike="noStrike" cap="none" dirty="0">
                <a:solidFill>
                  <a:schemeClr val="dk2"/>
                </a:solidFill>
                <a:latin typeface="Rockwell" panose="02060603020205020403" pitchFamily="18" charset="0"/>
                <a:sym typeface="Impact"/>
              </a:rPr>
              <a:t>ASSESSMENT</a:t>
            </a:r>
            <a:r>
              <a:rPr lang="en-US" sz="4000" b="0" i="0" u="none" strike="noStrike" cap="none" dirty="0">
                <a:solidFill>
                  <a:schemeClr val="dk2"/>
                </a:solidFill>
                <a:latin typeface="Rockwell" panose="02060603020205020403" pitchFamily="18" charset="0"/>
                <a:sym typeface="Impact"/>
              </a:rPr>
              <a:t>  </a:t>
            </a:r>
            <a:br>
              <a:rPr lang="en-US" sz="4000" b="0" i="0" u="none" strike="noStrike" cap="none" dirty="0">
                <a:solidFill>
                  <a:schemeClr val="dk2"/>
                </a:solidFill>
                <a:latin typeface="Rockwell" panose="02060603020205020403" pitchFamily="18" charset="0"/>
                <a:sym typeface="Impact"/>
              </a:rPr>
            </a:br>
            <a:endParaRPr lang="en-US" sz="4000" b="0" i="0" u="none" strike="noStrike" cap="none" dirty="0">
              <a:solidFill>
                <a:schemeClr val="dk2"/>
              </a:solidFill>
              <a:latin typeface="Rockwell" panose="02060603020205020403" pitchFamily="18" charset="0"/>
              <a:sym typeface="Impact"/>
            </a:endParaRPr>
          </a:p>
        </p:txBody>
      </p:sp>
      <p:sp>
        <p:nvSpPr>
          <p:cNvPr id="150" name="Shape 150"/>
          <p:cNvSpPr txBox="1">
            <a:spLocks noGrp="1"/>
          </p:cNvSpPr>
          <p:nvPr>
            <p:ph type="body" idx="1"/>
          </p:nvPr>
        </p:nvSpPr>
        <p:spPr>
          <a:xfrm>
            <a:off x="612775" y="1600200"/>
            <a:ext cx="8153399" cy="4495800"/>
          </a:xfrm>
          <a:prstGeom prst="rect">
            <a:avLst/>
          </a:prstGeom>
          <a:noFill/>
          <a:ln>
            <a:noFill/>
          </a:ln>
        </p:spPr>
        <p:txBody>
          <a:bodyPr lIns="91425" tIns="45700" rIns="91425" bIns="45700" anchor="t" anchorCtr="0">
            <a:noAutofit/>
          </a:bodyPr>
          <a:lstStyle/>
          <a:p>
            <a:pPr lvl="0"/>
            <a:r>
              <a:rPr lang="en-US" sz="2400" dirty="0"/>
              <a:t>Principal/designee must consult with School Counselor or other mental health professional (minimum Master’s level</a:t>
            </a:r>
            <a:r>
              <a:rPr lang="en-US" sz="2400" dirty="0" smtClean="0"/>
              <a:t>), </a:t>
            </a:r>
            <a:r>
              <a:rPr lang="en-US" sz="2400" dirty="0"/>
              <a:t>to </a:t>
            </a:r>
            <a:r>
              <a:rPr lang="en-US" sz="2400" dirty="0" smtClean="0"/>
              <a:t>conduct </a:t>
            </a:r>
            <a:r>
              <a:rPr lang="en-US" sz="2400" dirty="0"/>
              <a:t>risk assessment as soon as possible, including School Psychologist, STS Clinician, SAP Assessor, BSC, </a:t>
            </a:r>
            <a:r>
              <a:rPr lang="en-US" sz="2400" dirty="0" smtClean="0"/>
              <a:t>Outpatient Therapist</a:t>
            </a:r>
            <a:endParaRPr lang="en-US" sz="2400" dirty="0"/>
          </a:p>
          <a:p>
            <a:pPr lvl="0"/>
            <a:r>
              <a:rPr lang="en-US" sz="2400" dirty="0" smtClean="0"/>
              <a:t>For </a:t>
            </a:r>
            <a:r>
              <a:rPr lang="en-US" sz="2400" dirty="0"/>
              <a:t>further assistance, contact the assigned Prevention &amp; Intervention Liaison </a:t>
            </a:r>
            <a:r>
              <a:rPr lang="en-US" sz="2400" dirty="0" smtClean="0"/>
              <a:t>or the Behavioral Health Emergency Crisis Line if Liaison is unavailable </a:t>
            </a:r>
            <a:endParaRPr lang="en-US" sz="2400" dirty="0"/>
          </a:p>
          <a:p>
            <a:pPr marL="228600" marR="0" lvl="0" indent="-228600" algn="l" rtl="0">
              <a:lnSpc>
                <a:spcPct val="90000"/>
              </a:lnSpc>
              <a:spcBef>
                <a:spcPts val="700"/>
              </a:spcBef>
              <a:spcAft>
                <a:spcPts val="0"/>
              </a:spcAft>
              <a:buClr>
                <a:schemeClr val="dk2"/>
              </a:buClr>
              <a:buSzPct val="100000"/>
              <a:buFont typeface="Arial"/>
              <a:buNone/>
            </a:pPr>
            <a:endParaRPr sz="1900" b="0" i="0" u="none" dirty="0">
              <a:solidFill>
                <a:srgbClr val="595959"/>
              </a:solidFill>
              <a:latin typeface="Cabin"/>
              <a:ea typeface="Cabin"/>
              <a:cs typeface="Cabin"/>
              <a:sym typeface="Cabin"/>
            </a:endParaRPr>
          </a:p>
          <a:p>
            <a:pPr marL="228600" marR="0" lvl="0" indent="-228600" algn="l" rtl="0">
              <a:lnSpc>
                <a:spcPct val="110000"/>
              </a:lnSpc>
              <a:spcBef>
                <a:spcPts val="700"/>
              </a:spcBef>
              <a:buClr>
                <a:schemeClr val="dk2"/>
              </a:buClr>
              <a:buSzPct val="100000"/>
              <a:buFont typeface="Arial"/>
              <a:buNone/>
            </a:pPr>
            <a:endParaRPr sz="1900" b="0" i="0" u="none" dirty="0">
              <a:solidFill>
                <a:srgbClr val="595959"/>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circle(in)">
                                      <p:cBhvr>
                                        <p:cTn id="7" dur="20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Effect transition="in" filter="circle(in)">
                                      <p:cBhvr>
                                        <p:cTn id="12" dur="2000"/>
                                        <p:tgtEl>
                                          <p:spTgt spid="1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85875" y="2286000"/>
            <a:ext cx="8183700" cy="10476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lt2"/>
              </a:buClr>
              <a:buSzPct val="25000"/>
              <a:buFont typeface="Impact"/>
              <a:buNone/>
            </a:pPr>
            <a:r>
              <a:rPr lang="en-US" sz="5400" b="0" i="0" u="none" strike="noStrike" cap="none" dirty="0">
                <a:solidFill>
                  <a:schemeClr val="lt2"/>
                </a:solidFill>
                <a:latin typeface="Rockwell" panose="02060603020205020403" pitchFamily="18" charset="0"/>
                <a:ea typeface="Impact"/>
                <a:cs typeface="Impact"/>
                <a:sym typeface="Impact"/>
              </a:rPr>
              <a:t>STEP THREE:</a:t>
            </a:r>
            <a:br>
              <a:rPr lang="en-US" sz="5400" b="0" i="0" u="none" strike="noStrike" cap="none" dirty="0">
                <a:solidFill>
                  <a:schemeClr val="lt2"/>
                </a:solidFill>
                <a:latin typeface="Rockwell" panose="02060603020205020403" pitchFamily="18" charset="0"/>
                <a:ea typeface="Impact"/>
                <a:cs typeface="Impact"/>
                <a:sym typeface="Impact"/>
              </a:rPr>
            </a:br>
            <a:r>
              <a:rPr lang="en-US" sz="5400" b="0" i="0" u="none" strike="noStrike" cap="none" dirty="0" smtClean="0">
                <a:solidFill>
                  <a:schemeClr val="accent1"/>
                </a:solidFill>
                <a:latin typeface="Rockwell" panose="02060603020205020403" pitchFamily="18" charset="0"/>
                <a:ea typeface="Impact"/>
                <a:cs typeface="Impact"/>
                <a:sym typeface="Impact"/>
              </a:rPr>
              <a:t>ASSESS </a:t>
            </a:r>
            <a:r>
              <a:rPr lang="en-US" sz="5400" b="0" i="0" u="none" strike="noStrike" cap="none" dirty="0">
                <a:solidFill>
                  <a:schemeClr val="accent1"/>
                </a:solidFill>
                <a:latin typeface="Rockwell" panose="02060603020205020403" pitchFamily="18" charset="0"/>
                <a:ea typeface="Impact"/>
                <a:cs typeface="Impact"/>
                <a:sym typeface="Impact"/>
              </a:rPr>
              <a:t>LEVEL OF RISK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43024" y="163659"/>
            <a:ext cx="8153399" cy="9905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2"/>
              </a:buClr>
              <a:buSzPct val="25000"/>
              <a:buFont typeface="Impact"/>
              <a:buNone/>
            </a:pPr>
            <a:r>
              <a:rPr lang="en-US" sz="4600" b="1" i="0" u="none" strike="noStrike" cap="none" dirty="0" smtClean="0">
                <a:solidFill>
                  <a:schemeClr val="dk2"/>
                </a:solidFill>
                <a:latin typeface="Rockwell" panose="02060603020205020403" pitchFamily="18" charset="0"/>
                <a:sym typeface="Impact"/>
              </a:rPr>
              <a:t>3.  </a:t>
            </a:r>
            <a:r>
              <a:rPr lang="en-US" sz="4600" b="1" dirty="0" smtClean="0">
                <a:latin typeface="Rockwell" panose="02060603020205020403" pitchFamily="18" charset="0"/>
              </a:rPr>
              <a:t>ASSESS LEVEL OF RISK </a:t>
            </a:r>
            <a:endParaRPr lang="en-US" sz="4600" b="0" i="0" u="none" strike="noStrike" cap="none" dirty="0">
              <a:solidFill>
                <a:schemeClr val="dk2"/>
              </a:solidFill>
              <a:latin typeface="Rockwell" panose="02060603020205020403" pitchFamily="18" charset="0"/>
              <a:sym typeface="Impact"/>
            </a:endParaRPr>
          </a:p>
        </p:txBody>
      </p:sp>
      <p:sp>
        <p:nvSpPr>
          <p:cNvPr id="161" name="Shape 161"/>
          <p:cNvSpPr txBox="1">
            <a:spLocks noGrp="1"/>
          </p:cNvSpPr>
          <p:nvPr>
            <p:ph type="body" idx="1"/>
          </p:nvPr>
        </p:nvSpPr>
        <p:spPr>
          <a:xfrm>
            <a:off x="202019" y="1046088"/>
            <a:ext cx="8941981" cy="4954586"/>
          </a:xfrm>
          <a:prstGeom prst="rect">
            <a:avLst/>
          </a:prstGeom>
          <a:noFill/>
          <a:ln>
            <a:noFill/>
          </a:ln>
        </p:spPr>
        <p:txBody>
          <a:bodyPr lIns="91425" tIns="45700" rIns="91425" bIns="45700" anchor="t" anchorCtr="0">
            <a:noAutofit/>
          </a:bodyPr>
          <a:lstStyle/>
          <a:p>
            <a:pPr marL="127000" indent="0">
              <a:buNone/>
            </a:pPr>
            <a:r>
              <a:rPr lang="en-US" sz="4000" b="1" u="sng" dirty="0">
                <a:latin typeface="Gill Sans MT" panose="020B0502020104020203" pitchFamily="34" charset="0"/>
              </a:rPr>
              <a:t>School counselor or mental health clinician assesses risk level as</a:t>
            </a:r>
            <a:r>
              <a:rPr lang="en-US" sz="4000" b="1" u="sng" dirty="0" smtClean="0">
                <a:latin typeface="Gill Sans MT" panose="020B0502020104020203" pitchFamily="34" charset="0"/>
              </a:rPr>
              <a:t>:</a:t>
            </a:r>
          </a:p>
          <a:p>
            <a:pPr marL="127000" indent="0">
              <a:buNone/>
            </a:pPr>
            <a:r>
              <a:rPr lang="en-US" sz="4000" dirty="0" smtClean="0">
                <a:latin typeface="Gill Sans MT" panose="020B0502020104020203" pitchFamily="34" charset="0"/>
              </a:rPr>
              <a:t>Is risk level….</a:t>
            </a:r>
            <a:endParaRPr lang="en-US" sz="4000" dirty="0">
              <a:latin typeface="Gill Sans MT" panose="020B0502020104020203" pitchFamily="34" charset="0"/>
            </a:endParaRPr>
          </a:p>
        </p:txBody>
      </p:sp>
      <p:sp>
        <p:nvSpPr>
          <p:cNvPr id="162" name="Shape 162"/>
          <p:cNvSpPr/>
          <p:nvPr/>
        </p:nvSpPr>
        <p:spPr>
          <a:xfrm>
            <a:off x="2846554" y="3523381"/>
            <a:ext cx="3865562" cy="298527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5"/>
              </a:buClr>
              <a:buSzPct val="25000"/>
              <a:buFont typeface="Cabin"/>
              <a:buNone/>
            </a:pPr>
            <a:r>
              <a:rPr lang="en-US" sz="4400" b="1" i="0" u="none" strike="noStrike" cap="none" dirty="0">
                <a:solidFill>
                  <a:schemeClr val="accent5"/>
                </a:solidFill>
                <a:latin typeface="Gill Sans MT" panose="020B0502020104020203" pitchFamily="34" charset="0"/>
                <a:ea typeface="Cabin"/>
                <a:cs typeface="Cabin"/>
                <a:sym typeface="Cabin"/>
              </a:rPr>
              <a:t>Routine</a:t>
            </a:r>
            <a:r>
              <a:rPr lang="en-US" sz="4400" b="1" dirty="0" smtClean="0">
                <a:solidFill>
                  <a:schemeClr val="accent5"/>
                </a:solidFill>
                <a:latin typeface="Gill Sans MT" panose="020B0502020104020203" pitchFamily="34" charset="0"/>
                <a:ea typeface="Cabin"/>
                <a:cs typeface="Cabin"/>
                <a:sym typeface="Cabin"/>
              </a:rPr>
              <a:t>?</a:t>
            </a:r>
          </a:p>
          <a:p>
            <a:pPr marL="0" marR="0" lvl="0" indent="0" algn="ctr" rtl="0">
              <a:lnSpc>
                <a:spcPct val="100000"/>
              </a:lnSpc>
              <a:spcBef>
                <a:spcPts val="0"/>
              </a:spcBef>
              <a:spcAft>
                <a:spcPts val="0"/>
              </a:spcAft>
              <a:buClr>
                <a:schemeClr val="accent5"/>
              </a:buClr>
              <a:buSzPct val="25000"/>
              <a:buFont typeface="Cabin"/>
              <a:buNone/>
            </a:pPr>
            <a:endParaRPr lang="en-US" sz="1600" b="1" dirty="0">
              <a:solidFill>
                <a:schemeClr val="accent5"/>
              </a:solidFill>
              <a:latin typeface="Gill Sans MT" panose="020B0502020104020203" pitchFamily="34" charset="0"/>
              <a:ea typeface="Cabin"/>
              <a:cs typeface="Cabin"/>
              <a:sym typeface="Cabin"/>
            </a:endParaRPr>
          </a:p>
          <a:p>
            <a:pPr marL="0" marR="0" lvl="0" indent="0" algn="ctr" rtl="0">
              <a:lnSpc>
                <a:spcPct val="100000"/>
              </a:lnSpc>
              <a:spcBef>
                <a:spcPts val="0"/>
              </a:spcBef>
              <a:spcAft>
                <a:spcPts val="0"/>
              </a:spcAft>
              <a:buClr>
                <a:schemeClr val="accent5"/>
              </a:buClr>
              <a:buSzPct val="25000"/>
              <a:buFont typeface="Cabin"/>
              <a:buNone/>
            </a:pPr>
            <a:r>
              <a:rPr lang="en-US" sz="4400" b="1" i="0" u="none" strike="noStrike" cap="none" dirty="0">
                <a:solidFill>
                  <a:schemeClr val="accent5"/>
                </a:solidFill>
                <a:latin typeface="Gill Sans MT" panose="020B0502020104020203" pitchFamily="34" charset="0"/>
                <a:ea typeface="Cabin"/>
                <a:cs typeface="Cabin"/>
                <a:sym typeface="Cabin"/>
              </a:rPr>
              <a:t>Urgent? </a:t>
            </a:r>
            <a:endParaRPr lang="en-US" sz="4400" b="1" i="0" u="none" strike="noStrike" cap="none" dirty="0" smtClean="0">
              <a:solidFill>
                <a:schemeClr val="accent5"/>
              </a:solidFill>
              <a:latin typeface="Gill Sans MT" panose="020B0502020104020203" pitchFamily="34" charset="0"/>
              <a:ea typeface="Cabin"/>
              <a:cs typeface="Cabin"/>
              <a:sym typeface="Cabin"/>
            </a:endParaRPr>
          </a:p>
          <a:p>
            <a:pPr marL="0" marR="0" lvl="0" indent="0" algn="ctr" rtl="0">
              <a:lnSpc>
                <a:spcPct val="100000"/>
              </a:lnSpc>
              <a:spcBef>
                <a:spcPts val="0"/>
              </a:spcBef>
              <a:spcAft>
                <a:spcPts val="0"/>
              </a:spcAft>
              <a:buClr>
                <a:schemeClr val="accent5"/>
              </a:buClr>
              <a:buSzPct val="25000"/>
              <a:buFont typeface="Cabin"/>
              <a:buNone/>
            </a:pPr>
            <a:endParaRPr lang="en-US" sz="1600" b="1" i="0" u="none" strike="noStrike" cap="none" dirty="0">
              <a:solidFill>
                <a:schemeClr val="accent5"/>
              </a:solidFill>
              <a:latin typeface="Gill Sans MT" panose="020B0502020104020203" pitchFamily="34" charset="0"/>
              <a:ea typeface="Cabin"/>
              <a:cs typeface="Cabin"/>
              <a:sym typeface="Cabin"/>
            </a:endParaRPr>
          </a:p>
          <a:p>
            <a:pPr marL="0" marR="0" lvl="0" indent="0" algn="ctr" rtl="0">
              <a:lnSpc>
                <a:spcPct val="100000"/>
              </a:lnSpc>
              <a:spcBef>
                <a:spcPts val="0"/>
              </a:spcBef>
              <a:spcAft>
                <a:spcPts val="0"/>
              </a:spcAft>
              <a:buClr>
                <a:schemeClr val="accent5"/>
              </a:buClr>
              <a:buSzPct val="25000"/>
              <a:buFont typeface="Cabin"/>
              <a:buNone/>
            </a:pPr>
            <a:r>
              <a:rPr lang="en-US" sz="4400" b="1" i="0" u="none" strike="noStrike" cap="none" dirty="0">
                <a:solidFill>
                  <a:schemeClr val="accent5"/>
                </a:solidFill>
                <a:latin typeface="Gill Sans MT" panose="020B0502020104020203" pitchFamily="34" charset="0"/>
                <a:ea typeface="Cabin"/>
                <a:cs typeface="Cabin"/>
                <a:sym typeface="Cabin"/>
              </a:rPr>
              <a:t>Emergent?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 calcmode="lin" valueType="num">
                                      <p:cBhvr>
                                        <p:cTn id="7" dur="1000" fill="hold"/>
                                        <p:tgtEl>
                                          <p:spTgt spid="16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6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2">
                                            <p:txEl>
                                              <p:pRg st="2" end="2"/>
                                            </p:txEl>
                                          </p:spTgt>
                                        </p:tgtEl>
                                        <p:attrNameLst>
                                          <p:attrName>style.visibility</p:attrName>
                                        </p:attrNameLst>
                                      </p:cBhvr>
                                      <p:to>
                                        <p:strVal val="visible"/>
                                      </p:to>
                                    </p:set>
                                    <p:anim calcmode="lin" valueType="num">
                                      <p:cBhvr>
                                        <p:cTn id="15" dur="1000" fill="hold"/>
                                        <p:tgtEl>
                                          <p:spTgt spid="16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6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62">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6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62">
                                            <p:txEl>
                                              <p:pRg st="4" end="4"/>
                                            </p:txEl>
                                          </p:spTgt>
                                        </p:tgtEl>
                                        <p:attrNameLst>
                                          <p:attrName>style.visibility</p:attrName>
                                        </p:attrNameLst>
                                      </p:cBhvr>
                                      <p:to>
                                        <p:strVal val="visible"/>
                                      </p:to>
                                    </p:set>
                                    <p:anim calcmode="lin" valueType="num">
                                      <p:cBhvr>
                                        <p:cTn id="23" dur="1000" fill="hold"/>
                                        <p:tgtEl>
                                          <p:spTgt spid="162">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62">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62">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1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938212" y="382587"/>
            <a:ext cx="7634287" cy="149225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Impact"/>
              <a:buNone/>
            </a:pPr>
            <a:r>
              <a:rPr lang="en-US" sz="5100" b="0" i="0" u="none" strike="noStrike" cap="none" dirty="0">
                <a:solidFill>
                  <a:schemeClr val="dk2"/>
                </a:solidFill>
                <a:latin typeface="Rockwell" panose="02060603020205020403" pitchFamily="18" charset="0"/>
                <a:sym typeface="Impact"/>
              </a:rPr>
              <a:t>ROUTINE</a:t>
            </a:r>
          </a:p>
        </p:txBody>
      </p:sp>
      <p:sp>
        <p:nvSpPr>
          <p:cNvPr id="168" name="Shape 168"/>
          <p:cNvSpPr txBox="1">
            <a:spLocks noGrp="1"/>
          </p:cNvSpPr>
          <p:nvPr>
            <p:ph type="body" idx="1"/>
          </p:nvPr>
        </p:nvSpPr>
        <p:spPr>
          <a:xfrm>
            <a:off x="938212" y="1669312"/>
            <a:ext cx="7634287" cy="4210787"/>
          </a:xfrm>
          <a:prstGeom prst="rect">
            <a:avLst/>
          </a:prstGeom>
          <a:noFill/>
          <a:ln>
            <a:noFill/>
          </a:ln>
        </p:spPr>
        <p:txBody>
          <a:bodyPr lIns="91425" tIns="45700" rIns="91425" bIns="45700" anchor="t" anchorCtr="0">
            <a:noAutofit/>
          </a:bodyPr>
          <a:lstStyle/>
          <a:p>
            <a:pPr marL="571500" lvl="0" indent="-571500">
              <a:buFont typeface="Arial" panose="020B0604020202020204" pitchFamily="34" charset="0"/>
              <a:buChar char="•"/>
            </a:pPr>
            <a:r>
              <a:rPr lang="en-US" sz="3600" dirty="0" smtClean="0">
                <a:latin typeface="Gill Sans MT" panose="020B0502020104020203" pitchFamily="34" charset="0"/>
              </a:rPr>
              <a:t>No </a:t>
            </a:r>
            <a:r>
              <a:rPr lang="en-US" sz="3600" u="sng" dirty="0">
                <a:latin typeface="Gill Sans MT" panose="020B0502020104020203" pitchFamily="34" charset="0"/>
              </a:rPr>
              <a:t>active</a:t>
            </a:r>
            <a:r>
              <a:rPr lang="en-US" sz="3600" dirty="0">
                <a:latin typeface="Gill Sans MT" panose="020B0502020104020203" pitchFamily="34" charset="0"/>
              </a:rPr>
              <a:t> suicidal/homicidal ideation or </a:t>
            </a:r>
            <a:r>
              <a:rPr lang="en-US" sz="3600" dirty="0" smtClean="0">
                <a:latin typeface="Gill Sans MT" panose="020B0502020104020203" pitchFamily="34" charset="0"/>
              </a:rPr>
              <a:t>other </a:t>
            </a:r>
            <a:r>
              <a:rPr lang="en-US" sz="3600" dirty="0">
                <a:latin typeface="Gill Sans MT" panose="020B0502020104020203" pitchFamily="34" charset="0"/>
              </a:rPr>
              <a:t>risk, but extreme distress and/or a history of suicidal/homicidal </a:t>
            </a:r>
            <a:r>
              <a:rPr lang="en-US" sz="3600" dirty="0" smtClean="0">
                <a:latin typeface="Gill Sans MT" panose="020B0502020104020203" pitchFamily="34" charset="0"/>
              </a:rPr>
              <a:t>behavior</a:t>
            </a:r>
            <a:endParaRPr lang="en-US" sz="3600" dirty="0">
              <a:latin typeface="Gill Sans MT" panose="020B0502020104020203" pitchFamily="34" charset="0"/>
            </a:endParaRPr>
          </a:p>
          <a:p>
            <a:pPr marL="571500" lvl="0" indent="-571500">
              <a:buFont typeface="Arial" panose="020B0604020202020204" pitchFamily="34" charset="0"/>
              <a:buChar char="•"/>
            </a:pPr>
            <a:r>
              <a:rPr lang="en-US" sz="3600" b="1" i="1" dirty="0">
                <a:latin typeface="Gill Sans MT" panose="020B0502020104020203" pitchFamily="34" charset="0"/>
              </a:rPr>
              <a:t>Requires Mental Health </a:t>
            </a:r>
            <a:r>
              <a:rPr lang="en-US" sz="3600" b="1" i="1" dirty="0" smtClean="0">
                <a:latin typeface="Gill Sans MT" panose="020B0502020104020203" pitchFamily="34" charset="0"/>
              </a:rPr>
              <a:t>Intervention within ____ days</a:t>
            </a:r>
            <a:endParaRPr sz="3600" b="0" i="0" u="none" strike="noStrike" cap="none" dirty="0">
              <a:solidFill>
                <a:srgbClr val="595959"/>
              </a:solidFill>
              <a:sym typeface="Cabin"/>
            </a:endParaRPr>
          </a:p>
        </p:txBody>
      </p:sp>
      <p:sp>
        <p:nvSpPr>
          <p:cNvPr id="2" name="TextBox 1"/>
          <p:cNvSpPr txBox="1"/>
          <p:nvPr/>
        </p:nvSpPr>
        <p:spPr>
          <a:xfrm>
            <a:off x="5794746" y="4944139"/>
            <a:ext cx="574158" cy="707886"/>
          </a:xfrm>
          <a:prstGeom prst="rect">
            <a:avLst/>
          </a:prstGeom>
          <a:noFill/>
        </p:spPr>
        <p:txBody>
          <a:bodyPr wrap="square" rtlCol="0">
            <a:spAutoFit/>
          </a:bodyPr>
          <a:lstStyle/>
          <a:p>
            <a:r>
              <a:rPr lang="en-US" sz="4000" b="1" dirty="0" smtClean="0">
                <a:latin typeface="Gill Sans MT" panose="020B0502020104020203" pitchFamily="34" charset="0"/>
              </a:rPr>
              <a:t>5</a:t>
            </a:r>
            <a:endParaRPr lang="en-US" sz="4000" b="1" dirty="0">
              <a:latin typeface="Gill Sans MT" panose="020B05020201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938212" y="382587"/>
            <a:ext cx="7634287" cy="149225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Impact"/>
              <a:buNone/>
            </a:pPr>
            <a:r>
              <a:rPr lang="en-US" b="0" i="0" u="none" strike="noStrike" cap="none" dirty="0">
                <a:solidFill>
                  <a:schemeClr val="dk2"/>
                </a:solidFill>
                <a:latin typeface="Rockwell" panose="02060603020205020403" pitchFamily="18" charset="0"/>
                <a:sym typeface="Impact"/>
              </a:rPr>
              <a:t>URGENT </a:t>
            </a:r>
          </a:p>
        </p:txBody>
      </p:sp>
      <p:sp>
        <p:nvSpPr>
          <p:cNvPr id="174" name="Shape 174"/>
          <p:cNvSpPr txBox="1">
            <a:spLocks noGrp="1"/>
          </p:cNvSpPr>
          <p:nvPr>
            <p:ph type="body" idx="1"/>
          </p:nvPr>
        </p:nvSpPr>
        <p:spPr>
          <a:xfrm>
            <a:off x="938212" y="1339702"/>
            <a:ext cx="7634287" cy="4540397"/>
          </a:xfrm>
          <a:prstGeom prst="rect">
            <a:avLst/>
          </a:prstGeom>
          <a:noFill/>
          <a:ln>
            <a:noFill/>
          </a:ln>
        </p:spPr>
        <p:txBody>
          <a:bodyPr lIns="91425" tIns="45700" rIns="91425" bIns="45700" anchor="t" anchorCtr="0">
            <a:noAutofit/>
          </a:bodyPr>
          <a:lstStyle/>
          <a:p>
            <a:pPr marL="571500" indent="-571500"/>
            <a:r>
              <a:rPr lang="en-US" sz="3600" dirty="0">
                <a:latin typeface="Gill Sans MT" panose="020B0502020104020203" pitchFamily="34" charset="0"/>
              </a:rPr>
              <a:t>Some current risk or suicidal/homicidal ideation but with </a:t>
            </a:r>
            <a:r>
              <a:rPr lang="en-US" sz="3600" u="sng" dirty="0">
                <a:latin typeface="Gill Sans MT" panose="020B0502020104020203" pitchFamily="34" charset="0"/>
              </a:rPr>
              <a:t>no plan</a:t>
            </a:r>
            <a:r>
              <a:rPr lang="en-US" sz="3600" dirty="0">
                <a:latin typeface="Gill Sans MT" panose="020B0502020104020203" pitchFamily="34" charset="0"/>
              </a:rPr>
              <a:t> and with the ability of the child or adolescent and his/her family/guardian to contract for safety and carry out a safety plan </a:t>
            </a:r>
            <a:endParaRPr lang="en-US" sz="3600" dirty="0" smtClean="0">
              <a:latin typeface="Gill Sans MT" panose="020B0502020104020203" pitchFamily="34" charset="0"/>
            </a:endParaRPr>
          </a:p>
          <a:p>
            <a:pPr marL="571500" indent="-571500"/>
            <a:r>
              <a:rPr lang="en-US" sz="3600" b="1" i="1" dirty="0" smtClean="0">
                <a:latin typeface="Gill Sans MT" panose="020B0502020104020203" pitchFamily="34" charset="0"/>
              </a:rPr>
              <a:t>Requires </a:t>
            </a:r>
            <a:r>
              <a:rPr lang="en-US" sz="3600" b="1" i="1" dirty="0">
                <a:latin typeface="Gill Sans MT" panose="020B0502020104020203" pitchFamily="34" charset="0"/>
              </a:rPr>
              <a:t>intervention </a:t>
            </a:r>
            <a:r>
              <a:rPr lang="en-US" sz="3600" b="1" i="1" dirty="0" smtClean="0">
                <a:latin typeface="Gill Sans MT" panose="020B0502020104020203" pitchFamily="34" charset="0"/>
              </a:rPr>
              <a:t>within ___________</a:t>
            </a:r>
            <a:endParaRPr lang="en-US" sz="3600" dirty="0">
              <a:latin typeface="Gill Sans MT" panose="020B0502020104020203" pitchFamily="34" charset="0"/>
            </a:endParaRPr>
          </a:p>
          <a:p>
            <a:pPr marL="228600" marR="0" lvl="0" indent="-228600" algn="l" rtl="0">
              <a:lnSpc>
                <a:spcPct val="110000"/>
              </a:lnSpc>
              <a:spcBef>
                <a:spcPts val="700"/>
              </a:spcBef>
              <a:buClr>
                <a:schemeClr val="dk2"/>
              </a:buClr>
              <a:buSzPct val="100000"/>
              <a:buFont typeface="Arial"/>
              <a:buNone/>
            </a:pPr>
            <a:endParaRPr sz="2400" b="0" i="0" u="none" strike="noStrike" cap="none" dirty="0">
              <a:solidFill>
                <a:srgbClr val="595959"/>
              </a:solidFill>
              <a:latin typeface="Cabin"/>
              <a:ea typeface="Cabin"/>
              <a:cs typeface="Cabin"/>
              <a:sym typeface="Cabin"/>
            </a:endParaRPr>
          </a:p>
        </p:txBody>
      </p:sp>
      <p:sp>
        <p:nvSpPr>
          <p:cNvPr id="2" name="TextBox 1"/>
          <p:cNvSpPr txBox="1"/>
          <p:nvPr/>
        </p:nvSpPr>
        <p:spPr>
          <a:xfrm>
            <a:off x="1648046" y="5805376"/>
            <a:ext cx="2052084" cy="646331"/>
          </a:xfrm>
          <a:prstGeom prst="rect">
            <a:avLst/>
          </a:prstGeom>
          <a:noFill/>
        </p:spPr>
        <p:txBody>
          <a:bodyPr wrap="square" rtlCol="0">
            <a:spAutoFit/>
          </a:bodyPr>
          <a:lstStyle/>
          <a:p>
            <a:r>
              <a:rPr lang="en-US" sz="3600" b="1" dirty="0">
                <a:latin typeface="Gill Sans MT" panose="020B0502020104020203" pitchFamily="34" charset="0"/>
              </a:rPr>
              <a:t>24 hours</a:t>
            </a:r>
            <a:endParaRPr lang="en-US" sz="3600" dirty="0">
              <a:latin typeface="Gill Sans MT" panose="020B05020201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938212" y="382587"/>
            <a:ext cx="7634287" cy="149225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Impact"/>
              <a:buNone/>
            </a:pPr>
            <a:r>
              <a:rPr lang="en-US" sz="5100" b="0" i="0" u="none" strike="noStrike" cap="none" dirty="0">
                <a:solidFill>
                  <a:schemeClr val="dk2"/>
                </a:solidFill>
                <a:latin typeface="Rockwell" panose="02060603020205020403" pitchFamily="18" charset="0"/>
                <a:sym typeface="Impact"/>
              </a:rPr>
              <a:t>EMERGENT</a:t>
            </a:r>
          </a:p>
        </p:txBody>
      </p:sp>
      <p:sp>
        <p:nvSpPr>
          <p:cNvPr id="180" name="Shape 180"/>
          <p:cNvSpPr txBox="1">
            <a:spLocks noGrp="1"/>
          </p:cNvSpPr>
          <p:nvPr>
            <p:ph type="body" idx="1"/>
          </p:nvPr>
        </p:nvSpPr>
        <p:spPr>
          <a:xfrm>
            <a:off x="595424" y="1477926"/>
            <a:ext cx="7977076" cy="4402173"/>
          </a:xfrm>
          <a:prstGeom prst="rect">
            <a:avLst/>
          </a:prstGeom>
          <a:noFill/>
          <a:ln>
            <a:noFill/>
          </a:ln>
        </p:spPr>
        <p:txBody>
          <a:bodyPr lIns="91425" tIns="45700" rIns="91425" bIns="45700" anchor="t" anchorCtr="0">
            <a:noAutofit/>
          </a:bodyPr>
          <a:lstStyle/>
          <a:p>
            <a:pPr marL="571500" indent="-571500"/>
            <a:r>
              <a:rPr lang="en-US" sz="3600" dirty="0" smtClean="0">
                <a:latin typeface="Gill Sans MT" panose="020B0502020104020203" pitchFamily="34" charset="0"/>
              </a:rPr>
              <a:t>Current </a:t>
            </a:r>
            <a:r>
              <a:rPr lang="en-US" sz="3600" dirty="0">
                <a:latin typeface="Gill Sans MT" panose="020B0502020104020203" pitchFamily="34" charset="0"/>
              </a:rPr>
              <a:t>risk or suicidal/homicidal ideation with clear, expressed intentions and/or past history of carrying out such behavior</a:t>
            </a:r>
          </a:p>
          <a:p>
            <a:pPr marL="571500" indent="-571500"/>
            <a:r>
              <a:rPr lang="en-US" sz="3600" b="1" i="1" dirty="0">
                <a:latin typeface="Gill Sans MT" panose="020B0502020104020203" pitchFamily="34" charset="0"/>
              </a:rPr>
              <a:t>Requires intervention </a:t>
            </a:r>
            <a:r>
              <a:rPr lang="en-US" sz="3600" b="1" i="1" dirty="0" smtClean="0">
                <a:latin typeface="Gill Sans MT" panose="020B0502020104020203" pitchFamily="34" charset="0"/>
              </a:rPr>
              <a:t>____________</a:t>
            </a:r>
            <a:endParaRPr lang="en-US" sz="3600" dirty="0">
              <a:latin typeface="Gill Sans MT" panose="020B0502020104020203" pitchFamily="34" charset="0"/>
            </a:endParaRPr>
          </a:p>
          <a:p>
            <a:pPr marL="228600" marR="0" lvl="0" indent="-228600" algn="l" rtl="0">
              <a:lnSpc>
                <a:spcPct val="110000"/>
              </a:lnSpc>
              <a:spcBef>
                <a:spcPts val="700"/>
              </a:spcBef>
              <a:buClr>
                <a:schemeClr val="dk2"/>
              </a:buClr>
              <a:buSzPct val="100000"/>
              <a:buFont typeface="Arial"/>
              <a:buNone/>
            </a:pPr>
            <a:endParaRPr sz="3600" b="0" i="0" u="none" strike="noStrike" cap="none" dirty="0">
              <a:solidFill>
                <a:srgbClr val="595959"/>
              </a:solidFill>
              <a:latin typeface="Gill Sans MT" panose="020B0502020104020203" pitchFamily="34" charset="0"/>
              <a:sym typeface="Cabin"/>
            </a:endParaRPr>
          </a:p>
        </p:txBody>
      </p:sp>
      <p:sp>
        <p:nvSpPr>
          <p:cNvPr id="2" name="TextBox 1"/>
          <p:cNvSpPr txBox="1"/>
          <p:nvPr/>
        </p:nvSpPr>
        <p:spPr>
          <a:xfrm>
            <a:off x="5550195" y="4114800"/>
            <a:ext cx="3327991" cy="646331"/>
          </a:xfrm>
          <a:prstGeom prst="rect">
            <a:avLst/>
          </a:prstGeom>
          <a:noFill/>
        </p:spPr>
        <p:txBody>
          <a:bodyPr wrap="square" rtlCol="0">
            <a:spAutoFit/>
          </a:bodyPr>
          <a:lstStyle/>
          <a:p>
            <a:r>
              <a:rPr lang="en-US" sz="3600" b="1" dirty="0" smtClean="0">
                <a:latin typeface="Gill Sans MT" panose="020B0502020104020203" pitchFamily="34" charset="0"/>
              </a:rPr>
              <a:t>immediately</a:t>
            </a:r>
            <a:endParaRPr lang="en-US" sz="3600" b="1" dirty="0">
              <a:latin typeface="Gill Sans MT" panose="020B05020201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85875" y="2286000"/>
            <a:ext cx="8183700" cy="10476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lt2"/>
              </a:buClr>
              <a:buSzPct val="25000"/>
              <a:buFont typeface="Impact"/>
              <a:buNone/>
            </a:pPr>
            <a:r>
              <a:rPr lang="en-US" sz="5400" b="0" i="0" u="none" strike="noStrike" cap="none" dirty="0">
                <a:solidFill>
                  <a:schemeClr val="lt2"/>
                </a:solidFill>
                <a:latin typeface="Rockwell" panose="02060603020205020403" pitchFamily="18" charset="0"/>
                <a:ea typeface="Impact"/>
                <a:cs typeface="Impact"/>
                <a:sym typeface="Impact"/>
              </a:rPr>
              <a:t>STEP FOUR:</a:t>
            </a:r>
          </a:p>
          <a:p>
            <a:pPr marL="0" marR="0" lvl="0" indent="0" algn="l" rtl="0">
              <a:lnSpc>
                <a:spcPct val="90000"/>
              </a:lnSpc>
              <a:spcBef>
                <a:spcPts val="0"/>
              </a:spcBef>
              <a:spcAft>
                <a:spcPts val="0"/>
              </a:spcAft>
              <a:buClr>
                <a:schemeClr val="lt2"/>
              </a:buClr>
              <a:buSzPct val="25000"/>
              <a:buFont typeface="Impact"/>
              <a:buNone/>
            </a:pPr>
            <a:r>
              <a:rPr lang="en-US" sz="5400" b="0" i="0" u="none" strike="noStrike" cap="none" dirty="0">
                <a:solidFill>
                  <a:schemeClr val="lt2"/>
                </a:solidFill>
                <a:latin typeface="Rockwell" panose="02060603020205020403" pitchFamily="18" charset="0"/>
                <a:ea typeface="Impact"/>
                <a:cs typeface="Impact"/>
                <a:sym typeface="Impact"/>
              </a:rPr>
              <a:t> </a:t>
            </a:r>
            <a:r>
              <a:rPr lang="en-US" sz="5400" b="0" i="0" u="none" strike="noStrike" cap="none" dirty="0">
                <a:solidFill>
                  <a:schemeClr val="accent1"/>
                </a:solidFill>
                <a:latin typeface="Rockwell" panose="02060603020205020403" pitchFamily="18" charset="0"/>
                <a:ea typeface="Impact"/>
                <a:cs typeface="Impact"/>
                <a:sym typeface="Impact"/>
              </a:rPr>
              <a:t>TAKE ACTION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95776" y="-15875"/>
            <a:ext cx="9178436" cy="99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Impact"/>
              <a:buNone/>
            </a:pPr>
            <a:r>
              <a:rPr lang="en-US" sz="4600" b="1" i="0" u="none" strike="noStrike" cap="none" dirty="0" smtClean="0">
                <a:solidFill>
                  <a:schemeClr val="dk2"/>
                </a:solidFill>
                <a:latin typeface="Rockwell" panose="02060603020205020403" pitchFamily="18" charset="0"/>
                <a:sym typeface="Impact"/>
              </a:rPr>
              <a:t>4.  TAKE ACTION – </a:t>
            </a:r>
            <a:br>
              <a:rPr lang="en-US" sz="4600" b="1" i="0" u="none" strike="noStrike" cap="none" dirty="0" smtClean="0">
                <a:solidFill>
                  <a:schemeClr val="dk2"/>
                </a:solidFill>
                <a:latin typeface="Rockwell" panose="02060603020205020403" pitchFamily="18" charset="0"/>
                <a:sym typeface="Impact"/>
              </a:rPr>
            </a:br>
            <a:r>
              <a:rPr lang="en-US" sz="4600" b="1" dirty="0">
                <a:latin typeface="Rockwell" panose="02060603020205020403" pitchFamily="18" charset="0"/>
              </a:rPr>
              <a:t> </a:t>
            </a:r>
            <a:r>
              <a:rPr lang="en-US" sz="4600" b="1" dirty="0" smtClean="0">
                <a:latin typeface="Rockwell" panose="02060603020205020403" pitchFamily="18" charset="0"/>
              </a:rPr>
              <a:t>     </a:t>
            </a:r>
            <a:r>
              <a:rPr lang="en-US" sz="3600" b="1" i="0" u="none" strike="noStrike" cap="none" dirty="0" smtClean="0">
                <a:solidFill>
                  <a:schemeClr val="dk2"/>
                </a:solidFill>
                <a:latin typeface="Rockwell" panose="02060603020205020403" pitchFamily="18" charset="0"/>
                <a:sym typeface="Impact"/>
              </a:rPr>
              <a:t>Routine and Urgent Situations</a:t>
            </a:r>
            <a:r>
              <a:rPr lang="en-US" sz="4300" b="0" i="0" u="none" strike="noStrike" cap="none" dirty="0">
                <a:solidFill>
                  <a:schemeClr val="dk2"/>
                </a:solidFill>
                <a:latin typeface="Impact"/>
                <a:ea typeface="Impact"/>
                <a:cs typeface="Impact"/>
                <a:sym typeface="Impact"/>
              </a:rPr>
              <a:t/>
            </a:r>
            <a:br>
              <a:rPr lang="en-US" sz="4300" b="0" i="0" u="none" strike="noStrike" cap="none" dirty="0">
                <a:solidFill>
                  <a:schemeClr val="dk2"/>
                </a:solidFill>
                <a:latin typeface="Impact"/>
                <a:ea typeface="Impact"/>
                <a:cs typeface="Impact"/>
                <a:sym typeface="Impact"/>
              </a:rPr>
            </a:br>
            <a:endParaRPr lang="en-US" sz="4300" b="0" i="0" u="none" strike="noStrike" cap="none" dirty="0">
              <a:solidFill>
                <a:schemeClr val="dk2"/>
              </a:solidFill>
              <a:latin typeface="Impact"/>
              <a:ea typeface="Impact"/>
              <a:cs typeface="Impact"/>
              <a:sym typeface="Impact"/>
            </a:endParaRPr>
          </a:p>
        </p:txBody>
      </p:sp>
      <p:sp>
        <p:nvSpPr>
          <p:cNvPr id="191" name="Shape 191"/>
          <p:cNvSpPr txBox="1">
            <a:spLocks noGrp="1"/>
          </p:cNvSpPr>
          <p:nvPr>
            <p:ph type="body" idx="1"/>
          </p:nvPr>
        </p:nvSpPr>
        <p:spPr>
          <a:xfrm>
            <a:off x="85061" y="1318575"/>
            <a:ext cx="8853975" cy="5539425"/>
          </a:xfrm>
          <a:prstGeom prst="rect">
            <a:avLst/>
          </a:prstGeom>
          <a:noFill/>
          <a:ln>
            <a:noFill/>
          </a:ln>
        </p:spPr>
        <p:txBody>
          <a:bodyPr lIns="91425" tIns="45700" rIns="91425" bIns="45700" anchor="t" anchorCtr="0">
            <a:noAutofit/>
          </a:bodyPr>
          <a:lstStyle/>
          <a:p>
            <a:pPr marL="127000" indent="0">
              <a:lnSpc>
                <a:spcPct val="100000"/>
              </a:lnSpc>
              <a:spcBef>
                <a:spcPts val="0"/>
              </a:spcBef>
              <a:spcAft>
                <a:spcPts val="0"/>
              </a:spcAft>
              <a:buNone/>
            </a:pPr>
            <a:r>
              <a:rPr lang="en-US" sz="3200" b="1" u="sng" dirty="0">
                <a:latin typeface="Gill Sans MT" panose="020B0502020104020203" pitchFamily="34" charset="0"/>
              </a:rPr>
              <a:t>School counselor/mental health clinician:</a:t>
            </a:r>
            <a:endParaRPr lang="en-US" sz="3200" dirty="0">
              <a:latin typeface="Gill Sans MT" panose="020B0502020104020203" pitchFamily="34" charset="0"/>
            </a:endParaRPr>
          </a:p>
          <a:p>
            <a:pPr marL="127000" lvl="0" indent="0">
              <a:lnSpc>
                <a:spcPct val="100000"/>
              </a:lnSpc>
              <a:spcBef>
                <a:spcPts val="0"/>
              </a:spcBef>
              <a:spcAft>
                <a:spcPts val="0"/>
              </a:spcAft>
              <a:buNone/>
            </a:pPr>
            <a:endParaRPr lang="en-US" sz="2800" dirty="0">
              <a:latin typeface="Gill Sans MT" panose="020B0502020104020203" pitchFamily="34" charset="0"/>
            </a:endParaRPr>
          </a:p>
          <a:p>
            <a:pPr marL="285750" lvl="1" indent="-285750">
              <a:lnSpc>
                <a:spcPct val="100000"/>
              </a:lnSpc>
              <a:spcBef>
                <a:spcPts val="0"/>
              </a:spcBef>
              <a:spcAft>
                <a:spcPts val="0"/>
              </a:spcAft>
              <a:buFont typeface="Arial" panose="020B0604020202020204" pitchFamily="34" charset="0"/>
              <a:buChar char="•"/>
            </a:pPr>
            <a:r>
              <a:rPr lang="en-US" sz="2400" dirty="0" smtClean="0">
                <a:latin typeface="Gill Sans MT" panose="020B0502020104020203" pitchFamily="34" charset="0"/>
              </a:rPr>
              <a:t>Invite </a:t>
            </a:r>
            <a:r>
              <a:rPr lang="en-US" sz="2400" dirty="0">
                <a:latin typeface="Gill Sans MT" panose="020B0502020104020203" pitchFamily="34" charset="0"/>
              </a:rPr>
              <a:t>parent/legal guardian or foster parent and CUA/DHS to an immediate Emergency Conference. </a:t>
            </a:r>
            <a:r>
              <a:rPr lang="en-US" sz="2400" dirty="0" smtClean="0">
                <a:latin typeface="Gill Sans MT" panose="020B0502020104020203" pitchFamily="34" charset="0"/>
              </a:rPr>
              <a:t>  </a:t>
            </a:r>
            <a:endParaRPr lang="en-US" sz="2400" dirty="0">
              <a:latin typeface="Gill Sans MT" panose="020B0502020104020203" pitchFamily="34" charset="0"/>
            </a:endParaRPr>
          </a:p>
          <a:p>
            <a:pPr marL="742950" lvl="3" indent="-285750">
              <a:lnSpc>
                <a:spcPct val="100000"/>
              </a:lnSpc>
              <a:spcBef>
                <a:spcPts val="0"/>
              </a:spcBef>
              <a:spcAft>
                <a:spcPts val="0"/>
              </a:spcAft>
              <a:buFont typeface="Arial" panose="020B0604020202020204" pitchFamily="34" charset="0"/>
              <a:buChar char="•"/>
            </a:pPr>
            <a:r>
              <a:rPr lang="en-US" sz="2200" dirty="0">
                <a:latin typeface="Gill Sans MT" panose="020B0502020104020203" pitchFamily="34" charset="0"/>
              </a:rPr>
              <a:t>Invite others who are a support for the child or family to attend</a:t>
            </a:r>
          </a:p>
          <a:p>
            <a:pPr marL="285750" lvl="1" indent="-285750">
              <a:lnSpc>
                <a:spcPct val="100000"/>
              </a:lnSpc>
              <a:spcBef>
                <a:spcPts val="0"/>
              </a:spcBef>
              <a:spcAft>
                <a:spcPts val="0"/>
              </a:spcAft>
              <a:buFont typeface="Arial" panose="020B0604020202020204" pitchFamily="34" charset="0"/>
              <a:buChar char="•"/>
            </a:pPr>
            <a:r>
              <a:rPr lang="en-US" sz="2400" dirty="0">
                <a:latin typeface="Gill Sans MT" panose="020B0502020104020203" pitchFamily="34" charset="0"/>
              </a:rPr>
              <a:t>IF THERE IS ANY DHS INVOLVEMENT, CONTACT CUA FOR DOMESTIC RELATIONS ORDER </a:t>
            </a:r>
          </a:p>
          <a:p>
            <a:pPr marL="285750" lvl="1" indent="-285750">
              <a:lnSpc>
                <a:spcPct val="100000"/>
              </a:lnSpc>
              <a:spcBef>
                <a:spcPts val="0"/>
              </a:spcBef>
              <a:spcAft>
                <a:spcPts val="0"/>
              </a:spcAft>
              <a:buFont typeface="Arial" panose="020B0604020202020204" pitchFamily="34" charset="0"/>
              <a:buChar char="•"/>
            </a:pPr>
            <a:r>
              <a:rPr lang="en-US" sz="2400" dirty="0">
                <a:latin typeface="Gill Sans MT" panose="020B0502020104020203" pitchFamily="34" charset="0"/>
              </a:rPr>
              <a:t>Assist family to connect with existing or new treatment providers </a:t>
            </a:r>
          </a:p>
          <a:p>
            <a:pPr marL="342900" indent="-342900">
              <a:lnSpc>
                <a:spcPct val="100000"/>
              </a:lnSpc>
              <a:spcBef>
                <a:spcPts val="0"/>
              </a:spcBef>
              <a:spcAft>
                <a:spcPts val="0"/>
              </a:spcAft>
              <a:buFont typeface="Arial" panose="020B0604020202020204" pitchFamily="34" charset="0"/>
              <a:buChar char="•"/>
            </a:pPr>
            <a:r>
              <a:rPr lang="en-US" sz="2400" dirty="0">
                <a:latin typeface="Gill Sans MT" panose="020B0502020104020203" pitchFamily="34" charset="0"/>
              </a:rPr>
              <a:t>Obtain Consent for Release of Information signed by legal guardian or person/entity identified by CUA, </a:t>
            </a:r>
            <a:r>
              <a:rPr lang="en-US" sz="2400" dirty="0" smtClean="0">
                <a:latin typeface="Gill Sans MT" panose="020B0502020104020203" pitchFamily="34" charset="0"/>
              </a:rPr>
              <a:t>or </a:t>
            </a:r>
            <a:r>
              <a:rPr lang="en-US" sz="2400" dirty="0">
                <a:latin typeface="Gill Sans MT" panose="020B0502020104020203" pitchFamily="34" charset="0"/>
              </a:rPr>
              <a:t>child 14 and older</a:t>
            </a:r>
          </a:p>
          <a:p>
            <a:pPr marL="285750" lvl="1" indent="-285750">
              <a:lnSpc>
                <a:spcPct val="100000"/>
              </a:lnSpc>
              <a:spcBef>
                <a:spcPts val="0"/>
              </a:spcBef>
              <a:spcAft>
                <a:spcPts val="0"/>
              </a:spcAft>
              <a:buFont typeface="Arial" panose="020B0604020202020204" pitchFamily="34" charset="0"/>
              <a:buChar char="•"/>
            </a:pPr>
            <a:r>
              <a:rPr lang="en-US" sz="2400" dirty="0">
                <a:latin typeface="Gill Sans MT" panose="020B0502020104020203" pitchFamily="34" charset="0"/>
              </a:rPr>
              <a:t>Complete Parent Emergency Conference Form documenting reason for referral and recommendations</a:t>
            </a:r>
          </a:p>
          <a:p>
            <a:pPr>
              <a:buFont typeface="Arial" panose="020B0604020202020204" pitchFamily="34" charset="0"/>
              <a:buChar char="•"/>
            </a:pPr>
            <a:endParaRPr lang="en-US" sz="2400" dirty="0">
              <a:latin typeface="Gill Sans MT" panose="020B0502020104020203" pitchFamily="34" charset="0"/>
            </a:endParaRPr>
          </a:p>
          <a:p>
            <a:pPr marL="127000" indent="0">
              <a:buNone/>
            </a:pPr>
            <a:r>
              <a:rPr lang="en-US" sz="2400" dirty="0">
                <a:latin typeface="Gill Sans MT" panose="020B0502020104020203" pitchFamily="34" charset="0"/>
              </a:rPr>
              <a:t> </a:t>
            </a:r>
          </a:p>
        </p:txBody>
      </p:sp>
    </p:spTree>
    <p:extLst>
      <p:ext uri="{BB962C8B-B14F-4D97-AF65-F5344CB8AC3E}">
        <p14:creationId xmlns:p14="http://schemas.microsoft.com/office/powerpoint/2010/main" val="388289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 calcmode="lin" valueType="num">
                                      <p:cBhvr additive="base">
                                        <p:cTn id="7" dur="500"/>
                                        <p:tgtEl>
                                          <p:spTgt spid="1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1">
                                            <p:txEl>
                                              <p:pRg st="2" end="2"/>
                                            </p:txEl>
                                          </p:spTgt>
                                        </p:tgtEl>
                                        <p:attrNameLst>
                                          <p:attrName>style.visibility</p:attrName>
                                        </p:attrNameLst>
                                      </p:cBhvr>
                                      <p:to>
                                        <p:strVal val="visible"/>
                                      </p:to>
                                    </p:set>
                                    <p:animEffect transition="in" filter="randombar(horizontal)">
                                      <p:cBhvr>
                                        <p:cTn id="12" dur="750"/>
                                        <p:tgtEl>
                                          <p:spTgt spid="1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1">
                                            <p:txEl>
                                              <p:pRg st="3" end="3"/>
                                            </p:txEl>
                                          </p:spTgt>
                                        </p:tgtEl>
                                        <p:attrNameLst>
                                          <p:attrName>style.visibility</p:attrName>
                                        </p:attrNameLst>
                                      </p:cBhvr>
                                      <p:to>
                                        <p:strVal val="visible"/>
                                      </p:to>
                                    </p:set>
                                    <p:animEffect transition="in" filter="randombar(horizontal)">
                                      <p:cBhvr>
                                        <p:cTn id="17" dur="750"/>
                                        <p:tgtEl>
                                          <p:spTgt spid="1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1">
                                            <p:txEl>
                                              <p:pRg st="4" end="4"/>
                                            </p:txEl>
                                          </p:spTgt>
                                        </p:tgtEl>
                                        <p:attrNameLst>
                                          <p:attrName>style.visibility</p:attrName>
                                        </p:attrNameLst>
                                      </p:cBhvr>
                                      <p:to>
                                        <p:strVal val="visible"/>
                                      </p:to>
                                    </p:set>
                                    <p:animEffect transition="in" filter="randombar(horizontal)">
                                      <p:cBhvr>
                                        <p:cTn id="22" dur="750"/>
                                        <p:tgtEl>
                                          <p:spTgt spid="1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1">
                                            <p:txEl>
                                              <p:pRg st="5" end="5"/>
                                            </p:txEl>
                                          </p:spTgt>
                                        </p:tgtEl>
                                        <p:attrNameLst>
                                          <p:attrName>style.visibility</p:attrName>
                                        </p:attrNameLst>
                                      </p:cBhvr>
                                      <p:to>
                                        <p:strVal val="visible"/>
                                      </p:to>
                                    </p:set>
                                    <p:animEffect transition="in" filter="randombar(horizontal)">
                                      <p:cBhvr>
                                        <p:cTn id="27" dur="750"/>
                                        <p:tgtEl>
                                          <p:spTgt spid="19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1">
                                            <p:txEl>
                                              <p:pRg st="6" end="6"/>
                                            </p:txEl>
                                          </p:spTgt>
                                        </p:tgtEl>
                                        <p:attrNameLst>
                                          <p:attrName>style.visibility</p:attrName>
                                        </p:attrNameLst>
                                      </p:cBhvr>
                                      <p:to>
                                        <p:strVal val="visible"/>
                                      </p:to>
                                    </p:set>
                                    <p:animEffect transition="in" filter="randombar(horizontal)">
                                      <p:cBhvr>
                                        <p:cTn id="32" dur="750"/>
                                        <p:tgtEl>
                                          <p:spTgt spid="19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91">
                                            <p:txEl>
                                              <p:pRg st="7" end="7"/>
                                            </p:txEl>
                                          </p:spTgt>
                                        </p:tgtEl>
                                        <p:attrNameLst>
                                          <p:attrName>style.visibility</p:attrName>
                                        </p:attrNameLst>
                                      </p:cBhvr>
                                      <p:to>
                                        <p:strVal val="visible"/>
                                      </p:to>
                                    </p:set>
                                    <p:animEffect transition="in" filter="randombar(horizontal)">
                                      <p:cBhvr>
                                        <p:cTn id="37" dur="750"/>
                                        <p:tgtEl>
                                          <p:spTgt spid="19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1">
                                            <p:txEl>
                                              <p:pRg st="9" end="9"/>
                                            </p:txEl>
                                          </p:spTgt>
                                        </p:tgtEl>
                                        <p:attrNameLst>
                                          <p:attrName>style.visibility</p:attrName>
                                        </p:attrNameLst>
                                      </p:cBhvr>
                                      <p:to>
                                        <p:strVal val="visible"/>
                                      </p:to>
                                    </p:set>
                                    <p:anim calcmode="lin" valueType="num">
                                      <p:cBhvr additive="base">
                                        <p:cTn id="42" dur="500"/>
                                        <p:tgtEl>
                                          <p:spTgt spid="19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95776" y="-15875"/>
            <a:ext cx="9178436" cy="99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Impact"/>
              <a:buNone/>
            </a:pPr>
            <a:r>
              <a:rPr lang="en-US" sz="4600" b="1" i="0" u="none" strike="noStrike" cap="none" dirty="0" smtClean="0">
                <a:solidFill>
                  <a:schemeClr val="dk2"/>
                </a:solidFill>
                <a:latin typeface="Rockwell" panose="02060603020205020403" pitchFamily="18" charset="0"/>
                <a:sym typeface="Impact"/>
              </a:rPr>
              <a:t>4.  TAKE ACTION – </a:t>
            </a:r>
            <a:br>
              <a:rPr lang="en-US" sz="4600" b="1" i="0" u="none" strike="noStrike" cap="none" dirty="0" smtClean="0">
                <a:solidFill>
                  <a:schemeClr val="dk2"/>
                </a:solidFill>
                <a:latin typeface="Rockwell" panose="02060603020205020403" pitchFamily="18" charset="0"/>
                <a:sym typeface="Impact"/>
              </a:rPr>
            </a:br>
            <a:r>
              <a:rPr lang="en-US" sz="4600" b="1" dirty="0">
                <a:latin typeface="Rockwell" panose="02060603020205020403" pitchFamily="18" charset="0"/>
              </a:rPr>
              <a:t> </a:t>
            </a:r>
            <a:r>
              <a:rPr lang="en-US" sz="4600" b="1" dirty="0" smtClean="0">
                <a:latin typeface="Rockwell" panose="02060603020205020403" pitchFamily="18" charset="0"/>
              </a:rPr>
              <a:t>     </a:t>
            </a:r>
            <a:r>
              <a:rPr lang="en-US" sz="3600" b="1" i="0" u="none" strike="noStrike" cap="none" dirty="0" smtClean="0">
                <a:solidFill>
                  <a:schemeClr val="dk2"/>
                </a:solidFill>
                <a:latin typeface="Rockwell" panose="02060603020205020403" pitchFamily="18" charset="0"/>
                <a:sym typeface="Impact"/>
              </a:rPr>
              <a:t>Emergent Situations (302, 201)</a:t>
            </a:r>
            <a:r>
              <a:rPr lang="en-US" sz="4300" b="0" i="0" u="none" strike="noStrike" cap="none" dirty="0">
                <a:solidFill>
                  <a:schemeClr val="dk2"/>
                </a:solidFill>
                <a:latin typeface="Impact"/>
                <a:ea typeface="Impact"/>
                <a:cs typeface="Impact"/>
                <a:sym typeface="Impact"/>
              </a:rPr>
              <a:t/>
            </a:r>
            <a:br>
              <a:rPr lang="en-US" sz="4300" b="0" i="0" u="none" strike="noStrike" cap="none" dirty="0">
                <a:solidFill>
                  <a:schemeClr val="dk2"/>
                </a:solidFill>
                <a:latin typeface="Impact"/>
                <a:ea typeface="Impact"/>
                <a:cs typeface="Impact"/>
                <a:sym typeface="Impact"/>
              </a:rPr>
            </a:br>
            <a:endParaRPr lang="en-US" sz="4300" b="0" i="0" u="none" strike="noStrike" cap="none" dirty="0">
              <a:solidFill>
                <a:schemeClr val="dk2"/>
              </a:solidFill>
              <a:latin typeface="Impact"/>
              <a:ea typeface="Impact"/>
              <a:cs typeface="Impact"/>
              <a:sym typeface="Impact"/>
            </a:endParaRPr>
          </a:p>
        </p:txBody>
      </p:sp>
      <p:sp>
        <p:nvSpPr>
          <p:cNvPr id="191" name="Shape 191"/>
          <p:cNvSpPr txBox="1">
            <a:spLocks noGrp="1"/>
          </p:cNvSpPr>
          <p:nvPr>
            <p:ph type="body" idx="1"/>
          </p:nvPr>
        </p:nvSpPr>
        <p:spPr>
          <a:xfrm>
            <a:off x="85061" y="1318575"/>
            <a:ext cx="8853975" cy="5539425"/>
          </a:xfrm>
          <a:prstGeom prst="rect">
            <a:avLst/>
          </a:prstGeom>
          <a:noFill/>
          <a:ln>
            <a:noFill/>
          </a:ln>
        </p:spPr>
        <p:txBody>
          <a:bodyPr lIns="91425" tIns="45700" rIns="91425" bIns="45700" anchor="t" anchorCtr="0">
            <a:noAutofit/>
          </a:bodyPr>
          <a:lstStyle/>
          <a:p>
            <a:pPr marL="127000" indent="0">
              <a:lnSpc>
                <a:spcPct val="100000"/>
              </a:lnSpc>
              <a:spcBef>
                <a:spcPts val="0"/>
              </a:spcBef>
              <a:spcAft>
                <a:spcPts val="0"/>
              </a:spcAft>
              <a:buNone/>
            </a:pPr>
            <a:r>
              <a:rPr lang="en-US" sz="3200" b="1" u="sng" dirty="0">
                <a:latin typeface="Gill Sans MT" panose="020B0502020104020203" pitchFamily="34" charset="0"/>
              </a:rPr>
              <a:t>School counselor/mental health clinician:</a:t>
            </a:r>
            <a:endParaRPr lang="en-US" sz="3200" dirty="0">
              <a:latin typeface="Gill Sans MT" panose="020B0502020104020203" pitchFamily="34" charset="0"/>
            </a:endParaRPr>
          </a:p>
          <a:p>
            <a:pPr marL="127000" lvl="0" indent="0">
              <a:lnSpc>
                <a:spcPct val="100000"/>
              </a:lnSpc>
              <a:spcBef>
                <a:spcPts val="0"/>
              </a:spcBef>
              <a:spcAft>
                <a:spcPts val="0"/>
              </a:spcAft>
              <a:buNone/>
            </a:pPr>
            <a:endParaRPr lang="en-US" sz="900" dirty="0">
              <a:latin typeface="Gill Sans MT" panose="020B0502020104020203" pitchFamily="34" charset="0"/>
            </a:endParaRPr>
          </a:p>
          <a:p>
            <a:pPr marL="285750" lvl="1" indent="-285750">
              <a:lnSpc>
                <a:spcPct val="100000"/>
              </a:lnSpc>
              <a:spcBef>
                <a:spcPts val="0"/>
              </a:spcBef>
              <a:spcAft>
                <a:spcPts val="0"/>
              </a:spcAft>
              <a:buFont typeface="Arial" panose="020B0604020202020204" pitchFamily="34" charset="0"/>
              <a:buChar char="•"/>
            </a:pPr>
            <a:r>
              <a:rPr lang="en-US" sz="2400" dirty="0" smtClean="0">
                <a:latin typeface="Gill Sans MT" panose="020B0502020104020203" pitchFamily="34" charset="0"/>
              </a:rPr>
              <a:t>Contact Prevention &amp; Intervention Liaison to determine if call for Mobile Emergency Team is warranted</a:t>
            </a:r>
          </a:p>
          <a:p>
            <a:pPr marL="742950" lvl="2" indent="-285750">
              <a:lnSpc>
                <a:spcPct val="100000"/>
              </a:lnSpc>
              <a:spcBef>
                <a:spcPts val="0"/>
              </a:spcBef>
              <a:spcAft>
                <a:spcPts val="0"/>
              </a:spcAft>
              <a:buFont typeface="Arial" panose="020B0604020202020204" pitchFamily="34" charset="0"/>
              <a:buChar char="•"/>
            </a:pPr>
            <a:r>
              <a:rPr lang="en-US" sz="2400" dirty="0" smtClean="0">
                <a:latin typeface="Gill Sans MT" panose="020B0502020104020203" pitchFamily="34" charset="0"/>
              </a:rPr>
              <a:t>If </a:t>
            </a:r>
            <a:r>
              <a:rPr lang="en-US" sz="2400" dirty="0">
                <a:latin typeface="Gill Sans MT" panose="020B0502020104020203" pitchFamily="34" charset="0"/>
              </a:rPr>
              <a:t>P &amp; I Liaison is not available, call the Behavior Health Emergency Line at 267-784-7895</a:t>
            </a:r>
          </a:p>
          <a:p>
            <a:pPr marL="285750" lvl="2" indent="-285750">
              <a:lnSpc>
                <a:spcPct val="100000"/>
              </a:lnSpc>
              <a:spcBef>
                <a:spcPts val="0"/>
              </a:spcBef>
              <a:spcAft>
                <a:spcPts val="0"/>
              </a:spcAft>
              <a:buFont typeface="Arial" panose="020B0604020202020204" pitchFamily="34" charset="0"/>
              <a:buChar char="•"/>
            </a:pPr>
            <a:r>
              <a:rPr lang="en-US" sz="2400" dirty="0">
                <a:latin typeface="Gill Sans MT" panose="020B0502020104020203" pitchFamily="34" charset="0"/>
              </a:rPr>
              <a:t>Follow instruction of P &amp; I Liaison for calling Mobile Emergency Team</a:t>
            </a:r>
          </a:p>
          <a:p>
            <a:pPr marL="285750" lvl="2" indent="-285750">
              <a:lnSpc>
                <a:spcPct val="100000"/>
              </a:lnSpc>
              <a:spcBef>
                <a:spcPts val="0"/>
              </a:spcBef>
              <a:spcAft>
                <a:spcPts val="0"/>
              </a:spcAft>
              <a:buFont typeface="Arial" panose="020B0604020202020204" pitchFamily="34" charset="0"/>
              <a:buChar char="•"/>
            </a:pPr>
            <a:r>
              <a:rPr lang="en-US" sz="2400" dirty="0">
                <a:latin typeface="Gill Sans MT" panose="020B0502020104020203" pitchFamily="34" charset="0"/>
              </a:rPr>
              <a:t>Call to invite Parent/Legal Guardian or foster parent and CUA/DHS to Emergency Conference.</a:t>
            </a:r>
          </a:p>
          <a:p>
            <a:pPr marL="285750" lvl="1" indent="-285750">
              <a:lnSpc>
                <a:spcPct val="100000"/>
              </a:lnSpc>
              <a:spcBef>
                <a:spcPts val="0"/>
              </a:spcBef>
              <a:spcAft>
                <a:spcPts val="0"/>
              </a:spcAft>
              <a:buFont typeface="Arial" panose="020B0604020202020204" pitchFamily="34" charset="0"/>
              <a:buChar char="•"/>
            </a:pPr>
            <a:r>
              <a:rPr lang="en-US" sz="2400" dirty="0">
                <a:latin typeface="Gill Sans MT" panose="020B0502020104020203" pitchFamily="34" charset="0"/>
              </a:rPr>
              <a:t>Invite others who are a support for the child or family to attend</a:t>
            </a:r>
            <a:r>
              <a:rPr lang="en-US" sz="2400" dirty="0" smtClean="0">
                <a:latin typeface="Gill Sans MT" panose="020B0502020104020203" pitchFamily="34" charset="0"/>
              </a:rPr>
              <a:t>.</a:t>
            </a:r>
            <a:endParaRPr lang="en-US" sz="2400" dirty="0">
              <a:latin typeface="Gill Sans MT" panose="020B0502020104020203" pitchFamily="34" charset="0"/>
            </a:endParaRPr>
          </a:p>
        </p:txBody>
      </p:sp>
    </p:spTree>
    <p:extLst>
      <p:ext uri="{BB962C8B-B14F-4D97-AF65-F5344CB8AC3E}">
        <p14:creationId xmlns:p14="http://schemas.microsoft.com/office/powerpoint/2010/main" val="416316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 calcmode="lin" valueType="num">
                                      <p:cBhvr additive="base">
                                        <p:cTn id="7" dur="500"/>
                                        <p:tgtEl>
                                          <p:spTgt spid="1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1">
                                            <p:txEl>
                                              <p:pRg st="2" end="2"/>
                                            </p:txEl>
                                          </p:spTgt>
                                        </p:tgtEl>
                                        <p:attrNameLst>
                                          <p:attrName>style.visibility</p:attrName>
                                        </p:attrNameLst>
                                      </p:cBhvr>
                                      <p:to>
                                        <p:strVal val="visible"/>
                                      </p:to>
                                    </p:set>
                                    <p:animEffect transition="in" filter="randombar(horizontal)">
                                      <p:cBhvr>
                                        <p:cTn id="12" dur="500"/>
                                        <p:tgtEl>
                                          <p:spTgt spid="1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1">
                                            <p:txEl>
                                              <p:pRg st="3" end="3"/>
                                            </p:txEl>
                                          </p:spTgt>
                                        </p:tgtEl>
                                        <p:attrNameLst>
                                          <p:attrName>style.visibility</p:attrName>
                                        </p:attrNameLst>
                                      </p:cBhvr>
                                      <p:to>
                                        <p:strVal val="visible"/>
                                      </p:to>
                                    </p:set>
                                    <p:animEffect transition="in" filter="randombar(horizontal)">
                                      <p:cBhvr>
                                        <p:cTn id="17" dur="500"/>
                                        <p:tgtEl>
                                          <p:spTgt spid="1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1">
                                            <p:txEl>
                                              <p:pRg st="4" end="4"/>
                                            </p:txEl>
                                          </p:spTgt>
                                        </p:tgtEl>
                                        <p:attrNameLst>
                                          <p:attrName>style.visibility</p:attrName>
                                        </p:attrNameLst>
                                      </p:cBhvr>
                                      <p:to>
                                        <p:strVal val="visible"/>
                                      </p:to>
                                    </p:set>
                                    <p:animEffect transition="in" filter="randombar(horizontal)">
                                      <p:cBhvr>
                                        <p:cTn id="22" dur="500"/>
                                        <p:tgtEl>
                                          <p:spTgt spid="1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1">
                                            <p:txEl>
                                              <p:pRg st="5" end="5"/>
                                            </p:txEl>
                                          </p:spTgt>
                                        </p:tgtEl>
                                        <p:attrNameLst>
                                          <p:attrName>style.visibility</p:attrName>
                                        </p:attrNameLst>
                                      </p:cBhvr>
                                      <p:to>
                                        <p:strVal val="visible"/>
                                      </p:to>
                                    </p:set>
                                    <p:animEffect transition="in" filter="randombar(horizontal)">
                                      <p:cBhvr>
                                        <p:cTn id="27" dur="500"/>
                                        <p:tgtEl>
                                          <p:spTgt spid="19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1">
                                            <p:txEl>
                                              <p:pRg st="6" end="6"/>
                                            </p:txEl>
                                          </p:spTgt>
                                        </p:tgtEl>
                                        <p:attrNameLst>
                                          <p:attrName>style.visibility</p:attrName>
                                        </p:attrNameLst>
                                      </p:cBhvr>
                                      <p:to>
                                        <p:strVal val="visible"/>
                                      </p:to>
                                    </p:set>
                                    <p:animEffect transition="in" filter="randombar(horizontal)">
                                      <p:cBhvr>
                                        <p:cTn id="32" dur="500"/>
                                        <p:tgtEl>
                                          <p:spTgt spid="1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938211" y="149225"/>
            <a:ext cx="7634287" cy="149225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Impact"/>
              <a:buNone/>
            </a:pPr>
            <a:r>
              <a:rPr lang="en-US" sz="5100" b="0" i="0" u="none" strike="noStrike" cap="none" dirty="0">
                <a:solidFill>
                  <a:schemeClr val="dk2"/>
                </a:solidFill>
                <a:latin typeface="Rockwell" panose="02060603020205020403" pitchFamily="18" charset="0"/>
                <a:sym typeface="Impact"/>
              </a:rPr>
              <a:t>ICE BREAKER </a:t>
            </a:r>
          </a:p>
        </p:txBody>
      </p:sp>
      <p:sp>
        <p:nvSpPr>
          <p:cNvPr id="96" name="Shape 96"/>
          <p:cNvSpPr txBox="1">
            <a:spLocks noGrp="1"/>
          </p:cNvSpPr>
          <p:nvPr>
            <p:ph type="body" idx="1"/>
          </p:nvPr>
        </p:nvSpPr>
        <p:spPr>
          <a:xfrm>
            <a:off x="938210" y="1641475"/>
            <a:ext cx="7634287" cy="3594099"/>
          </a:xfrm>
          <a:prstGeom prst="rect">
            <a:avLst/>
          </a:prstGeom>
          <a:noFill/>
          <a:ln>
            <a:noFill/>
          </a:ln>
        </p:spPr>
        <p:txBody>
          <a:bodyPr lIns="91425" tIns="45700" rIns="91425" bIns="45700" anchor="t" anchorCtr="0">
            <a:noAutofit/>
          </a:bodyPr>
          <a:lstStyle/>
          <a:p>
            <a:pPr marL="228600" marR="0" lvl="0" indent="-228600" algn="l" rtl="0">
              <a:lnSpc>
                <a:spcPct val="110000"/>
              </a:lnSpc>
              <a:spcBef>
                <a:spcPts val="0"/>
              </a:spcBef>
              <a:spcAft>
                <a:spcPts val="0"/>
              </a:spcAft>
              <a:buClr>
                <a:schemeClr val="dk2"/>
              </a:buClr>
              <a:buSzPct val="100000"/>
              <a:buFont typeface="Arial"/>
              <a:buChar char="•"/>
            </a:pPr>
            <a:r>
              <a:rPr lang="en-US" sz="3200" b="0" i="0" u="none" dirty="0">
                <a:solidFill>
                  <a:srgbClr val="595959"/>
                </a:solidFill>
                <a:latin typeface="Gill Sans MT" panose="020B0502020104020203" pitchFamily="34" charset="0"/>
                <a:sym typeface="Cabin"/>
              </a:rPr>
              <a:t>Introduce yourself to your partner</a:t>
            </a:r>
          </a:p>
          <a:p>
            <a:pPr marL="685800" marR="0" lvl="1" indent="-228600" algn="l" rtl="0">
              <a:lnSpc>
                <a:spcPct val="110000"/>
              </a:lnSpc>
              <a:spcBef>
                <a:spcPts val="700"/>
              </a:spcBef>
              <a:spcAft>
                <a:spcPts val="0"/>
              </a:spcAft>
              <a:buClr>
                <a:schemeClr val="dk2"/>
              </a:buClr>
              <a:buSzPct val="100000"/>
              <a:buFont typeface="Cabin"/>
              <a:buChar char="–"/>
            </a:pPr>
            <a:r>
              <a:rPr lang="en-US" sz="3200" b="0" i="0" u="none" strike="noStrike" cap="none" dirty="0">
                <a:solidFill>
                  <a:srgbClr val="595959"/>
                </a:solidFill>
                <a:latin typeface="Gill Sans MT" panose="020B0502020104020203" pitchFamily="34" charset="0"/>
                <a:sym typeface="Cabin"/>
              </a:rPr>
              <a:t>Name</a:t>
            </a:r>
          </a:p>
          <a:p>
            <a:pPr marL="685800" marR="0" lvl="1" indent="-228600" algn="l" rtl="0">
              <a:lnSpc>
                <a:spcPct val="110000"/>
              </a:lnSpc>
              <a:spcBef>
                <a:spcPts val="700"/>
              </a:spcBef>
              <a:spcAft>
                <a:spcPts val="0"/>
              </a:spcAft>
              <a:buClr>
                <a:schemeClr val="dk2"/>
              </a:buClr>
              <a:buSzPct val="100000"/>
              <a:buFont typeface="Cabin"/>
              <a:buChar char="–"/>
            </a:pPr>
            <a:r>
              <a:rPr lang="en-US" sz="3200" b="0" i="0" u="none" strike="noStrike" cap="none" dirty="0">
                <a:solidFill>
                  <a:srgbClr val="595959"/>
                </a:solidFill>
                <a:latin typeface="Gill Sans MT" panose="020B0502020104020203" pitchFamily="34" charset="0"/>
                <a:sym typeface="Cabin"/>
              </a:rPr>
              <a:t>Share the name of your assigned school</a:t>
            </a:r>
          </a:p>
          <a:p>
            <a:pPr marL="685800" marR="0" lvl="1" indent="-228600" algn="l" rtl="0">
              <a:lnSpc>
                <a:spcPct val="110000"/>
              </a:lnSpc>
              <a:spcBef>
                <a:spcPts val="700"/>
              </a:spcBef>
              <a:spcAft>
                <a:spcPts val="0"/>
              </a:spcAft>
              <a:buClr>
                <a:schemeClr val="dk2"/>
              </a:buClr>
              <a:buSzPct val="100000"/>
              <a:buFont typeface="Cabin"/>
              <a:buChar char="–"/>
            </a:pPr>
            <a:r>
              <a:rPr lang="en-US" sz="3200" b="0" i="0" u="none" strike="noStrike" cap="none" dirty="0">
                <a:solidFill>
                  <a:srgbClr val="595959"/>
                </a:solidFill>
                <a:latin typeface="Gill Sans MT" panose="020B0502020104020203" pitchFamily="34" charset="0"/>
                <a:sym typeface="Cabin"/>
              </a:rPr>
              <a:t>Share your definition of a “Behavioral Health Emergency”</a:t>
            </a:r>
          </a:p>
          <a:p>
            <a:pPr marL="228600" marR="0" lvl="0" indent="-228600" algn="l" rtl="0">
              <a:lnSpc>
                <a:spcPct val="110000"/>
              </a:lnSpc>
              <a:spcBef>
                <a:spcPts val="700"/>
              </a:spcBef>
              <a:spcAft>
                <a:spcPts val="0"/>
              </a:spcAft>
              <a:buClr>
                <a:schemeClr val="dk2"/>
              </a:buClr>
              <a:buSzPct val="25000"/>
              <a:buFont typeface="Arial"/>
              <a:buNone/>
            </a:pPr>
            <a:endParaRPr sz="2000" b="0" i="0" u="none" dirty="0">
              <a:solidFill>
                <a:srgbClr val="595959"/>
              </a:solidFill>
              <a:latin typeface="Cabin"/>
              <a:ea typeface="Cabin"/>
              <a:cs typeface="Cabin"/>
              <a:sym typeface="Cabin"/>
            </a:endParaRPr>
          </a:p>
          <a:p>
            <a:pPr marL="228600" marR="0" lvl="0" indent="-228600" algn="l" rtl="0">
              <a:lnSpc>
                <a:spcPct val="110000"/>
              </a:lnSpc>
              <a:spcBef>
                <a:spcPts val="700"/>
              </a:spcBef>
              <a:buClr>
                <a:schemeClr val="dk2"/>
              </a:buClr>
              <a:buSzPct val="100000"/>
              <a:buFont typeface="Arial"/>
              <a:buNone/>
            </a:pPr>
            <a:endParaRPr sz="2000" b="0" i="0" u="none" dirty="0">
              <a:solidFill>
                <a:srgbClr val="595959"/>
              </a:solidFill>
              <a:latin typeface="Cabin"/>
              <a:ea typeface="Cabin"/>
              <a:cs typeface="Cabin"/>
              <a:sym typeface="Cabin"/>
            </a:endParaRPr>
          </a:p>
        </p:txBody>
      </p:sp>
      <p:sp>
        <p:nvSpPr>
          <p:cNvPr id="97" name="Shape 97"/>
          <p:cNvSpPr/>
          <p:nvPr/>
        </p:nvSpPr>
        <p:spPr>
          <a:xfrm>
            <a:off x="1908174" y="714375"/>
            <a:ext cx="5083174" cy="9271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262626"/>
              </a:buClr>
              <a:buSzPct val="25000"/>
              <a:buFont typeface="Cabin"/>
              <a:buNone/>
            </a:pPr>
            <a:r>
              <a:rPr lang="en-US" sz="5400" i="0" u="none" strike="noStrike" cap="none" dirty="0" smtClean="0">
                <a:solidFill>
                  <a:srgbClr val="262626"/>
                </a:solidFill>
                <a:latin typeface="Gill Sans MT" panose="020B0502020104020203" pitchFamily="34" charset="0"/>
                <a:ea typeface="Cabin"/>
                <a:cs typeface="Cabin"/>
                <a:sym typeface="Cabin"/>
              </a:rPr>
              <a:t>Pair Up</a:t>
            </a:r>
            <a:endParaRPr lang="en-US" sz="5400" i="0" u="none" strike="noStrike" cap="none" dirty="0">
              <a:solidFill>
                <a:srgbClr val="262626"/>
              </a:solidFill>
              <a:latin typeface="Gill Sans MT" panose="020B0502020104020203" pitchFamily="34" charset="0"/>
              <a:ea typeface="Cabin"/>
              <a:cs typeface="Cabin"/>
              <a:sym typeface="Cabin"/>
            </a:endParaRPr>
          </a:p>
        </p:txBody>
      </p:sp>
      <p:pic>
        <p:nvPicPr>
          <p:cNvPr id="98" name="Shape 98"/>
          <p:cNvPicPr preferRelativeResize="0"/>
          <p:nvPr/>
        </p:nvPicPr>
        <p:blipFill rotWithShape="1">
          <a:blip r:embed="rId3">
            <a:alphaModFix/>
          </a:blip>
          <a:srcRect/>
          <a:stretch/>
        </p:blipFill>
        <p:spPr>
          <a:xfrm>
            <a:off x="3459953" y="4795838"/>
            <a:ext cx="2590800" cy="2062162"/>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95776" y="-15875"/>
            <a:ext cx="9178436" cy="99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Impact"/>
              <a:buNone/>
            </a:pPr>
            <a:r>
              <a:rPr lang="en-US" sz="4600" b="1" i="0" u="none" strike="noStrike" cap="none" dirty="0" smtClean="0">
                <a:solidFill>
                  <a:schemeClr val="dk2"/>
                </a:solidFill>
                <a:latin typeface="Rockwell" panose="02060603020205020403" pitchFamily="18" charset="0"/>
                <a:sym typeface="Impact"/>
              </a:rPr>
              <a:t>4.  TAKE ACTION – </a:t>
            </a:r>
            <a:br>
              <a:rPr lang="en-US" sz="4600" b="1" i="0" u="none" strike="noStrike" cap="none" dirty="0" smtClean="0">
                <a:solidFill>
                  <a:schemeClr val="dk2"/>
                </a:solidFill>
                <a:latin typeface="Rockwell" panose="02060603020205020403" pitchFamily="18" charset="0"/>
                <a:sym typeface="Impact"/>
              </a:rPr>
            </a:br>
            <a:r>
              <a:rPr lang="en-US" sz="4600" b="1" dirty="0">
                <a:latin typeface="Rockwell" panose="02060603020205020403" pitchFamily="18" charset="0"/>
              </a:rPr>
              <a:t> </a:t>
            </a:r>
            <a:r>
              <a:rPr lang="en-US" sz="4600" b="1" dirty="0" smtClean="0">
                <a:latin typeface="Rockwell" panose="02060603020205020403" pitchFamily="18" charset="0"/>
              </a:rPr>
              <a:t>     </a:t>
            </a:r>
            <a:r>
              <a:rPr lang="en-US" sz="3600" b="1" i="0" u="none" strike="noStrike" cap="none" dirty="0" smtClean="0">
                <a:solidFill>
                  <a:schemeClr val="dk2"/>
                </a:solidFill>
                <a:latin typeface="Rockwell" panose="02060603020205020403" pitchFamily="18" charset="0"/>
                <a:sym typeface="Impact"/>
              </a:rPr>
              <a:t>Emergent Situations</a:t>
            </a:r>
            <a:r>
              <a:rPr lang="en-US" sz="4300" b="0" i="0" u="none" strike="noStrike" cap="none" dirty="0">
                <a:solidFill>
                  <a:schemeClr val="dk2"/>
                </a:solidFill>
                <a:latin typeface="Impact"/>
                <a:ea typeface="Impact"/>
                <a:cs typeface="Impact"/>
                <a:sym typeface="Impact"/>
              </a:rPr>
              <a:t/>
            </a:r>
            <a:br>
              <a:rPr lang="en-US" sz="4300" b="0" i="0" u="none" strike="noStrike" cap="none" dirty="0">
                <a:solidFill>
                  <a:schemeClr val="dk2"/>
                </a:solidFill>
                <a:latin typeface="Impact"/>
                <a:ea typeface="Impact"/>
                <a:cs typeface="Impact"/>
                <a:sym typeface="Impact"/>
              </a:rPr>
            </a:br>
            <a:endParaRPr lang="en-US" sz="4300" b="0" i="0" u="none" strike="noStrike" cap="none" dirty="0">
              <a:solidFill>
                <a:schemeClr val="dk2"/>
              </a:solidFill>
              <a:latin typeface="Impact"/>
              <a:ea typeface="Impact"/>
              <a:cs typeface="Impact"/>
              <a:sym typeface="Impact"/>
            </a:endParaRPr>
          </a:p>
        </p:txBody>
      </p:sp>
      <p:sp>
        <p:nvSpPr>
          <p:cNvPr id="191" name="Shape 191"/>
          <p:cNvSpPr txBox="1">
            <a:spLocks noGrp="1"/>
          </p:cNvSpPr>
          <p:nvPr>
            <p:ph type="body" idx="1"/>
          </p:nvPr>
        </p:nvSpPr>
        <p:spPr>
          <a:xfrm>
            <a:off x="85061" y="1318575"/>
            <a:ext cx="8853975" cy="5539425"/>
          </a:xfrm>
          <a:prstGeom prst="rect">
            <a:avLst/>
          </a:prstGeom>
          <a:noFill/>
          <a:ln>
            <a:noFill/>
          </a:ln>
        </p:spPr>
        <p:txBody>
          <a:bodyPr lIns="91425" tIns="45700" rIns="91425" bIns="45700" anchor="t" anchorCtr="0">
            <a:noAutofit/>
          </a:bodyPr>
          <a:lstStyle/>
          <a:p>
            <a:pPr marL="127000" indent="0">
              <a:lnSpc>
                <a:spcPct val="100000"/>
              </a:lnSpc>
              <a:spcBef>
                <a:spcPts val="0"/>
              </a:spcBef>
              <a:spcAft>
                <a:spcPts val="0"/>
              </a:spcAft>
              <a:buNone/>
            </a:pPr>
            <a:r>
              <a:rPr lang="en-US" sz="3200" b="1" u="sng" dirty="0">
                <a:latin typeface="Gill Sans MT" panose="020B0502020104020203" pitchFamily="34" charset="0"/>
              </a:rPr>
              <a:t>School counselor/mental health clinician:</a:t>
            </a:r>
            <a:endParaRPr lang="en-US" sz="3200" dirty="0">
              <a:latin typeface="Gill Sans MT" panose="020B0502020104020203" pitchFamily="34" charset="0"/>
            </a:endParaRPr>
          </a:p>
          <a:p>
            <a:pPr marL="127000" lvl="0" indent="0">
              <a:lnSpc>
                <a:spcPct val="100000"/>
              </a:lnSpc>
              <a:spcBef>
                <a:spcPts val="0"/>
              </a:spcBef>
              <a:spcAft>
                <a:spcPts val="0"/>
              </a:spcAft>
              <a:buNone/>
            </a:pPr>
            <a:endParaRPr lang="en-US" sz="900" dirty="0">
              <a:latin typeface="Gill Sans MT" panose="020B0502020104020203" pitchFamily="34" charset="0"/>
            </a:endParaRPr>
          </a:p>
          <a:p>
            <a:pPr marL="342900" indent="-342900">
              <a:lnSpc>
                <a:spcPct val="100000"/>
              </a:lnSpc>
              <a:spcBef>
                <a:spcPts val="0"/>
              </a:spcBef>
              <a:spcAft>
                <a:spcPts val="0"/>
              </a:spcAft>
              <a:buFont typeface="Arial" panose="020B0604020202020204" pitchFamily="34" charset="0"/>
              <a:buChar char="•"/>
            </a:pPr>
            <a:r>
              <a:rPr lang="en-US" sz="2400" dirty="0">
                <a:latin typeface="Gill Sans MT" panose="020B0502020104020203" pitchFamily="34" charset="0"/>
              </a:rPr>
              <a:t>IF THERE IS ANY DHS INVOLVEMENT CONTACT CUA FOR DOMESTIC RELATIONS ORDER </a:t>
            </a:r>
          </a:p>
          <a:p>
            <a:pPr marL="342900" indent="-342900">
              <a:lnSpc>
                <a:spcPct val="100000"/>
              </a:lnSpc>
              <a:spcBef>
                <a:spcPts val="0"/>
              </a:spcBef>
              <a:spcAft>
                <a:spcPts val="0"/>
              </a:spcAft>
              <a:buFont typeface="Arial" panose="020B0604020202020204" pitchFamily="34" charset="0"/>
              <a:buChar char="•"/>
            </a:pPr>
            <a:r>
              <a:rPr lang="en-US" sz="2400" dirty="0">
                <a:latin typeface="Gill Sans MT" panose="020B0502020104020203" pitchFamily="34" charset="0"/>
              </a:rPr>
              <a:t>Obtain Consent for Release of Information signed by legal guardian or person/entity identified by CUA,   </a:t>
            </a:r>
          </a:p>
          <a:p>
            <a:pPr marL="342900" indent="-342900">
              <a:lnSpc>
                <a:spcPct val="100000"/>
              </a:lnSpc>
              <a:spcBef>
                <a:spcPts val="0"/>
              </a:spcBef>
              <a:spcAft>
                <a:spcPts val="0"/>
              </a:spcAft>
              <a:buFont typeface="Arial" panose="020B0604020202020204" pitchFamily="34" charset="0"/>
              <a:buChar char="•"/>
            </a:pPr>
            <a:r>
              <a:rPr lang="en-US" sz="2400" dirty="0">
                <a:latin typeface="Gill Sans MT" panose="020B0502020104020203" pitchFamily="34" charset="0"/>
              </a:rPr>
              <a:t>or child 14 and older</a:t>
            </a:r>
          </a:p>
          <a:p>
            <a:pPr marL="342900" indent="-342900">
              <a:lnSpc>
                <a:spcPct val="100000"/>
              </a:lnSpc>
              <a:spcBef>
                <a:spcPts val="0"/>
              </a:spcBef>
              <a:spcAft>
                <a:spcPts val="0"/>
              </a:spcAft>
              <a:buFont typeface="Arial" panose="020B0604020202020204" pitchFamily="34" charset="0"/>
              <a:buChar char="•"/>
            </a:pPr>
            <a:r>
              <a:rPr lang="en-US" sz="2400" dirty="0">
                <a:latin typeface="Gill Sans MT" panose="020B0502020104020203" pitchFamily="34" charset="0"/>
              </a:rPr>
              <a:t>Complete Parent Emergency Conference Form, documenting reason for referral and recommendations</a:t>
            </a:r>
          </a:p>
          <a:p>
            <a:pPr marL="285750" lvl="1" indent="-285750">
              <a:lnSpc>
                <a:spcPct val="100000"/>
              </a:lnSpc>
              <a:spcBef>
                <a:spcPts val="0"/>
              </a:spcBef>
              <a:spcAft>
                <a:spcPts val="0"/>
              </a:spcAft>
              <a:buFont typeface="Arial" panose="020B0604020202020204" pitchFamily="34" charset="0"/>
              <a:buChar char="•"/>
            </a:pPr>
            <a:r>
              <a:rPr lang="en-US" sz="2400" dirty="0">
                <a:latin typeface="Gill Sans MT" panose="020B0502020104020203" pitchFamily="34" charset="0"/>
              </a:rPr>
              <a:t>Submit Serious Incident Management System (SIMS) Report</a:t>
            </a:r>
          </a:p>
          <a:p>
            <a:pPr marL="285750" lvl="1" indent="-285750">
              <a:lnSpc>
                <a:spcPct val="100000"/>
              </a:lnSpc>
              <a:spcBef>
                <a:spcPts val="0"/>
              </a:spcBef>
              <a:spcAft>
                <a:spcPts val="0"/>
              </a:spcAft>
              <a:buFont typeface="Arial" panose="020B0604020202020204" pitchFamily="34" charset="0"/>
              <a:buChar char="•"/>
            </a:pPr>
            <a:r>
              <a:rPr lang="en-US" sz="2400" dirty="0">
                <a:latin typeface="Gill Sans MT" panose="020B0502020104020203" pitchFamily="34" charset="0"/>
              </a:rPr>
              <a:t>Complete Behavioral Health Emergency Form to accompany student to CRC</a:t>
            </a:r>
          </a:p>
          <a:p>
            <a:pPr marL="171450" indent="-171450">
              <a:lnSpc>
                <a:spcPct val="100000"/>
              </a:lnSpc>
              <a:spcBef>
                <a:spcPts val="0"/>
              </a:spcBef>
              <a:spcAft>
                <a:spcPts val="0"/>
              </a:spcAft>
              <a:buFont typeface="Arial" panose="020B0604020202020204" pitchFamily="34" charset="0"/>
              <a:buChar char="•"/>
            </a:pPr>
            <a:endParaRPr lang="en-US" sz="2400" dirty="0">
              <a:latin typeface="Gill Sans MT" panose="020B0502020104020203" pitchFamily="34" charset="0"/>
            </a:endParaRPr>
          </a:p>
          <a:p>
            <a:pPr marL="127000" indent="0">
              <a:lnSpc>
                <a:spcPct val="100000"/>
              </a:lnSpc>
              <a:spcBef>
                <a:spcPts val="0"/>
              </a:spcBef>
              <a:spcAft>
                <a:spcPts val="0"/>
              </a:spcAft>
              <a:buNone/>
            </a:pPr>
            <a:endParaRPr lang="en-US" sz="2400" dirty="0">
              <a:latin typeface="Gill Sans MT" panose="020B0502020104020203" pitchFamily="34" charset="0"/>
            </a:endParaRPr>
          </a:p>
          <a:p>
            <a:pPr marL="127000" indent="0">
              <a:lnSpc>
                <a:spcPct val="100000"/>
              </a:lnSpc>
              <a:spcBef>
                <a:spcPts val="0"/>
              </a:spcBef>
              <a:spcAft>
                <a:spcPts val="0"/>
              </a:spcAft>
              <a:buNone/>
            </a:pPr>
            <a:r>
              <a:rPr lang="en-US" sz="2400" dirty="0">
                <a:latin typeface="Gill Sans MT" panose="020B0502020104020203" pitchFamily="34" charset="0"/>
              </a:rPr>
              <a:t> </a:t>
            </a:r>
          </a:p>
        </p:txBody>
      </p:sp>
    </p:spTree>
    <p:extLst>
      <p:ext uri="{BB962C8B-B14F-4D97-AF65-F5344CB8AC3E}">
        <p14:creationId xmlns:p14="http://schemas.microsoft.com/office/powerpoint/2010/main" val="223725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 calcmode="lin" valueType="num">
                                      <p:cBhvr additive="base">
                                        <p:cTn id="7" dur="500"/>
                                        <p:tgtEl>
                                          <p:spTgt spid="19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85875" y="2286000"/>
            <a:ext cx="8183700" cy="10476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lt2"/>
              </a:buClr>
              <a:buSzPct val="25000"/>
              <a:buFont typeface="Impact"/>
              <a:buNone/>
            </a:pPr>
            <a:r>
              <a:rPr lang="en-US" sz="6300" b="0" i="0" u="none" strike="noStrike" cap="none">
                <a:solidFill>
                  <a:schemeClr val="lt2"/>
                </a:solidFill>
                <a:latin typeface="Impact"/>
                <a:ea typeface="Impact"/>
                <a:cs typeface="Impact"/>
                <a:sym typeface="Impact"/>
              </a:rPr>
              <a:t>STEP FIVE:</a:t>
            </a:r>
            <a:br>
              <a:rPr lang="en-US" sz="6300" b="0" i="0" u="none" strike="noStrike" cap="none">
                <a:solidFill>
                  <a:schemeClr val="lt2"/>
                </a:solidFill>
                <a:latin typeface="Impact"/>
                <a:ea typeface="Impact"/>
                <a:cs typeface="Impact"/>
                <a:sym typeface="Impact"/>
              </a:rPr>
            </a:br>
            <a:r>
              <a:rPr lang="en-US" sz="6300" b="0" i="0" u="none" strike="noStrike" cap="none">
                <a:solidFill>
                  <a:schemeClr val="accent1"/>
                </a:solidFill>
                <a:latin typeface="Impact"/>
                <a:ea typeface="Impact"/>
                <a:cs typeface="Impact"/>
                <a:sym typeface="Impact"/>
              </a:rPr>
              <a:t>DOCUMENT AND PLAN FOR FOLLOW-UP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82773" y="200024"/>
            <a:ext cx="8902995"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Impact"/>
              <a:buNone/>
            </a:pPr>
            <a:r>
              <a:rPr lang="en-US" sz="4400" b="1" i="0" u="none" strike="noStrike" cap="none" dirty="0">
                <a:solidFill>
                  <a:schemeClr val="dk2"/>
                </a:solidFill>
                <a:latin typeface="Rockwell" panose="02060603020205020403" pitchFamily="18" charset="0"/>
                <a:sym typeface="Impact"/>
              </a:rPr>
              <a:t>DOCUMENT </a:t>
            </a:r>
            <a:br>
              <a:rPr lang="en-US" sz="4400" b="1" i="0" u="none" strike="noStrike" cap="none" dirty="0">
                <a:solidFill>
                  <a:schemeClr val="dk2"/>
                </a:solidFill>
                <a:latin typeface="Rockwell" panose="02060603020205020403" pitchFamily="18" charset="0"/>
                <a:sym typeface="Impact"/>
              </a:rPr>
            </a:br>
            <a:r>
              <a:rPr lang="en-US" sz="4400" b="1" i="0" u="none" strike="noStrike" cap="none" dirty="0">
                <a:solidFill>
                  <a:schemeClr val="dk2"/>
                </a:solidFill>
                <a:latin typeface="Rockwell" panose="02060603020205020403" pitchFamily="18" charset="0"/>
                <a:sym typeface="Impact"/>
              </a:rPr>
              <a:t>&amp; FOLLOW-UP</a:t>
            </a:r>
            <a:r>
              <a:rPr lang="en-US" sz="4400" b="0" i="0" u="none" strike="noStrike" cap="none" dirty="0">
                <a:solidFill>
                  <a:schemeClr val="dk2"/>
                </a:solidFill>
                <a:sym typeface="Impact"/>
              </a:rPr>
              <a:t/>
            </a:r>
            <a:br>
              <a:rPr lang="en-US" sz="4400" b="0" i="0" u="none" strike="noStrike" cap="none" dirty="0">
                <a:solidFill>
                  <a:schemeClr val="dk2"/>
                </a:solidFill>
                <a:sym typeface="Impact"/>
              </a:rPr>
            </a:br>
            <a:endParaRPr lang="en-US" sz="4400" b="0" i="0" u="none" strike="noStrike" cap="none" dirty="0">
              <a:solidFill>
                <a:schemeClr val="dk2"/>
              </a:solidFill>
              <a:sym typeface="Impact"/>
            </a:endParaRPr>
          </a:p>
        </p:txBody>
      </p:sp>
      <p:sp>
        <p:nvSpPr>
          <p:cNvPr id="220" name="Shape 220"/>
          <p:cNvSpPr txBox="1">
            <a:spLocks noGrp="1"/>
          </p:cNvSpPr>
          <p:nvPr>
            <p:ph type="body" idx="1"/>
          </p:nvPr>
        </p:nvSpPr>
        <p:spPr>
          <a:xfrm>
            <a:off x="202019" y="1523998"/>
            <a:ext cx="8846288" cy="4987924"/>
          </a:xfrm>
          <a:prstGeom prst="rect">
            <a:avLst/>
          </a:prstGeom>
          <a:noFill/>
          <a:ln>
            <a:noFill/>
          </a:ln>
        </p:spPr>
        <p:txBody>
          <a:bodyPr lIns="91425" tIns="45700" rIns="91425" bIns="45700" anchor="t" anchorCtr="0">
            <a:noAutofit/>
          </a:bodyPr>
          <a:lstStyle/>
          <a:p>
            <a:pPr marL="342900" lvl="0" indent="-342900">
              <a:lnSpc>
                <a:spcPct val="100000"/>
              </a:lnSpc>
              <a:spcBef>
                <a:spcPts val="0"/>
              </a:spcBef>
              <a:spcAft>
                <a:spcPts val="0"/>
              </a:spcAft>
              <a:buFont typeface="Arial" panose="020B0604020202020204" pitchFamily="34" charset="0"/>
              <a:buChar char="•"/>
            </a:pPr>
            <a:r>
              <a:rPr lang="en-US" sz="2200" dirty="0" smtClean="0">
                <a:latin typeface="Gill Sans MT" panose="020B0502020104020203" pitchFamily="34" charset="0"/>
              </a:rPr>
              <a:t>Complete and Fax to assigned </a:t>
            </a:r>
            <a:r>
              <a:rPr lang="en-US" sz="2200" dirty="0">
                <a:latin typeface="Gill Sans MT" panose="020B0502020104020203" pitchFamily="34" charset="0"/>
              </a:rPr>
              <a:t>Prevention &amp; Intervention Liaison </a:t>
            </a:r>
            <a:r>
              <a:rPr lang="en-US" sz="2200" u="sng" dirty="0">
                <a:latin typeface="Gill Sans MT" panose="020B0502020104020203" pitchFamily="34" charset="0"/>
              </a:rPr>
              <a:t>within 24 hours </a:t>
            </a:r>
            <a:r>
              <a:rPr lang="en-US" sz="2200" dirty="0" smtClean="0">
                <a:latin typeface="Gill Sans MT" panose="020B0502020104020203" pitchFamily="34" charset="0"/>
              </a:rPr>
              <a:t>:  </a:t>
            </a:r>
          </a:p>
          <a:p>
            <a:pPr marL="800100" lvl="1" indent="-342900">
              <a:lnSpc>
                <a:spcPct val="100000"/>
              </a:lnSpc>
              <a:spcBef>
                <a:spcPts val="0"/>
              </a:spcBef>
              <a:spcAft>
                <a:spcPts val="0"/>
              </a:spcAft>
              <a:buFont typeface="Arial" panose="020B0604020202020204" pitchFamily="34" charset="0"/>
              <a:buChar char="•"/>
            </a:pPr>
            <a:r>
              <a:rPr lang="en-US" sz="2200" dirty="0" smtClean="0">
                <a:latin typeface="Gill Sans MT" panose="020B0502020104020203" pitchFamily="34" charset="0"/>
              </a:rPr>
              <a:t>Counselor </a:t>
            </a:r>
            <a:r>
              <a:rPr lang="en-US" sz="2200" dirty="0">
                <a:latin typeface="Gill Sans MT" panose="020B0502020104020203" pitchFamily="34" charset="0"/>
              </a:rPr>
              <a:t>Emergency Report (page 1) and </a:t>
            </a:r>
            <a:endParaRPr lang="en-US" sz="2200" dirty="0" smtClean="0">
              <a:latin typeface="Gill Sans MT" panose="020B0502020104020203" pitchFamily="34" charset="0"/>
            </a:endParaRPr>
          </a:p>
          <a:p>
            <a:pPr marL="800100" lvl="1" indent="-342900">
              <a:lnSpc>
                <a:spcPct val="100000"/>
              </a:lnSpc>
              <a:spcBef>
                <a:spcPts val="0"/>
              </a:spcBef>
              <a:spcAft>
                <a:spcPts val="0"/>
              </a:spcAft>
              <a:buFont typeface="Arial" panose="020B0604020202020204" pitchFamily="34" charset="0"/>
              <a:buChar char="•"/>
            </a:pPr>
            <a:r>
              <a:rPr lang="en-US" sz="2200" dirty="0" smtClean="0">
                <a:latin typeface="Gill Sans MT" panose="020B0502020104020203" pitchFamily="34" charset="0"/>
              </a:rPr>
              <a:t>Parent/Guardian </a:t>
            </a:r>
            <a:r>
              <a:rPr lang="en-US" sz="2200" dirty="0">
                <a:latin typeface="Gill Sans MT" panose="020B0502020104020203" pitchFamily="34" charset="0"/>
              </a:rPr>
              <a:t>Emergency Contact </a:t>
            </a:r>
            <a:r>
              <a:rPr lang="en-US" sz="2200" dirty="0" smtClean="0">
                <a:latin typeface="Gill Sans MT" panose="020B0502020104020203" pitchFamily="34" charset="0"/>
              </a:rPr>
              <a:t>Form </a:t>
            </a:r>
          </a:p>
          <a:p>
            <a:pPr marL="800100" lvl="1" indent="-342900">
              <a:lnSpc>
                <a:spcPct val="100000"/>
              </a:lnSpc>
              <a:spcBef>
                <a:spcPts val="0"/>
              </a:spcBef>
              <a:spcAft>
                <a:spcPts val="0"/>
              </a:spcAft>
              <a:buFont typeface="Arial" panose="020B0604020202020204" pitchFamily="34" charset="0"/>
              <a:buChar char="•"/>
            </a:pPr>
            <a:r>
              <a:rPr lang="en-US" sz="2200" dirty="0" smtClean="0">
                <a:latin typeface="Gill Sans MT" panose="020B0502020104020203" pitchFamily="34" charset="0"/>
              </a:rPr>
              <a:t>Fax Number: 215-400-4223</a:t>
            </a:r>
            <a:endParaRPr lang="en-US" sz="2200" dirty="0">
              <a:latin typeface="Gill Sans MT" panose="020B0502020104020203" pitchFamily="34" charset="0"/>
            </a:endParaRPr>
          </a:p>
          <a:p>
            <a:pPr marL="342900" lvl="0" indent="-342900">
              <a:lnSpc>
                <a:spcPct val="100000"/>
              </a:lnSpc>
              <a:spcBef>
                <a:spcPts val="0"/>
              </a:spcBef>
              <a:spcAft>
                <a:spcPts val="0"/>
              </a:spcAft>
              <a:buFont typeface="Arial" panose="020B0604020202020204" pitchFamily="34" charset="0"/>
              <a:buChar char="•"/>
            </a:pPr>
            <a:r>
              <a:rPr lang="en-US" sz="2200" dirty="0">
                <a:latin typeface="Gill Sans MT" panose="020B0502020104020203" pitchFamily="34" charset="0"/>
              </a:rPr>
              <a:t>Develop and document Counseling/Behavior Support Plan, inclusive of Crisis/Safety Plan and Progress Monitoring in </a:t>
            </a:r>
            <a:r>
              <a:rPr lang="en-US" sz="2200" dirty="0" smtClean="0">
                <a:latin typeface="Gill Sans MT" panose="020B0502020104020203" pitchFamily="34" charset="0"/>
              </a:rPr>
              <a:t>collaboration </a:t>
            </a:r>
            <a:r>
              <a:rPr lang="en-US" sz="2200" dirty="0">
                <a:latin typeface="Gill Sans MT" panose="020B0502020104020203" pitchFamily="34" charset="0"/>
              </a:rPr>
              <a:t>with treating mental health professionals, family and student </a:t>
            </a:r>
          </a:p>
          <a:p>
            <a:pPr marL="342900" lvl="0" indent="-342900">
              <a:lnSpc>
                <a:spcPct val="100000"/>
              </a:lnSpc>
              <a:spcBef>
                <a:spcPts val="0"/>
              </a:spcBef>
              <a:spcAft>
                <a:spcPts val="0"/>
              </a:spcAft>
              <a:buFont typeface="Arial" panose="020B0604020202020204" pitchFamily="34" charset="0"/>
              <a:buChar char="•"/>
            </a:pPr>
            <a:r>
              <a:rPr lang="en-US" sz="2200" dirty="0">
                <a:latin typeface="Gill Sans MT" panose="020B0502020104020203" pitchFamily="34" charset="0"/>
              </a:rPr>
              <a:t>After return to school, conduct periodic ‘check-ins’ with student to assess risk until stable</a:t>
            </a:r>
          </a:p>
          <a:p>
            <a:pPr marL="342900" lvl="0" indent="-342900">
              <a:lnSpc>
                <a:spcPct val="100000"/>
              </a:lnSpc>
              <a:spcBef>
                <a:spcPts val="0"/>
              </a:spcBef>
              <a:spcAft>
                <a:spcPts val="0"/>
              </a:spcAft>
              <a:buFont typeface="Arial" panose="020B0604020202020204" pitchFamily="34" charset="0"/>
              <a:buChar char="•"/>
            </a:pPr>
            <a:r>
              <a:rPr lang="en-US" sz="2200" dirty="0">
                <a:latin typeface="Gill Sans MT" panose="020B0502020104020203" pitchFamily="34" charset="0"/>
              </a:rPr>
              <a:t>Maintain ongoing </a:t>
            </a:r>
            <a:r>
              <a:rPr lang="en-US" sz="2200" dirty="0" smtClean="0">
                <a:latin typeface="Gill Sans MT" panose="020B0502020104020203" pitchFamily="34" charset="0"/>
              </a:rPr>
              <a:t>collaboration (with legal consent) with </a:t>
            </a:r>
            <a:r>
              <a:rPr lang="en-US" sz="2200" dirty="0">
                <a:latin typeface="Gill Sans MT" panose="020B0502020104020203" pitchFamily="34" charset="0"/>
              </a:rPr>
              <a:t>treating mental health professional</a:t>
            </a:r>
          </a:p>
          <a:p>
            <a:pPr marL="342900" lvl="0" indent="-342900">
              <a:lnSpc>
                <a:spcPct val="100000"/>
              </a:lnSpc>
              <a:spcBef>
                <a:spcPts val="0"/>
              </a:spcBef>
              <a:spcAft>
                <a:spcPts val="0"/>
              </a:spcAft>
              <a:buFont typeface="Arial" panose="020B0604020202020204" pitchFamily="34" charset="0"/>
              <a:buChar char="•"/>
            </a:pPr>
            <a:r>
              <a:rPr lang="en-US" sz="2200" dirty="0">
                <a:latin typeface="Gill Sans MT" panose="020B0502020104020203" pitchFamily="34" charset="0"/>
              </a:rPr>
              <a:t>Document 7-day and 30-day follow-up status on Counselor Emergency Report (page 1) </a:t>
            </a:r>
          </a:p>
        </p:txBody>
      </p:sp>
      <p:pic>
        <p:nvPicPr>
          <p:cNvPr id="221" name="Shape 221" descr="C:\Users\lpaster\AppData\Local\Microsoft\Windows\Temporary Internet Files\Content.IE5\CCTHGOL6\462px-Document-passed.svg[1].png"/>
          <p:cNvPicPr preferRelativeResize="0"/>
          <p:nvPr/>
        </p:nvPicPr>
        <p:blipFill rotWithShape="1">
          <a:blip r:embed="rId3">
            <a:alphaModFix/>
          </a:blip>
          <a:srcRect/>
          <a:stretch/>
        </p:blipFill>
        <p:spPr>
          <a:xfrm>
            <a:off x="7239000" y="19050"/>
            <a:ext cx="1447800" cy="15049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Effect transition="in" filter="randombar(horizontal)">
                                      <p:cBhvr>
                                        <p:cTn id="7" dur="500"/>
                                        <p:tgtEl>
                                          <p:spTgt spid="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0">
                                            <p:txEl>
                                              <p:pRg st="1" end="1"/>
                                            </p:txEl>
                                          </p:spTgt>
                                        </p:tgtEl>
                                        <p:attrNameLst>
                                          <p:attrName>style.visibility</p:attrName>
                                        </p:attrNameLst>
                                      </p:cBhvr>
                                      <p:to>
                                        <p:strVal val="visible"/>
                                      </p:to>
                                    </p:set>
                                    <p:animEffect transition="in" filter="randombar(horizontal)">
                                      <p:cBhvr>
                                        <p:cTn id="12" dur="500"/>
                                        <p:tgtEl>
                                          <p:spTgt spid="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0">
                                            <p:txEl>
                                              <p:pRg st="2" end="2"/>
                                            </p:txEl>
                                          </p:spTgt>
                                        </p:tgtEl>
                                        <p:attrNameLst>
                                          <p:attrName>style.visibility</p:attrName>
                                        </p:attrNameLst>
                                      </p:cBhvr>
                                      <p:to>
                                        <p:strVal val="visible"/>
                                      </p:to>
                                    </p:set>
                                    <p:animEffect transition="in" filter="randombar(horizontal)">
                                      <p:cBhvr>
                                        <p:cTn id="17" dur="500"/>
                                        <p:tgtEl>
                                          <p:spTgt spid="2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0">
                                            <p:txEl>
                                              <p:pRg st="3" end="3"/>
                                            </p:txEl>
                                          </p:spTgt>
                                        </p:tgtEl>
                                        <p:attrNameLst>
                                          <p:attrName>style.visibility</p:attrName>
                                        </p:attrNameLst>
                                      </p:cBhvr>
                                      <p:to>
                                        <p:strVal val="visible"/>
                                      </p:to>
                                    </p:set>
                                    <p:animEffect transition="in" filter="randombar(horizontal)">
                                      <p:cBhvr>
                                        <p:cTn id="22" dur="500"/>
                                        <p:tgtEl>
                                          <p:spTgt spid="2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20">
                                            <p:txEl>
                                              <p:pRg st="4" end="4"/>
                                            </p:txEl>
                                          </p:spTgt>
                                        </p:tgtEl>
                                        <p:attrNameLst>
                                          <p:attrName>style.visibility</p:attrName>
                                        </p:attrNameLst>
                                      </p:cBhvr>
                                      <p:to>
                                        <p:strVal val="visible"/>
                                      </p:to>
                                    </p:set>
                                    <p:animEffect transition="in" filter="randombar(horizontal)">
                                      <p:cBhvr>
                                        <p:cTn id="27" dur="500"/>
                                        <p:tgtEl>
                                          <p:spTgt spid="2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20">
                                            <p:txEl>
                                              <p:pRg st="5" end="5"/>
                                            </p:txEl>
                                          </p:spTgt>
                                        </p:tgtEl>
                                        <p:attrNameLst>
                                          <p:attrName>style.visibility</p:attrName>
                                        </p:attrNameLst>
                                      </p:cBhvr>
                                      <p:to>
                                        <p:strVal val="visible"/>
                                      </p:to>
                                    </p:set>
                                    <p:animEffect transition="in" filter="randombar(horizontal)">
                                      <p:cBhvr>
                                        <p:cTn id="32" dur="500"/>
                                        <p:tgtEl>
                                          <p:spTgt spid="2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20">
                                            <p:txEl>
                                              <p:pRg st="6" end="6"/>
                                            </p:txEl>
                                          </p:spTgt>
                                        </p:tgtEl>
                                        <p:attrNameLst>
                                          <p:attrName>style.visibility</p:attrName>
                                        </p:attrNameLst>
                                      </p:cBhvr>
                                      <p:to>
                                        <p:strVal val="visible"/>
                                      </p:to>
                                    </p:set>
                                    <p:animEffect transition="in" filter="randombar(horizontal)">
                                      <p:cBhvr>
                                        <p:cTn id="37" dur="500"/>
                                        <p:tgtEl>
                                          <p:spTgt spid="2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0">
                                            <p:txEl>
                                              <p:pRg st="7" end="7"/>
                                            </p:txEl>
                                          </p:spTgt>
                                        </p:tgtEl>
                                        <p:attrNameLst>
                                          <p:attrName>style.visibility</p:attrName>
                                        </p:attrNameLst>
                                      </p:cBhvr>
                                      <p:to>
                                        <p:strVal val="visible"/>
                                      </p:to>
                                    </p:set>
                                    <p:animEffect transition="in" filter="randombar(horizontal)">
                                      <p:cBhvr>
                                        <p:cTn id="42" dur="500"/>
                                        <p:tgtEl>
                                          <p:spTgt spid="2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Rockwell" panose="02060603020205020403" pitchFamily="18" charset="0"/>
              </a:rPr>
              <a:t>LEGAL CONSENT FOR PSYCHIATRIC </a:t>
            </a:r>
            <a:r>
              <a:rPr lang="en-US" sz="3200" dirty="0" smtClean="0">
                <a:latin typeface="Rockwell" panose="02060603020205020403" pitchFamily="18" charset="0"/>
              </a:rPr>
              <a:t>EVALUATION, TREATMENT and RELEASE OF INFORMATION</a:t>
            </a:r>
            <a:endParaRPr lang="en-US" sz="4800" dirty="0">
              <a:latin typeface="Rockwell" panose="02060603020205020403" pitchFamily="18" charset="0"/>
            </a:endParaRPr>
          </a:p>
        </p:txBody>
      </p:sp>
      <p:sp>
        <p:nvSpPr>
          <p:cNvPr id="3" name="Text Placeholder 2"/>
          <p:cNvSpPr>
            <a:spLocks noGrp="1"/>
          </p:cNvSpPr>
          <p:nvPr>
            <p:ph type="body" idx="1"/>
          </p:nvPr>
        </p:nvSpPr>
        <p:spPr>
          <a:xfrm>
            <a:off x="265814" y="2050399"/>
            <a:ext cx="7644809" cy="1539861"/>
          </a:xfrm>
        </p:spPr>
        <p:txBody>
          <a:bodyPr/>
          <a:lstStyle/>
          <a:p>
            <a:pPr marL="127000" indent="0">
              <a:lnSpc>
                <a:spcPct val="100000"/>
              </a:lnSpc>
              <a:buNone/>
            </a:pPr>
            <a:r>
              <a:rPr lang="en-US" sz="3200" dirty="0" smtClean="0">
                <a:latin typeface="Gill Sans MT" panose="020B0502020104020203" pitchFamily="34" charset="0"/>
              </a:rPr>
              <a:t>For children 13 and under – </a:t>
            </a:r>
          </a:p>
          <a:p>
            <a:pPr marL="574675" indent="-447675">
              <a:lnSpc>
                <a:spcPct val="100000"/>
              </a:lnSpc>
              <a:buFont typeface="Arial" panose="020B0604020202020204" pitchFamily="34" charset="0"/>
              <a:buChar char="•"/>
            </a:pPr>
            <a:r>
              <a:rPr lang="en-US" sz="3200" dirty="0" smtClean="0">
                <a:latin typeface="Gill Sans MT" panose="020B0502020104020203" pitchFamily="34" charset="0"/>
              </a:rPr>
              <a:t>Legal guardian</a:t>
            </a:r>
            <a:r>
              <a:rPr lang="en-US" sz="3200" dirty="0">
                <a:latin typeface="Gill Sans MT" panose="020B0502020104020203" pitchFamily="34" charset="0"/>
              </a:rPr>
              <a:t>(or person/entity identified by CUA</a:t>
            </a:r>
            <a:r>
              <a:rPr lang="en-US" sz="3200" dirty="0" smtClean="0">
                <a:latin typeface="Gill Sans MT" panose="020B0502020104020203" pitchFamily="34" charset="0"/>
              </a:rPr>
              <a:t>)</a:t>
            </a:r>
            <a:endParaRPr lang="en-US" sz="3600" dirty="0">
              <a:latin typeface="Gill Sans MT" panose="020B0502020104020203" pitchFamily="34" charset="0"/>
            </a:endParaRPr>
          </a:p>
        </p:txBody>
      </p:sp>
      <p:sp>
        <p:nvSpPr>
          <p:cNvPr id="4" name="Text Placeholder 2"/>
          <p:cNvSpPr txBox="1">
            <a:spLocks/>
          </p:cNvSpPr>
          <p:nvPr/>
        </p:nvSpPr>
        <p:spPr>
          <a:xfrm>
            <a:off x="417217" y="4626935"/>
            <a:ext cx="7634400" cy="366823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8600" marR="0" lvl="0" indent="-101600" algn="l" rtl="0">
              <a:lnSpc>
                <a:spcPct val="110000"/>
              </a:lnSpc>
              <a:spcBef>
                <a:spcPts val="700"/>
              </a:spcBef>
              <a:spcAft>
                <a:spcPts val="1600"/>
              </a:spcAft>
              <a:buClr>
                <a:schemeClr val="dk2"/>
              </a:buClr>
              <a:buSzPct val="100000"/>
              <a:buFont typeface="Arial"/>
              <a:buChar char="•"/>
              <a:defRPr sz="2000" b="0" i="0" u="none" strike="noStrike" cap="none">
                <a:solidFill>
                  <a:srgbClr val="595959"/>
                </a:solidFill>
                <a:latin typeface="Cabin"/>
                <a:ea typeface="Cabin"/>
                <a:cs typeface="Cabin"/>
                <a:sym typeface="Cabin"/>
              </a:defRPr>
            </a:lvl1pPr>
            <a:lvl2pPr marL="685800" marR="0" lvl="1" indent="-114300" algn="l" rtl="0">
              <a:lnSpc>
                <a:spcPct val="110000"/>
              </a:lnSpc>
              <a:spcBef>
                <a:spcPts val="700"/>
              </a:spcBef>
              <a:spcAft>
                <a:spcPts val="1600"/>
              </a:spcAft>
              <a:buClr>
                <a:schemeClr val="dk2"/>
              </a:buClr>
              <a:buSzPct val="100000"/>
              <a:buFont typeface="Cabin"/>
              <a:buChar char="–"/>
              <a:defRPr sz="1800" b="0" i="0" u="none" strike="noStrike" cap="none">
                <a:solidFill>
                  <a:srgbClr val="595959"/>
                </a:solidFill>
                <a:latin typeface="Cabin"/>
                <a:ea typeface="Cabin"/>
                <a:cs typeface="Cabin"/>
                <a:sym typeface="Cabin"/>
              </a:defRPr>
            </a:lvl2pPr>
            <a:lvl3pPr marL="1143000" marR="0" lvl="2" indent="-127000" algn="l" rtl="0">
              <a:lnSpc>
                <a:spcPct val="110000"/>
              </a:lnSpc>
              <a:spcBef>
                <a:spcPts val="700"/>
              </a:spcBef>
              <a:spcAft>
                <a:spcPts val="1600"/>
              </a:spcAft>
              <a:buClr>
                <a:schemeClr val="dk2"/>
              </a:buClr>
              <a:buSzPct val="100000"/>
              <a:buFont typeface="Arial"/>
              <a:buChar char="•"/>
              <a:defRPr sz="1600" b="0" i="0" u="none" strike="noStrike" cap="none">
                <a:solidFill>
                  <a:srgbClr val="595959"/>
                </a:solidFill>
                <a:latin typeface="Cabin"/>
                <a:ea typeface="Cabin"/>
                <a:cs typeface="Cabin"/>
                <a:sym typeface="Cabin"/>
              </a:defRPr>
            </a:lvl3pPr>
            <a:lvl4pPr marL="1600200" marR="0" lvl="3" indent="-139700" algn="l" rtl="0">
              <a:lnSpc>
                <a:spcPct val="110000"/>
              </a:lnSpc>
              <a:spcBef>
                <a:spcPts val="700"/>
              </a:spcBef>
              <a:spcAft>
                <a:spcPts val="1600"/>
              </a:spcAft>
              <a:buClr>
                <a:schemeClr val="dk2"/>
              </a:buClr>
              <a:buSzPct val="100000"/>
              <a:buFont typeface="Cabin"/>
              <a:buChar char="–"/>
              <a:defRPr sz="1400" b="0" i="0" u="none" strike="noStrike" cap="none">
                <a:solidFill>
                  <a:srgbClr val="595959"/>
                </a:solidFill>
                <a:latin typeface="Cabin"/>
                <a:ea typeface="Cabin"/>
                <a:cs typeface="Cabin"/>
                <a:sym typeface="Cabin"/>
              </a:defRPr>
            </a:lvl4pPr>
            <a:lvl5pPr marL="2057400" marR="0" lvl="4" indent="-139700" algn="l" rtl="0">
              <a:lnSpc>
                <a:spcPct val="110000"/>
              </a:lnSpc>
              <a:spcBef>
                <a:spcPts val="700"/>
              </a:spcBef>
              <a:spcAft>
                <a:spcPts val="1600"/>
              </a:spcAft>
              <a:buClr>
                <a:schemeClr val="dk2"/>
              </a:buClr>
              <a:buSzPct val="100000"/>
              <a:buFont typeface="Arial"/>
              <a:buChar char="•"/>
              <a:defRPr sz="1400" b="0" i="0" u="none" strike="noStrike" cap="none">
                <a:solidFill>
                  <a:srgbClr val="595959"/>
                </a:solidFill>
                <a:latin typeface="Cabin"/>
                <a:ea typeface="Cabin"/>
                <a:cs typeface="Cabin"/>
                <a:sym typeface="Cabin"/>
              </a:defRPr>
            </a:lvl5pPr>
            <a:lvl6pPr marL="2514600" marR="0" lvl="5" indent="-139700" algn="l" rtl="0">
              <a:lnSpc>
                <a:spcPct val="110000"/>
              </a:lnSpc>
              <a:spcBef>
                <a:spcPts val="700"/>
              </a:spcBef>
              <a:spcAft>
                <a:spcPts val="1600"/>
              </a:spcAft>
              <a:buClr>
                <a:schemeClr val="dk2"/>
              </a:buClr>
              <a:buSzPct val="100000"/>
              <a:buFont typeface="Cabin"/>
              <a:buChar char="–"/>
              <a:defRPr sz="1400" b="0" i="0" u="none" strike="noStrike" cap="none">
                <a:solidFill>
                  <a:srgbClr val="595959"/>
                </a:solidFill>
                <a:latin typeface="Cabin"/>
                <a:ea typeface="Cabin"/>
                <a:cs typeface="Cabin"/>
                <a:sym typeface="Cabin"/>
              </a:defRPr>
            </a:lvl6pPr>
            <a:lvl7pPr marL="2971800" marR="0" lvl="6" indent="-139700" algn="l" rtl="0">
              <a:lnSpc>
                <a:spcPct val="110000"/>
              </a:lnSpc>
              <a:spcBef>
                <a:spcPts val="700"/>
              </a:spcBef>
              <a:spcAft>
                <a:spcPts val="1600"/>
              </a:spcAft>
              <a:buClr>
                <a:schemeClr val="dk2"/>
              </a:buClr>
              <a:buSzPct val="100000"/>
              <a:buFont typeface="Arial"/>
              <a:buChar char="•"/>
              <a:defRPr sz="1400" b="0" i="0" u="none" strike="noStrike" cap="none">
                <a:solidFill>
                  <a:srgbClr val="595959"/>
                </a:solidFill>
                <a:latin typeface="Cabin"/>
                <a:ea typeface="Cabin"/>
                <a:cs typeface="Cabin"/>
                <a:sym typeface="Cabin"/>
              </a:defRPr>
            </a:lvl7pPr>
            <a:lvl8pPr marL="3429000" marR="0" lvl="7" indent="-139700" algn="l" rtl="0">
              <a:lnSpc>
                <a:spcPct val="110000"/>
              </a:lnSpc>
              <a:spcBef>
                <a:spcPts val="700"/>
              </a:spcBef>
              <a:spcAft>
                <a:spcPts val="1600"/>
              </a:spcAft>
              <a:buClr>
                <a:schemeClr val="dk2"/>
              </a:buClr>
              <a:buSzPct val="100000"/>
              <a:buFont typeface="Cabin"/>
              <a:buChar char="–"/>
              <a:defRPr sz="1400" b="0" i="0" u="none" strike="noStrike" cap="none">
                <a:solidFill>
                  <a:srgbClr val="595959"/>
                </a:solidFill>
                <a:latin typeface="Cabin"/>
                <a:ea typeface="Cabin"/>
                <a:cs typeface="Cabin"/>
                <a:sym typeface="Cabin"/>
              </a:defRPr>
            </a:lvl8pPr>
            <a:lvl9pPr marL="3886200" marR="0" lvl="8" indent="-139700" algn="l" rtl="0">
              <a:lnSpc>
                <a:spcPct val="110000"/>
              </a:lnSpc>
              <a:spcBef>
                <a:spcPts val="700"/>
              </a:spcBef>
              <a:spcAft>
                <a:spcPts val="1600"/>
              </a:spcAft>
              <a:buClr>
                <a:schemeClr val="dk2"/>
              </a:buClr>
              <a:buSzPct val="100000"/>
              <a:buFont typeface="Arial"/>
              <a:buChar char="•"/>
              <a:defRPr sz="1400" b="0" i="0" u="none" strike="noStrike" cap="none">
                <a:solidFill>
                  <a:srgbClr val="595959"/>
                </a:solidFill>
                <a:latin typeface="Cabin"/>
                <a:ea typeface="Cabin"/>
                <a:cs typeface="Cabin"/>
                <a:sym typeface="Cabin"/>
              </a:defRPr>
            </a:lvl9pPr>
          </a:lstStyle>
          <a:p>
            <a:pPr marL="127000" indent="0">
              <a:buFont typeface="Arial"/>
              <a:buNone/>
            </a:pPr>
            <a:r>
              <a:rPr lang="en-US" sz="3200" dirty="0" smtClean="0">
                <a:latin typeface="Gill Sans MT" panose="020B0502020104020203" pitchFamily="34" charset="0"/>
              </a:rPr>
              <a:t>For children 14 or older – </a:t>
            </a:r>
          </a:p>
          <a:p>
            <a:pPr marL="457200" indent="-457200"/>
            <a:r>
              <a:rPr lang="en-US" sz="3200" dirty="0" smtClean="0">
                <a:latin typeface="Gill Sans MT" panose="020B0502020104020203" pitchFamily="34" charset="0"/>
              </a:rPr>
              <a:t>The child</a:t>
            </a:r>
            <a:endParaRPr lang="en-US" sz="3200" dirty="0">
              <a:latin typeface="Gill Sans MT" panose="020B0502020104020203" pitchFamily="34" charset="0"/>
            </a:endParaRPr>
          </a:p>
        </p:txBody>
      </p:sp>
    </p:spTree>
    <p:extLst>
      <p:ext uri="{BB962C8B-B14F-4D97-AF65-F5344CB8AC3E}">
        <p14:creationId xmlns:p14="http://schemas.microsoft.com/office/powerpoint/2010/main" val="232170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533399" y="93921"/>
            <a:ext cx="8153399" cy="990599"/>
          </a:xfrm>
          <a:prstGeom prst="rect">
            <a:avLst/>
          </a:prstGeom>
          <a:noFill/>
          <a:ln>
            <a:noFill/>
          </a:ln>
        </p:spPr>
        <p:txBody>
          <a:bodyPr lIns="91425" tIns="45700" rIns="91425" bIns="45700" anchor="t" anchorCtr="0">
            <a:noAutofit/>
          </a:bodyPr>
          <a:lstStyle/>
          <a:p>
            <a:pPr lvl="0">
              <a:buSzPct val="25000"/>
            </a:pPr>
            <a:r>
              <a:rPr lang="en-US" sz="3600" b="1" dirty="0">
                <a:latin typeface="Rockwell" panose="02060603020205020403" pitchFamily="18" charset="0"/>
              </a:rPr>
              <a:t>VOLUNTARY PSYCHIATRIC EXAMINATION-201</a:t>
            </a:r>
            <a:endParaRPr lang="en-US" sz="3600" b="0" i="0" u="none" strike="noStrike" cap="none" dirty="0">
              <a:solidFill>
                <a:schemeClr val="dk2"/>
              </a:solidFill>
              <a:latin typeface="Rockwell" panose="02060603020205020403" pitchFamily="18" charset="0"/>
              <a:sym typeface="Impact"/>
            </a:endParaRPr>
          </a:p>
        </p:txBody>
      </p:sp>
      <p:sp>
        <p:nvSpPr>
          <p:cNvPr id="209" name="Shape 209"/>
          <p:cNvSpPr txBox="1">
            <a:spLocks noGrp="1"/>
          </p:cNvSpPr>
          <p:nvPr>
            <p:ph type="body" idx="1"/>
          </p:nvPr>
        </p:nvSpPr>
        <p:spPr>
          <a:xfrm>
            <a:off x="533399" y="1371599"/>
            <a:ext cx="8153400" cy="4495800"/>
          </a:xfrm>
          <a:prstGeom prst="rect">
            <a:avLst/>
          </a:prstGeom>
          <a:noFill/>
          <a:ln>
            <a:noFill/>
          </a:ln>
        </p:spPr>
        <p:txBody>
          <a:bodyPr lIns="91425" tIns="45700" rIns="91425" bIns="45700" anchor="t" anchorCtr="0">
            <a:noAutofit/>
          </a:bodyPr>
          <a:lstStyle/>
          <a:p>
            <a:pPr marL="0" indent="0">
              <a:lnSpc>
                <a:spcPct val="100000"/>
              </a:lnSpc>
              <a:buNone/>
            </a:pPr>
            <a:r>
              <a:rPr lang="en-US" b="1" u="sng" dirty="0">
                <a:latin typeface="Gill Sans MT" panose="020B0502020104020203" pitchFamily="34" charset="0"/>
              </a:rPr>
              <a:t>Definition:</a:t>
            </a:r>
            <a:r>
              <a:rPr lang="en-US" dirty="0">
                <a:latin typeface="Gill Sans MT" panose="020B0502020104020203" pitchFamily="34" charset="0"/>
              </a:rPr>
              <a:t>  When an individual</a:t>
            </a:r>
            <a:r>
              <a:rPr lang="en-US" b="1" dirty="0">
                <a:latin typeface="Gill Sans MT" panose="020B0502020104020203" pitchFamily="34" charset="0"/>
              </a:rPr>
              <a:t> </a:t>
            </a:r>
            <a:r>
              <a:rPr lang="en-US" dirty="0">
                <a:latin typeface="Gill Sans MT" panose="020B0502020104020203" pitchFamily="34" charset="0"/>
              </a:rPr>
              <a:t>has a serious or potentially life-threatening psychiatric emergency or severe behavior health crisis and consents to evaluation and treatment.  </a:t>
            </a:r>
          </a:p>
          <a:p>
            <a:pPr marL="0" indent="0">
              <a:lnSpc>
                <a:spcPct val="100000"/>
              </a:lnSpc>
              <a:buNone/>
            </a:pPr>
            <a:r>
              <a:rPr lang="en-US" b="1" u="sng" dirty="0">
                <a:latin typeface="Gill Sans MT" panose="020B0502020104020203" pitchFamily="34" charset="0"/>
              </a:rPr>
              <a:t>Consent for 201</a:t>
            </a:r>
            <a:r>
              <a:rPr lang="en-US" b="1" u="sng" dirty="0" smtClean="0">
                <a:latin typeface="Gill Sans MT" panose="020B0502020104020203" pitchFamily="34" charset="0"/>
              </a:rPr>
              <a:t>:   </a:t>
            </a:r>
            <a:r>
              <a:rPr lang="en-US" dirty="0" smtClean="0">
                <a:latin typeface="Gill Sans MT" panose="020B0502020104020203" pitchFamily="34" charset="0"/>
              </a:rPr>
              <a:t>Legal </a:t>
            </a:r>
            <a:r>
              <a:rPr lang="en-US" dirty="0">
                <a:latin typeface="Gill Sans MT" panose="020B0502020104020203" pitchFamily="34" charset="0"/>
              </a:rPr>
              <a:t>consent is required at the CRC</a:t>
            </a:r>
          </a:p>
          <a:p>
            <a:pPr marL="0" indent="0">
              <a:lnSpc>
                <a:spcPct val="100000"/>
              </a:lnSpc>
              <a:buNone/>
            </a:pPr>
            <a:r>
              <a:rPr lang="en-US" b="1" u="sng" dirty="0">
                <a:latin typeface="Gill Sans MT" panose="020B0502020104020203" pitchFamily="34" charset="0"/>
              </a:rPr>
              <a:t>Transport to CRC:</a:t>
            </a:r>
            <a:endParaRPr lang="en-US" dirty="0">
              <a:latin typeface="Gill Sans MT" panose="020B0502020104020203" pitchFamily="34" charset="0"/>
            </a:endParaRPr>
          </a:p>
          <a:p>
            <a:pPr marL="342900" lvl="0" indent="-342900">
              <a:lnSpc>
                <a:spcPct val="100000"/>
              </a:lnSpc>
              <a:buFont typeface="Arial" panose="020B0604020202020204" pitchFamily="34" charset="0"/>
              <a:buChar char="•"/>
            </a:pPr>
            <a:r>
              <a:rPr lang="en-US" dirty="0">
                <a:latin typeface="Gill Sans MT" panose="020B0502020104020203" pitchFamily="34" charset="0"/>
              </a:rPr>
              <a:t>Parent, CUA, foster parent can transport student </a:t>
            </a:r>
          </a:p>
          <a:p>
            <a:pPr marL="342900" lvl="0" indent="-342900">
              <a:lnSpc>
                <a:spcPct val="100000"/>
              </a:lnSpc>
              <a:buFont typeface="Arial" panose="020B0604020202020204" pitchFamily="34" charset="0"/>
              <a:buChar char="•"/>
            </a:pPr>
            <a:r>
              <a:rPr lang="en-US" dirty="0">
                <a:latin typeface="Gill Sans MT" panose="020B0502020104020203" pitchFamily="34" charset="0"/>
              </a:rPr>
              <a:t>MET will only transport IF TIME PERMITS AND:</a:t>
            </a:r>
          </a:p>
          <a:p>
            <a:pPr marL="800100" lvl="1" indent="-342900">
              <a:lnSpc>
                <a:spcPct val="100000"/>
              </a:lnSpc>
              <a:buFont typeface="Arial" panose="020B0604020202020204" pitchFamily="34" charset="0"/>
              <a:buChar char="•"/>
            </a:pPr>
            <a:r>
              <a:rPr lang="en-US" dirty="0">
                <a:latin typeface="Gill Sans MT" panose="020B0502020104020203" pitchFamily="34" charset="0"/>
              </a:rPr>
              <a:t>A psychiatric examination is warranted</a:t>
            </a:r>
          </a:p>
          <a:p>
            <a:pPr marL="800100" lvl="1" indent="-342900">
              <a:lnSpc>
                <a:spcPct val="100000"/>
              </a:lnSpc>
              <a:buFont typeface="Arial" panose="020B0604020202020204" pitchFamily="34" charset="0"/>
              <a:buChar char="•"/>
            </a:pPr>
            <a:r>
              <a:rPr lang="en-US" dirty="0">
                <a:latin typeface="Gill Sans MT" panose="020B0502020104020203" pitchFamily="34" charset="0"/>
              </a:rPr>
              <a:t>The child, 14 or older, consents to transportation and exam or legal guardian of child 13 and under, verbally consents to transportation and will be present at the CRC to consent and accompany child to exam </a:t>
            </a:r>
            <a:endParaRPr b="0" i="0" u="none" dirty="0">
              <a:solidFill>
                <a:srgbClr val="595959"/>
              </a:solidFill>
              <a:latin typeface="Gill Sans MT" panose="020B0502020104020203" pitchFamily="34" charset="0"/>
              <a:sym typeface="Cabin"/>
            </a:endParaRPr>
          </a:p>
          <a:p>
            <a:pPr marL="0" marR="0" lvl="0" indent="0" algn="l" rtl="0">
              <a:lnSpc>
                <a:spcPct val="110000"/>
              </a:lnSpc>
              <a:spcBef>
                <a:spcPts val="700"/>
              </a:spcBef>
              <a:buClr>
                <a:schemeClr val="dk2"/>
              </a:buClr>
              <a:buSzPct val="100000"/>
              <a:buNone/>
            </a:pPr>
            <a:endParaRPr sz="2000" b="0" i="0" u="none" dirty="0">
              <a:solidFill>
                <a:srgbClr val="595959"/>
              </a:solidFill>
              <a:latin typeface="Gill Sans MT" panose="020B0502020104020203" pitchFamily="34" charset="0"/>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Effect transition="in" filter="barn(inVertical)">
                                      <p:cBhvr>
                                        <p:cTn id="7" dur="500"/>
                                        <p:tgtEl>
                                          <p:spTgt spid="2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Effect transition="in" filter="barn(inVertical)">
                                      <p:cBhvr>
                                        <p:cTn id="12" dur="500"/>
                                        <p:tgtEl>
                                          <p:spTgt spid="2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Effect transition="in" filter="barn(inVertical)">
                                      <p:cBhvr>
                                        <p:cTn id="17" dur="500"/>
                                        <p:tgtEl>
                                          <p:spTgt spid="2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9">
                                            <p:txEl>
                                              <p:pRg st="3" end="3"/>
                                            </p:txEl>
                                          </p:spTgt>
                                        </p:tgtEl>
                                        <p:attrNameLst>
                                          <p:attrName>style.visibility</p:attrName>
                                        </p:attrNameLst>
                                      </p:cBhvr>
                                      <p:to>
                                        <p:strVal val="visible"/>
                                      </p:to>
                                    </p:set>
                                    <p:animEffect transition="in" filter="barn(inVertical)">
                                      <p:cBhvr>
                                        <p:cTn id="22" dur="500"/>
                                        <p:tgtEl>
                                          <p:spTgt spid="2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9">
                                            <p:txEl>
                                              <p:pRg st="4" end="4"/>
                                            </p:txEl>
                                          </p:spTgt>
                                        </p:tgtEl>
                                        <p:attrNameLst>
                                          <p:attrName>style.visibility</p:attrName>
                                        </p:attrNameLst>
                                      </p:cBhvr>
                                      <p:to>
                                        <p:strVal val="visible"/>
                                      </p:to>
                                    </p:set>
                                    <p:animEffect transition="in" filter="barn(inVertical)">
                                      <p:cBhvr>
                                        <p:cTn id="27" dur="500"/>
                                        <p:tgtEl>
                                          <p:spTgt spid="2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9">
                                            <p:txEl>
                                              <p:pRg st="5" end="5"/>
                                            </p:txEl>
                                          </p:spTgt>
                                        </p:tgtEl>
                                        <p:attrNameLst>
                                          <p:attrName>style.visibility</p:attrName>
                                        </p:attrNameLst>
                                      </p:cBhvr>
                                      <p:to>
                                        <p:strVal val="visible"/>
                                      </p:to>
                                    </p:set>
                                    <p:animEffect transition="in" filter="barn(inVertical)">
                                      <p:cBhvr>
                                        <p:cTn id="32" dur="500"/>
                                        <p:tgtEl>
                                          <p:spTgt spid="2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9">
                                            <p:txEl>
                                              <p:pRg st="6" end="6"/>
                                            </p:txEl>
                                          </p:spTgt>
                                        </p:tgtEl>
                                        <p:attrNameLst>
                                          <p:attrName>style.visibility</p:attrName>
                                        </p:attrNameLst>
                                      </p:cBhvr>
                                      <p:to>
                                        <p:strVal val="visible"/>
                                      </p:to>
                                    </p:set>
                                    <p:animEffect transition="in" filter="barn(inVertical)">
                                      <p:cBhvr>
                                        <p:cTn id="37" dur="500"/>
                                        <p:tgtEl>
                                          <p:spTgt spid="2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533399" y="93921"/>
            <a:ext cx="8153399" cy="990599"/>
          </a:xfrm>
          <a:prstGeom prst="rect">
            <a:avLst/>
          </a:prstGeom>
          <a:noFill/>
          <a:ln>
            <a:noFill/>
          </a:ln>
        </p:spPr>
        <p:txBody>
          <a:bodyPr lIns="91425" tIns="45700" rIns="91425" bIns="45700" anchor="t" anchorCtr="0">
            <a:noAutofit/>
          </a:bodyPr>
          <a:lstStyle/>
          <a:p>
            <a:pPr lvl="0">
              <a:buSzPct val="25000"/>
            </a:pPr>
            <a:r>
              <a:rPr lang="en-US" sz="3600" b="1" dirty="0" smtClean="0">
                <a:latin typeface="Rockwell" panose="02060603020205020403" pitchFamily="18" charset="0"/>
              </a:rPr>
              <a:t>INVOLUNTARY </a:t>
            </a:r>
            <a:r>
              <a:rPr lang="en-US" sz="3600" b="1" dirty="0">
                <a:latin typeface="Rockwell" panose="02060603020205020403" pitchFamily="18" charset="0"/>
              </a:rPr>
              <a:t>PSYCHIATRIC </a:t>
            </a:r>
            <a:r>
              <a:rPr lang="en-US" sz="3600" b="1" dirty="0" smtClean="0">
                <a:latin typeface="Rockwell" panose="02060603020205020403" pitchFamily="18" charset="0"/>
              </a:rPr>
              <a:t>EXAMINATION-</a:t>
            </a:r>
            <a:endParaRPr lang="en-US" sz="3600" b="0" i="0" u="none" strike="noStrike" cap="none" dirty="0">
              <a:solidFill>
                <a:schemeClr val="dk2"/>
              </a:solidFill>
              <a:latin typeface="Rockwell" panose="02060603020205020403" pitchFamily="18" charset="0"/>
              <a:sym typeface="Impact"/>
            </a:endParaRPr>
          </a:p>
        </p:txBody>
      </p:sp>
      <p:sp>
        <p:nvSpPr>
          <p:cNvPr id="209" name="Shape 209"/>
          <p:cNvSpPr txBox="1">
            <a:spLocks noGrp="1"/>
          </p:cNvSpPr>
          <p:nvPr>
            <p:ph type="body" idx="1"/>
          </p:nvPr>
        </p:nvSpPr>
        <p:spPr>
          <a:xfrm>
            <a:off x="533399" y="1371599"/>
            <a:ext cx="8153400" cy="4495800"/>
          </a:xfrm>
          <a:prstGeom prst="rect">
            <a:avLst/>
          </a:prstGeom>
          <a:noFill/>
          <a:ln>
            <a:noFill/>
          </a:ln>
        </p:spPr>
        <p:txBody>
          <a:bodyPr lIns="91425" tIns="45700" rIns="91425" bIns="45700" anchor="t" anchorCtr="0">
            <a:noAutofit/>
          </a:bodyPr>
          <a:lstStyle/>
          <a:p>
            <a:pPr marL="0" indent="0" algn="just">
              <a:spcBef>
                <a:spcPts val="0"/>
              </a:spcBef>
              <a:spcAft>
                <a:spcPts val="0"/>
              </a:spcAft>
              <a:buNone/>
            </a:pPr>
            <a:r>
              <a:rPr lang="en-US" u="sng" dirty="0">
                <a:latin typeface="Gill Sans MT" panose="020B0502020104020203" pitchFamily="34" charset="0"/>
              </a:rPr>
              <a:t>Definition:</a:t>
            </a:r>
            <a:r>
              <a:rPr lang="en-US" dirty="0">
                <a:latin typeface="Gill Sans MT" panose="020B0502020104020203" pitchFamily="34" charset="0"/>
              </a:rPr>
              <a:t>  When an individual has a serious or potentially life-threatening psychiatric emergency or severe behavior health crisis and there is no legal consent for evaluation and treatment. </a:t>
            </a:r>
            <a:endParaRPr lang="en-US" sz="3200" dirty="0">
              <a:latin typeface="Gill Sans MT" panose="020B0502020104020203" pitchFamily="34" charset="0"/>
            </a:endParaRPr>
          </a:p>
          <a:p>
            <a:pPr marL="0" indent="0" algn="just">
              <a:spcBef>
                <a:spcPts val="0"/>
              </a:spcBef>
              <a:spcAft>
                <a:spcPts val="0"/>
              </a:spcAft>
              <a:buNone/>
            </a:pPr>
            <a:r>
              <a:rPr lang="en-US" u="sng" dirty="0">
                <a:latin typeface="Gill Sans MT" panose="020B0502020104020203" pitchFamily="34" charset="0"/>
              </a:rPr>
              <a:t>How to Obtain a 302:</a:t>
            </a:r>
            <a:r>
              <a:rPr lang="en-US" dirty="0">
                <a:latin typeface="Gill Sans MT" panose="020B0502020104020203" pitchFamily="34" charset="0"/>
              </a:rPr>
              <a:t>  </a:t>
            </a:r>
            <a:endParaRPr lang="en-US" sz="3200" dirty="0">
              <a:latin typeface="Gill Sans MT" panose="020B0502020104020203" pitchFamily="34" charset="0"/>
            </a:endParaRPr>
          </a:p>
          <a:p>
            <a:pPr marL="342900" lvl="0" indent="-342900" algn="just">
              <a:spcBef>
                <a:spcPts val="0"/>
              </a:spcBef>
              <a:spcAft>
                <a:spcPts val="0"/>
              </a:spcAft>
              <a:buFont typeface="Arial" panose="020B0604020202020204" pitchFamily="34" charset="0"/>
              <a:buChar char="•"/>
            </a:pPr>
            <a:r>
              <a:rPr lang="en-US" dirty="0">
                <a:latin typeface="Gill Sans MT" panose="020B0502020104020203" pitchFamily="34" charset="0"/>
              </a:rPr>
              <a:t>The MET can authorize a 302</a:t>
            </a:r>
            <a:endParaRPr lang="en-US" sz="3200" dirty="0">
              <a:latin typeface="Gill Sans MT" panose="020B0502020104020203" pitchFamily="34" charset="0"/>
            </a:endParaRPr>
          </a:p>
          <a:p>
            <a:pPr marL="342900" lvl="0" indent="-342900" algn="just">
              <a:spcBef>
                <a:spcPts val="0"/>
              </a:spcBef>
              <a:spcAft>
                <a:spcPts val="0"/>
              </a:spcAft>
              <a:buFont typeface="Arial" panose="020B0604020202020204" pitchFamily="34" charset="0"/>
              <a:buChar char="•"/>
            </a:pPr>
            <a:r>
              <a:rPr lang="en-US" dirty="0">
                <a:latin typeface="Gill Sans MT" panose="020B0502020104020203" pitchFamily="34" charset="0"/>
              </a:rPr>
              <a:t>An adult with first-hand knowledge of the serious behavior can petition for a 302 at a hospital emergency room</a:t>
            </a:r>
            <a:endParaRPr lang="en-US" sz="3200" dirty="0">
              <a:latin typeface="Gill Sans MT" panose="020B0502020104020203" pitchFamily="34" charset="0"/>
            </a:endParaRPr>
          </a:p>
          <a:p>
            <a:pPr marL="0" indent="0" algn="just">
              <a:spcBef>
                <a:spcPts val="0"/>
              </a:spcBef>
              <a:spcAft>
                <a:spcPts val="0"/>
              </a:spcAft>
              <a:buNone/>
            </a:pPr>
            <a:r>
              <a:rPr lang="en-US" u="sng" dirty="0">
                <a:latin typeface="Gill Sans MT" panose="020B0502020104020203" pitchFamily="34" charset="0"/>
              </a:rPr>
              <a:t>Transport to CRC:</a:t>
            </a:r>
            <a:r>
              <a:rPr lang="en-US" dirty="0">
                <a:latin typeface="Gill Sans MT" panose="020B0502020104020203" pitchFamily="34" charset="0"/>
              </a:rPr>
              <a:t>  </a:t>
            </a:r>
            <a:endParaRPr lang="en-US" sz="3200" dirty="0">
              <a:latin typeface="Gill Sans MT" panose="020B0502020104020203" pitchFamily="34" charset="0"/>
            </a:endParaRPr>
          </a:p>
          <a:p>
            <a:pPr marL="342900" indent="-342900" algn="just">
              <a:spcBef>
                <a:spcPts val="0"/>
              </a:spcBef>
              <a:spcAft>
                <a:spcPts val="0"/>
              </a:spcAft>
            </a:pPr>
            <a:r>
              <a:rPr lang="en-US" dirty="0">
                <a:latin typeface="Gill Sans MT" panose="020B0502020104020203" pitchFamily="34" charset="0"/>
              </a:rPr>
              <a:t>Police will transport child with an adult present (does not need to be parent/legal guardian).</a:t>
            </a:r>
            <a:endParaRPr lang="en-US" sz="3200" dirty="0">
              <a:latin typeface="Gill Sans MT" panose="020B0502020104020203" pitchFamily="34" charset="0"/>
            </a:endParaRPr>
          </a:p>
          <a:p>
            <a:pPr marL="342900" indent="-342900" algn="just">
              <a:spcBef>
                <a:spcPts val="0"/>
              </a:spcBef>
              <a:spcAft>
                <a:spcPts val="0"/>
              </a:spcAft>
            </a:pPr>
            <a:r>
              <a:rPr lang="en-US" dirty="0">
                <a:latin typeface="Gill Sans MT" panose="020B0502020104020203" pitchFamily="34" charset="0"/>
              </a:rPr>
              <a:t>If parent, CUA, or foster parent cannot escort student, the adult from the school with first-hand knowledge of the behavior must accompany the child to the CRC</a:t>
            </a:r>
            <a:endParaRPr lang="en-US" sz="3200" dirty="0">
              <a:latin typeface="Gill Sans MT" panose="020B0502020104020203" pitchFamily="34" charset="0"/>
            </a:endParaRPr>
          </a:p>
          <a:p>
            <a:pPr marL="342900" indent="-342900">
              <a:spcBef>
                <a:spcPts val="0"/>
              </a:spcBef>
              <a:spcAft>
                <a:spcPts val="0"/>
              </a:spcAft>
            </a:pPr>
            <a:r>
              <a:rPr lang="en-US" dirty="0">
                <a:latin typeface="Gill Sans MT" panose="020B0502020104020203" pitchFamily="34" charset="0"/>
              </a:rPr>
              <a:t>If police refuse to transport without a parent present, contact the Behavior Health Emergency Line at 267-784-7895</a:t>
            </a:r>
            <a:endParaRPr lang="en-US" sz="3200" dirty="0">
              <a:latin typeface="Gill Sans MT" panose="020B0502020104020203" pitchFamily="34" charset="0"/>
              <a:ea typeface="Times New Roman" panose="02020603050405020304" pitchFamily="18" charset="0"/>
            </a:endParaRPr>
          </a:p>
          <a:p>
            <a:pPr marL="0" marR="0" lvl="0" indent="0" algn="l" rtl="0">
              <a:lnSpc>
                <a:spcPct val="110000"/>
              </a:lnSpc>
              <a:spcBef>
                <a:spcPts val="700"/>
              </a:spcBef>
              <a:buClr>
                <a:schemeClr val="dk2"/>
              </a:buClr>
              <a:buSzPct val="100000"/>
              <a:buNone/>
            </a:pPr>
            <a:endParaRPr sz="2000" b="0" i="0" u="none" dirty="0">
              <a:solidFill>
                <a:srgbClr val="595959"/>
              </a:solidFill>
              <a:latin typeface="Gill Sans MT" panose="020B0502020104020203" pitchFamily="34" charset="0"/>
              <a:sym typeface="Cabin"/>
            </a:endParaRPr>
          </a:p>
        </p:txBody>
      </p:sp>
    </p:spTree>
    <p:extLst>
      <p:ext uri="{BB962C8B-B14F-4D97-AF65-F5344CB8AC3E}">
        <p14:creationId xmlns:p14="http://schemas.microsoft.com/office/powerpoint/2010/main" val="212868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Effect transition="in" filter="barn(inVertical)">
                                      <p:cBhvr>
                                        <p:cTn id="7" dur="500"/>
                                        <p:tgtEl>
                                          <p:spTgt spid="2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Effect transition="in" filter="barn(inVertical)">
                                      <p:cBhvr>
                                        <p:cTn id="12" dur="500"/>
                                        <p:tgtEl>
                                          <p:spTgt spid="2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Effect transition="in" filter="barn(inVertical)">
                                      <p:cBhvr>
                                        <p:cTn id="17" dur="500"/>
                                        <p:tgtEl>
                                          <p:spTgt spid="2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9">
                                            <p:txEl>
                                              <p:pRg st="3" end="3"/>
                                            </p:txEl>
                                          </p:spTgt>
                                        </p:tgtEl>
                                        <p:attrNameLst>
                                          <p:attrName>style.visibility</p:attrName>
                                        </p:attrNameLst>
                                      </p:cBhvr>
                                      <p:to>
                                        <p:strVal val="visible"/>
                                      </p:to>
                                    </p:set>
                                    <p:animEffect transition="in" filter="barn(inVertical)">
                                      <p:cBhvr>
                                        <p:cTn id="22" dur="500"/>
                                        <p:tgtEl>
                                          <p:spTgt spid="2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9">
                                            <p:txEl>
                                              <p:pRg st="4" end="4"/>
                                            </p:txEl>
                                          </p:spTgt>
                                        </p:tgtEl>
                                        <p:attrNameLst>
                                          <p:attrName>style.visibility</p:attrName>
                                        </p:attrNameLst>
                                      </p:cBhvr>
                                      <p:to>
                                        <p:strVal val="visible"/>
                                      </p:to>
                                    </p:set>
                                    <p:animEffect transition="in" filter="barn(inVertical)">
                                      <p:cBhvr>
                                        <p:cTn id="27" dur="500"/>
                                        <p:tgtEl>
                                          <p:spTgt spid="2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9">
                                            <p:txEl>
                                              <p:pRg st="5" end="5"/>
                                            </p:txEl>
                                          </p:spTgt>
                                        </p:tgtEl>
                                        <p:attrNameLst>
                                          <p:attrName>style.visibility</p:attrName>
                                        </p:attrNameLst>
                                      </p:cBhvr>
                                      <p:to>
                                        <p:strVal val="visible"/>
                                      </p:to>
                                    </p:set>
                                    <p:animEffect transition="in" filter="barn(inVertical)">
                                      <p:cBhvr>
                                        <p:cTn id="32" dur="500"/>
                                        <p:tgtEl>
                                          <p:spTgt spid="2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9">
                                            <p:txEl>
                                              <p:pRg st="6" end="6"/>
                                            </p:txEl>
                                          </p:spTgt>
                                        </p:tgtEl>
                                        <p:attrNameLst>
                                          <p:attrName>style.visibility</p:attrName>
                                        </p:attrNameLst>
                                      </p:cBhvr>
                                      <p:to>
                                        <p:strVal val="visible"/>
                                      </p:to>
                                    </p:set>
                                    <p:animEffect transition="in" filter="barn(inVertical)">
                                      <p:cBhvr>
                                        <p:cTn id="37" dur="500"/>
                                        <p:tgtEl>
                                          <p:spTgt spid="20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9">
                                            <p:txEl>
                                              <p:pRg st="7" end="7"/>
                                            </p:txEl>
                                          </p:spTgt>
                                        </p:tgtEl>
                                        <p:attrNameLst>
                                          <p:attrName>style.visibility</p:attrName>
                                        </p:attrNameLst>
                                      </p:cBhvr>
                                      <p:to>
                                        <p:strVal val="visible"/>
                                      </p:to>
                                    </p:set>
                                    <p:animEffect transition="in" filter="barn(inVertical)">
                                      <p:cBhvr>
                                        <p:cTn id="42" dur="500"/>
                                        <p:tgtEl>
                                          <p:spTgt spid="20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85875" y="2286000"/>
            <a:ext cx="8183700" cy="10476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lt2"/>
              </a:buClr>
              <a:buSzPct val="25000"/>
              <a:buFont typeface="Impact"/>
              <a:buNone/>
            </a:pPr>
            <a:r>
              <a:rPr lang="en-US" sz="6300" b="0" dirty="0" smtClean="0">
                <a:solidFill>
                  <a:schemeClr val="lt2"/>
                </a:solidFill>
                <a:latin typeface="Impact"/>
                <a:ea typeface="Impact"/>
                <a:cs typeface="Impact"/>
                <a:sym typeface="Impact"/>
              </a:rPr>
              <a:t>CHANGES TO CRC &amp; MET </a:t>
            </a:r>
            <a:br>
              <a:rPr lang="en-US" sz="6300" b="0" dirty="0" smtClean="0">
                <a:solidFill>
                  <a:schemeClr val="lt2"/>
                </a:solidFill>
                <a:latin typeface="Impact"/>
                <a:ea typeface="Impact"/>
                <a:cs typeface="Impact"/>
                <a:sym typeface="Impact"/>
              </a:rPr>
            </a:br>
            <a:r>
              <a:rPr lang="en-US" sz="6300" b="0" dirty="0" smtClean="0">
                <a:solidFill>
                  <a:schemeClr val="accent1"/>
                </a:solidFill>
                <a:latin typeface="Impact"/>
                <a:ea typeface="Impact"/>
                <a:cs typeface="Impact"/>
                <a:sym typeface="Impact"/>
              </a:rPr>
              <a:t>and Interim Plan</a:t>
            </a:r>
            <a:endParaRPr lang="en-US" sz="6300" b="0" i="0" u="none" strike="noStrike" cap="none" dirty="0">
              <a:solidFill>
                <a:schemeClr val="accent1"/>
              </a:solidFill>
              <a:latin typeface="Impact"/>
              <a:ea typeface="Impact"/>
              <a:cs typeface="Impact"/>
              <a:sym typeface="Impact"/>
            </a:endParaRPr>
          </a:p>
        </p:txBody>
      </p:sp>
    </p:spTree>
    <p:extLst>
      <p:ext uri="{BB962C8B-B14F-4D97-AF65-F5344CB8AC3E}">
        <p14:creationId xmlns:p14="http://schemas.microsoft.com/office/powerpoint/2010/main" val="2941706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Rockwell" panose="02060603020205020403" pitchFamily="18" charset="0"/>
              </a:rPr>
              <a:t>CHANGES AND INTERIM PLAN </a:t>
            </a:r>
            <a:endParaRPr lang="en-US" sz="3200" dirty="0">
              <a:latin typeface="Rockwell" panose="02060603020205020403" pitchFamily="18" charset="0"/>
            </a:endParaRPr>
          </a:p>
        </p:txBody>
      </p:sp>
      <p:sp>
        <p:nvSpPr>
          <p:cNvPr id="3" name="Text Placeholder 2"/>
          <p:cNvSpPr>
            <a:spLocks noGrp="1"/>
          </p:cNvSpPr>
          <p:nvPr>
            <p:ph type="body" idx="1"/>
          </p:nvPr>
        </p:nvSpPr>
        <p:spPr>
          <a:xfrm>
            <a:off x="651133" y="1786270"/>
            <a:ext cx="7634400" cy="3594000"/>
          </a:xfrm>
        </p:spPr>
        <p:txBody>
          <a:bodyPr/>
          <a:lstStyle/>
          <a:p>
            <a:r>
              <a:rPr lang="en-US" dirty="0" smtClean="0">
                <a:latin typeface="Gill Sans MT" panose="020B0502020104020203" pitchFamily="34" charset="0"/>
              </a:rPr>
              <a:t>Einstein </a:t>
            </a:r>
            <a:r>
              <a:rPr lang="en-US" dirty="0">
                <a:latin typeface="Gill Sans MT" panose="020B0502020104020203" pitchFamily="34" charset="0"/>
              </a:rPr>
              <a:t>Medical Center Crisis Response Center will no longer perform behavioral health evaluations for children ages 18 and </a:t>
            </a:r>
            <a:r>
              <a:rPr lang="en-US" dirty="0" smtClean="0">
                <a:latin typeface="Gill Sans MT" panose="020B0502020104020203" pitchFamily="34" charset="0"/>
              </a:rPr>
              <a:t>under EFFECTIVE 9/5/17</a:t>
            </a:r>
            <a:endParaRPr lang="en-US" dirty="0">
              <a:latin typeface="Gill Sans MT" panose="020B0502020104020203" pitchFamily="34" charset="0"/>
            </a:endParaRPr>
          </a:p>
          <a:p>
            <a:r>
              <a:rPr lang="en-US" dirty="0" smtClean="0">
                <a:latin typeface="Gill Sans MT" panose="020B0502020104020203" pitchFamily="34" charset="0"/>
              </a:rPr>
              <a:t>There will be 2 CRCs replacing Einstein in November:</a:t>
            </a:r>
          </a:p>
          <a:p>
            <a:pPr lvl="1"/>
            <a:r>
              <a:rPr lang="en-US" dirty="0" smtClean="0">
                <a:latin typeface="Gill Sans MT" panose="020B0502020104020203" pitchFamily="34" charset="0"/>
              </a:rPr>
              <a:t>CHOP/BELMONT</a:t>
            </a:r>
          </a:p>
          <a:p>
            <a:pPr lvl="1"/>
            <a:r>
              <a:rPr lang="en-US" dirty="0" smtClean="0">
                <a:latin typeface="Gill Sans MT" panose="020B0502020104020203" pitchFamily="34" charset="0"/>
              </a:rPr>
              <a:t>FAIRMOUNT </a:t>
            </a:r>
          </a:p>
          <a:p>
            <a:pPr marL="0" lvl="1" indent="0">
              <a:buNone/>
            </a:pPr>
            <a:r>
              <a:rPr lang="en-US" dirty="0" smtClean="0">
                <a:latin typeface="Gill Sans MT" panose="020B0502020104020203" pitchFamily="34" charset="0"/>
              </a:rPr>
              <a:t>SDP Procedures will remain the same</a:t>
            </a:r>
          </a:p>
          <a:p>
            <a:pPr marL="0" lvl="1" indent="0">
              <a:buNone/>
            </a:pPr>
            <a:r>
              <a:rPr lang="en-US" dirty="0" smtClean="0">
                <a:latin typeface="Gill Sans MT" panose="020B0502020104020203" pitchFamily="34" charset="0"/>
              </a:rPr>
              <a:t>OMH Phone numbers will remain the same. </a:t>
            </a:r>
            <a:endParaRPr lang="en-US" dirty="0">
              <a:latin typeface="Gill Sans MT" panose="020B0502020104020203" pitchFamily="34" charset="0"/>
            </a:endParaRPr>
          </a:p>
          <a:p>
            <a:pPr lvl="1"/>
            <a:endParaRPr lang="en-US" dirty="0" smtClean="0">
              <a:latin typeface="Gill Sans MT" panose="020B0502020104020203" pitchFamily="34" charset="0"/>
            </a:endParaRPr>
          </a:p>
        </p:txBody>
      </p:sp>
    </p:spTree>
    <p:extLst>
      <p:ext uri="{BB962C8B-B14F-4D97-AF65-F5344CB8AC3E}">
        <p14:creationId xmlns:p14="http://schemas.microsoft.com/office/powerpoint/2010/main" val="2056351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Rockwell" panose="02060603020205020403" pitchFamily="18" charset="0"/>
              </a:rPr>
              <a:t>CHANGES TO MOBILE EMERGENCY TEAM (MET)</a:t>
            </a:r>
            <a:endParaRPr lang="en-US" sz="3200" dirty="0">
              <a:latin typeface="Rockwell" panose="02060603020205020403" pitchFamily="18" charset="0"/>
            </a:endParaRPr>
          </a:p>
        </p:txBody>
      </p:sp>
      <p:sp>
        <p:nvSpPr>
          <p:cNvPr id="3" name="Text Placeholder 2"/>
          <p:cNvSpPr>
            <a:spLocks noGrp="1"/>
          </p:cNvSpPr>
          <p:nvPr>
            <p:ph type="body" idx="1"/>
          </p:nvPr>
        </p:nvSpPr>
        <p:spPr>
          <a:xfrm>
            <a:off x="651133" y="1190847"/>
            <a:ext cx="7634400" cy="4189423"/>
          </a:xfrm>
        </p:spPr>
        <p:txBody>
          <a:bodyPr/>
          <a:lstStyle/>
          <a:p>
            <a:pPr marL="127000" indent="0">
              <a:buNone/>
            </a:pPr>
            <a:r>
              <a:rPr lang="en-US" dirty="0" smtClean="0">
                <a:latin typeface="Gill Sans MT" panose="020B0502020104020203" pitchFamily="34" charset="0"/>
              </a:rPr>
              <a:t>There </a:t>
            </a:r>
            <a:r>
              <a:rPr lang="en-US" dirty="0">
                <a:latin typeface="Gill Sans MT" panose="020B0502020104020203" pitchFamily="34" charset="0"/>
              </a:rPr>
              <a:t>will be 3 MET teams run by PATH, </a:t>
            </a:r>
            <a:r>
              <a:rPr lang="en-US" dirty="0" err="1">
                <a:latin typeface="Gill Sans MT" panose="020B0502020104020203" pitchFamily="34" charset="0"/>
              </a:rPr>
              <a:t>Elwyn</a:t>
            </a:r>
            <a:r>
              <a:rPr lang="en-US" dirty="0">
                <a:latin typeface="Gill Sans MT" panose="020B0502020104020203" pitchFamily="34" charset="0"/>
              </a:rPr>
              <a:t> and </a:t>
            </a:r>
            <a:r>
              <a:rPr lang="en-US" dirty="0" err="1">
                <a:latin typeface="Gill Sans MT" panose="020B0502020104020203" pitchFamily="34" charset="0"/>
              </a:rPr>
              <a:t>Bethana</a:t>
            </a:r>
            <a:r>
              <a:rPr lang="en-US" dirty="0">
                <a:latin typeface="Gill Sans MT" panose="020B0502020104020203" pitchFamily="34" charset="0"/>
              </a:rPr>
              <a:t>.  </a:t>
            </a:r>
            <a:endParaRPr lang="en-US" dirty="0" smtClean="0">
              <a:latin typeface="Gill Sans MT" panose="020B0502020104020203" pitchFamily="34" charset="0"/>
            </a:endParaRPr>
          </a:p>
          <a:p>
            <a:pPr marL="127000" indent="0">
              <a:buNone/>
            </a:pPr>
            <a:r>
              <a:rPr lang="en-US" dirty="0" smtClean="0">
                <a:latin typeface="Gill Sans MT" panose="020B0502020104020203" pitchFamily="34" charset="0"/>
              </a:rPr>
              <a:t>PATH </a:t>
            </a:r>
            <a:r>
              <a:rPr lang="en-US" dirty="0">
                <a:latin typeface="Gill Sans MT" panose="020B0502020104020203" pitchFamily="34" charset="0"/>
              </a:rPr>
              <a:t>is expecting to start in October.  The others are hoping to start in November.  The current MET team continues to be in place. </a:t>
            </a:r>
            <a:br>
              <a:rPr lang="en-US" dirty="0">
                <a:latin typeface="Gill Sans MT" panose="020B0502020104020203" pitchFamily="34" charset="0"/>
              </a:rPr>
            </a:br>
            <a:endParaRPr lang="en-US" dirty="0">
              <a:latin typeface="Gill Sans MT" panose="020B0502020104020203" pitchFamily="34" charset="0"/>
            </a:endParaRPr>
          </a:p>
          <a:p>
            <a:pPr marL="127000" indent="0">
              <a:buNone/>
            </a:pPr>
            <a:r>
              <a:rPr lang="en-US" dirty="0" smtClean="0">
                <a:latin typeface="Gill Sans MT" panose="020B0502020104020203" pitchFamily="34" charset="0"/>
              </a:rPr>
              <a:t>Each </a:t>
            </a:r>
            <a:r>
              <a:rPr lang="en-US" dirty="0">
                <a:latin typeface="Gill Sans MT" panose="020B0502020104020203" pitchFamily="34" charset="0"/>
              </a:rPr>
              <a:t>of the MET teams will have 2 separate tracks: </a:t>
            </a:r>
            <a:endParaRPr lang="en-US" dirty="0" smtClean="0">
              <a:latin typeface="Gill Sans MT" panose="020B0502020104020203" pitchFamily="34" charset="0"/>
            </a:endParaRPr>
          </a:p>
          <a:p>
            <a:pPr marL="127000" indent="0">
              <a:buNone/>
            </a:pPr>
            <a:r>
              <a:rPr lang="en-US" dirty="0" smtClean="0">
                <a:latin typeface="Gill Sans MT" panose="020B0502020104020203" pitchFamily="34" charset="0"/>
              </a:rPr>
              <a:t>1</a:t>
            </a:r>
            <a:r>
              <a:rPr lang="en-US" dirty="0">
                <a:latin typeface="Gill Sans MT" panose="020B0502020104020203" pitchFamily="34" charset="0"/>
              </a:rPr>
              <a:t>)  team that will provide up to 72 hours of crisis response and 2)  team that will provide up to 6 weeks of intervention service - responding to the crisis and focusing on resolving underlying contributing issues </a:t>
            </a:r>
            <a:endParaRPr lang="en-US" dirty="0" smtClean="0">
              <a:latin typeface="Gill Sans MT" panose="020B0502020104020203" pitchFamily="34" charset="0"/>
            </a:endParaRPr>
          </a:p>
          <a:p>
            <a:pPr marL="127000" indent="0">
              <a:buNone/>
            </a:pPr>
            <a:r>
              <a:rPr lang="en-US" dirty="0">
                <a:latin typeface="Gill Sans MT" panose="020B0502020104020203" pitchFamily="34" charset="0"/>
              </a:rPr>
              <a:t>The Philadelphia Crisis Response (PCR) delegate will triage every call to determine the best course of action:  child going directly to CRC, approving MET and which of the teams, child going to an open access center, or child linking with a current provider.  Please note that the PCR delegate is now stationed alongside CBH member service so that linkage to current providers can be more easily established.</a:t>
            </a:r>
          </a:p>
          <a:p>
            <a:pPr marL="127000" indent="0">
              <a:buNone/>
            </a:pPr>
            <a:r>
              <a:rPr lang="en-US" dirty="0">
                <a:latin typeface="Gill Sans MT" panose="020B0502020104020203" pitchFamily="34" charset="0"/>
              </a:rPr>
              <a:t/>
            </a:r>
            <a:br>
              <a:rPr lang="en-US" dirty="0">
                <a:latin typeface="Gill Sans MT" panose="020B0502020104020203" pitchFamily="34" charset="0"/>
              </a:rPr>
            </a:br>
            <a:endParaRPr lang="en-US" dirty="0">
              <a:latin typeface="Gill Sans MT" panose="020B0502020104020203" pitchFamily="34" charset="0"/>
            </a:endParaRPr>
          </a:p>
          <a:p>
            <a:pPr marL="127000" indent="0">
              <a:buNone/>
            </a:pPr>
            <a:r>
              <a:rPr lang="en-US" dirty="0">
                <a:latin typeface="Gill Sans MT" panose="020B0502020104020203" pitchFamily="34" charset="0"/>
              </a:rPr>
              <a:t/>
            </a:r>
            <a:br>
              <a:rPr lang="en-US" dirty="0">
                <a:latin typeface="Gill Sans MT" panose="020B0502020104020203" pitchFamily="34" charset="0"/>
              </a:rPr>
            </a:br>
            <a:endParaRPr lang="en-US" dirty="0" smtClean="0">
              <a:latin typeface="Gill Sans MT" panose="020B0502020104020203" pitchFamily="34" charset="0"/>
            </a:endParaRPr>
          </a:p>
        </p:txBody>
      </p:sp>
    </p:spTree>
    <p:extLst>
      <p:ext uri="{BB962C8B-B14F-4D97-AF65-F5344CB8AC3E}">
        <p14:creationId xmlns:p14="http://schemas.microsoft.com/office/powerpoint/2010/main" val="2500921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Rockwell" panose="02060603020205020403" pitchFamily="18" charset="0"/>
              </a:rPr>
              <a:t>CHANGES TO MOBILE EMERGENCY TEAM (MET)</a:t>
            </a:r>
            <a:endParaRPr lang="en-US" sz="3200" dirty="0">
              <a:latin typeface="Rockwell" panose="02060603020205020403" pitchFamily="18" charset="0"/>
            </a:endParaRPr>
          </a:p>
        </p:txBody>
      </p:sp>
      <p:sp>
        <p:nvSpPr>
          <p:cNvPr id="3" name="Text Placeholder 2"/>
          <p:cNvSpPr>
            <a:spLocks noGrp="1"/>
          </p:cNvSpPr>
          <p:nvPr>
            <p:ph type="body" idx="1"/>
          </p:nvPr>
        </p:nvSpPr>
        <p:spPr>
          <a:xfrm>
            <a:off x="683032" y="1637415"/>
            <a:ext cx="7634400" cy="5008130"/>
          </a:xfrm>
        </p:spPr>
        <p:txBody>
          <a:bodyPr/>
          <a:lstStyle/>
          <a:p>
            <a:pPr marL="127000" indent="0">
              <a:buNone/>
            </a:pPr>
            <a:r>
              <a:rPr lang="en-US" dirty="0">
                <a:latin typeface="Gill Sans MT" panose="020B0502020104020203" pitchFamily="34" charset="0"/>
              </a:rPr>
              <a:t>The Philadelphia Crisis Response (PCR) delegate will triage every call to determine the best course of action:  </a:t>
            </a:r>
            <a:endParaRPr lang="en-US" dirty="0" smtClean="0">
              <a:latin typeface="Gill Sans MT" panose="020B0502020104020203" pitchFamily="34" charset="0"/>
            </a:endParaRPr>
          </a:p>
          <a:p>
            <a:r>
              <a:rPr lang="en-US" dirty="0" smtClean="0">
                <a:latin typeface="Gill Sans MT" panose="020B0502020104020203" pitchFamily="34" charset="0"/>
              </a:rPr>
              <a:t>child </a:t>
            </a:r>
            <a:r>
              <a:rPr lang="en-US" dirty="0">
                <a:latin typeface="Gill Sans MT" panose="020B0502020104020203" pitchFamily="34" charset="0"/>
              </a:rPr>
              <a:t>going directly to </a:t>
            </a:r>
            <a:r>
              <a:rPr lang="en-US" dirty="0" smtClean="0">
                <a:latin typeface="Gill Sans MT" panose="020B0502020104020203" pitchFamily="34" charset="0"/>
              </a:rPr>
              <a:t>CRC</a:t>
            </a:r>
          </a:p>
          <a:p>
            <a:r>
              <a:rPr lang="en-US" dirty="0" smtClean="0">
                <a:latin typeface="Gill Sans MT" panose="020B0502020104020203" pitchFamily="34" charset="0"/>
              </a:rPr>
              <a:t>approving </a:t>
            </a:r>
            <a:r>
              <a:rPr lang="en-US" dirty="0">
                <a:latin typeface="Gill Sans MT" panose="020B0502020104020203" pitchFamily="34" charset="0"/>
              </a:rPr>
              <a:t>MET and which of the </a:t>
            </a:r>
            <a:r>
              <a:rPr lang="en-US" dirty="0" smtClean="0">
                <a:latin typeface="Gill Sans MT" panose="020B0502020104020203" pitchFamily="34" charset="0"/>
              </a:rPr>
              <a:t>teams</a:t>
            </a:r>
          </a:p>
          <a:p>
            <a:r>
              <a:rPr lang="en-US" dirty="0" smtClean="0">
                <a:latin typeface="Gill Sans MT" panose="020B0502020104020203" pitchFamily="34" charset="0"/>
              </a:rPr>
              <a:t>child </a:t>
            </a:r>
            <a:r>
              <a:rPr lang="en-US" dirty="0">
                <a:latin typeface="Gill Sans MT" panose="020B0502020104020203" pitchFamily="34" charset="0"/>
              </a:rPr>
              <a:t>going to an open access center, or child linking with a current </a:t>
            </a:r>
            <a:r>
              <a:rPr lang="en-US" dirty="0" smtClean="0">
                <a:latin typeface="Gill Sans MT" panose="020B0502020104020203" pitchFamily="34" charset="0"/>
              </a:rPr>
              <a:t>provider</a:t>
            </a:r>
          </a:p>
          <a:p>
            <a:r>
              <a:rPr lang="en-US" dirty="0" smtClean="0">
                <a:latin typeface="Gill Sans MT" panose="020B0502020104020203" pitchFamily="34" charset="0"/>
              </a:rPr>
              <a:t>Please </a:t>
            </a:r>
            <a:r>
              <a:rPr lang="en-US" dirty="0">
                <a:latin typeface="Gill Sans MT" panose="020B0502020104020203" pitchFamily="34" charset="0"/>
              </a:rPr>
              <a:t>note that the PCR delegate is now stationed alongside CBH member service so that linkage to current providers can be more easily </a:t>
            </a:r>
            <a:r>
              <a:rPr lang="en-US" dirty="0" smtClean="0">
                <a:latin typeface="Gill Sans MT" panose="020B0502020104020203" pitchFamily="34" charset="0"/>
              </a:rPr>
              <a:t>established</a:t>
            </a:r>
            <a:endParaRPr lang="en-US" dirty="0">
              <a:latin typeface="Gill Sans MT" panose="020B0502020104020203" pitchFamily="34" charset="0"/>
            </a:endParaRPr>
          </a:p>
          <a:p>
            <a:pPr marL="127000" indent="0">
              <a:buNone/>
            </a:pPr>
            <a:endParaRPr lang="en-US" dirty="0" smtClean="0">
              <a:latin typeface="Gill Sans MT" panose="020B0502020104020203" pitchFamily="34" charset="0"/>
            </a:endParaRPr>
          </a:p>
        </p:txBody>
      </p:sp>
    </p:spTree>
    <p:extLst>
      <p:ext uri="{BB962C8B-B14F-4D97-AF65-F5344CB8AC3E}">
        <p14:creationId xmlns:p14="http://schemas.microsoft.com/office/powerpoint/2010/main" val="489613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2"/>
          </p:nvPr>
        </p:nvSpPr>
        <p:spPr>
          <a:xfrm>
            <a:off x="369600" y="-584790"/>
            <a:ext cx="3837000" cy="781493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Arial"/>
              <a:buNone/>
            </a:pPr>
            <a:endParaRPr lang="en-US" sz="1900" b="1" i="0" u="none" strike="noStrike" cap="none" dirty="0" smtClean="0">
              <a:solidFill>
                <a:schemeClr val="dk1"/>
              </a:solidFill>
              <a:latin typeface="Cabin"/>
              <a:ea typeface="Cabin"/>
              <a:cs typeface="Cabin"/>
              <a:sym typeface="Cabin"/>
            </a:endParaRPr>
          </a:p>
          <a:p>
            <a:pPr marL="0" marR="0" lvl="0" indent="0" algn="l" rtl="0">
              <a:lnSpc>
                <a:spcPct val="90000"/>
              </a:lnSpc>
              <a:spcBef>
                <a:spcPts val="0"/>
              </a:spcBef>
              <a:spcAft>
                <a:spcPts val="0"/>
              </a:spcAft>
              <a:buClr>
                <a:schemeClr val="dk2"/>
              </a:buClr>
              <a:buSzPct val="25000"/>
              <a:buFont typeface="Arial"/>
              <a:buNone/>
            </a:pPr>
            <a:endParaRPr lang="en-US" sz="1900" b="1" dirty="0">
              <a:solidFill>
                <a:schemeClr val="dk1"/>
              </a:solidFill>
              <a:latin typeface="Cabin"/>
              <a:ea typeface="Cabin"/>
              <a:cs typeface="Cabin"/>
              <a:sym typeface="Cabin"/>
            </a:endParaRPr>
          </a:p>
          <a:p>
            <a:pPr marL="0" marR="0" lvl="0" indent="0" algn="l" rtl="0">
              <a:lnSpc>
                <a:spcPct val="90000"/>
              </a:lnSpc>
              <a:spcBef>
                <a:spcPts val="0"/>
              </a:spcBef>
              <a:spcAft>
                <a:spcPts val="0"/>
              </a:spcAft>
              <a:buClr>
                <a:schemeClr val="dk2"/>
              </a:buClr>
              <a:buSzPct val="25000"/>
              <a:buFont typeface="Arial"/>
              <a:buNone/>
            </a:pPr>
            <a:endParaRPr lang="en-US" sz="1900" b="1" i="0" u="none" strike="noStrike" cap="none" dirty="0" smtClean="0">
              <a:solidFill>
                <a:schemeClr val="dk1"/>
              </a:solidFill>
              <a:latin typeface="Cabin"/>
              <a:ea typeface="Cabin"/>
              <a:cs typeface="Cabin"/>
              <a:sym typeface="Cabin"/>
            </a:endParaRPr>
          </a:p>
          <a:p>
            <a:pPr marL="0" marR="0" lvl="0" indent="0" algn="l" rtl="0">
              <a:lnSpc>
                <a:spcPct val="90000"/>
              </a:lnSpc>
              <a:spcBef>
                <a:spcPts val="0"/>
              </a:spcBef>
              <a:spcAft>
                <a:spcPts val="0"/>
              </a:spcAft>
              <a:buClr>
                <a:schemeClr val="dk2"/>
              </a:buClr>
              <a:buSzPct val="25000"/>
              <a:buFont typeface="Arial"/>
              <a:buNone/>
            </a:pPr>
            <a:endParaRPr lang="en-US" sz="1900" b="1" dirty="0">
              <a:solidFill>
                <a:schemeClr val="dk1"/>
              </a:solidFill>
              <a:latin typeface="Cabin"/>
              <a:ea typeface="Cabin"/>
              <a:cs typeface="Cabin"/>
              <a:sym typeface="Cabin"/>
            </a:endParaRPr>
          </a:p>
          <a:p>
            <a:pPr marL="0" marR="0" lvl="0" indent="0" algn="l" rtl="0">
              <a:lnSpc>
                <a:spcPct val="90000"/>
              </a:lnSpc>
              <a:spcBef>
                <a:spcPts val="0"/>
              </a:spcBef>
              <a:spcAft>
                <a:spcPts val="0"/>
              </a:spcAft>
              <a:buClr>
                <a:schemeClr val="dk2"/>
              </a:buClr>
              <a:buSzPct val="25000"/>
              <a:buFont typeface="Arial"/>
              <a:buNone/>
            </a:pPr>
            <a:endParaRPr lang="en-US" sz="1900" b="1" i="0" u="none" strike="noStrike" cap="none" dirty="0" smtClean="0">
              <a:solidFill>
                <a:schemeClr val="dk1"/>
              </a:solidFill>
              <a:latin typeface="Cabin"/>
              <a:ea typeface="Cabin"/>
              <a:cs typeface="Cabin"/>
              <a:sym typeface="Cabin"/>
            </a:endParaRPr>
          </a:p>
          <a:p>
            <a:pPr marL="0" marR="0" lvl="0" indent="0" algn="l" rtl="0">
              <a:lnSpc>
                <a:spcPct val="90000"/>
              </a:lnSpc>
              <a:spcBef>
                <a:spcPts val="0"/>
              </a:spcBef>
              <a:spcAft>
                <a:spcPts val="0"/>
              </a:spcAft>
              <a:buClr>
                <a:schemeClr val="dk2"/>
              </a:buClr>
              <a:buSzPct val="25000"/>
              <a:buFont typeface="Arial"/>
              <a:buNone/>
            </a:pPr>
            <a:r>
              <a:rPr lang="en-US" sz="3200" b="1" i="0" u="none" strike="noStrike" cap="none" dirty="0" smtClean="0">
                <a:solidFill>
                  <a:schemeClr val="dk1"/>
                </a:solidFill>
                <a:latin typeface="Gill Sans MT" panose="020B0502020104020203" pitchFamily="34" charset="0"/>
                <a:ea typeface="Cabin"/>
                <a:cs typeface="Cabin"/>
                <a:sym typeface="Cabin"/>
              </a:rPr>
              <a:t>Nurses will be able to:</a:t>
            </a:r>
          </a:p>
          <a:p>
            <a:pPr marL="0" marR="0" lvl="0" indent="0" algn="l" rtl="0">
              <a:lnSpc>
                <a:spcPct val="90000"/>
              </a:lnSpc>
              <a:spcBef>
                <a:spcPts val="700"/>
              </a:spcBef>
              <a:spcAft>
                <a:spcPts val="0"/>
              </a:spcAft>
              <a:buClr>
                <a:schemeClr val="dk2"/>
              </a:buClr>
              <a:buSzPct val="100000"/>
              <a:buFont typeface="Arial"/>
              <a:buChar char="•"/>
            </a:pPr>
            <a:r>
              <a:rPr lang="en-US" sz="2800" b="0" i="0" u="none" strike="noStrike" cap="none" dirty="0" smtClean="0">
                <a:solidFill>
                  <a:srgbClr val="595959"/>
                </a:solidFill>
                <a:latin typeface="Gill Sans MT" panose="020B0502020104020203" pitchFamily="34" charset="0"/>
                <a:ea typeface="Cabin"/>
                <a:cs typeface="Cabin"/>
                <a:sym typeface="Cabin"/>
              </a:rPr>
              <a:t>Define student behavioral health emergencies</a:t>
            </a:r>
          </a:p>
          <a:p>
            <a:pPr marL="0" marR="0" lvl="0" indent="0" algn="l" rtl="0">
              <a:lnSpc>
                <a:spcPct val="90000"/>
              </a:lnSpc>
              <a:spcBef>
                <a:spcPts val="700"/>
              </a:spcBef>
              <a:spcAft>
                <a:spcPts val="0"/>
              </a:spcAft>
              <a:buClr>
                <a:schemeClr val="dk2"/>
              </a:buClr>
              <a:buSzPct val="100000"/>
              <a:buFont typeface="Arial"/>
              <a:buChar char="•"/>
            </a:pPr>
            <a:r>
              <a:rPr lang="en-US" sz="2800" b="0" i="0" u="none" strike="noStrike" cap="none" dirty="0" smtClean="0">
                <a:solidFill>
                  <a:srgbClr val="595959"/>
                </a:solidFill>
                <a:latin typeface="Gill Sans MT" panose="020B0502020104020203" pitchFamily="34" charset="0"/>
                <a:ea typeface="Cabin"/>
                <a:cs typeface="Cabin"/>
                <a:sym typeface="Cabin"/>
              </a:rPr>
              <a:t>Describe SDP Behavioral </a:t>
            </a:r>
            <a:r>
              <a:rPr lang="en-US" sz="2800" b="0" i="0" u="none" strike="noStrike" cap="none" dirty="0">
                <a:solidFill>
                  <a:srgbClr val="595959"/>
                </a:solidFill>
                <a:latin typeface="Gill Sans MT" panose="020B0502020104020203" pitchFamily="34" charset="0"/>
                <a:ea typeface="Cabin"/>
                <a:cs typeface="Cabin"/>
                <a:sym typeface="Cabin"/>
              </a:rPr>
              <a:t>Health Emergency Response </a:t>
            </a:r>
            <a:r>
              <a:rPr lang="en-US" sz="2800" b="0" i="0" u="none" strike="noStrike" cap="none" dirty="0" smtClean="0">
                <a:solidFill>
                  <a:srgbClr val="595959"/>
                </a:solidFill>
                <a:latin typeface="Gill Sans MT" panose="020B0502020104020203" pitchFamily="34" charset="0"/>
                <a:ea typeface="Cabin"/>
                <a:cs typeface="Cabin"/>
                <a:sym typeface="Cabin"/>
              </a:rPr>
              <a:t>Protocol</a:t>
            </a:r>
            <a:endParaRPr lang="en-US" sz="2800" b="0" i="0" u="none" strike="noStrike" cap="none" dirty="0">
              <a:solidFill>
                <a:srgbClr val="595959"/>
              </a:solidFill>
              <a:latin typeface="Gill Sans MT" panose="020B0502020104020203" pitchFamily="34" charset="0"/>
              <a:ea typeface="Cabin"/>
              <a:cs typeface="Cabin"/>
              <a:sym typeface="Cabin"/>
            </a:endParaRPr>
          </a:p>
          <a:p>
            <a:pPr marL="0" marR="0" lvl="0" indent="0" algn="l" rtl="0">
              <a:lnSpc>
                <a:spcPct val="90000"/>
              </a:lnSpc>
              <a:spcBef>
                <a:spcPts val="700"/>
              </a:spcBef>
              <a:spcAft>
                <a:spcPts val="0"/>
              </a:spcAft>
              <a:buClr>
                <a:schemeClr val="dk2"/>
              </a:buClr>
              <a:buSzPct val="100000"/>
              <a:buFont typeface="Arial"/>
              <a:buChar char="•"/>
            </a:pPr>
            <a:r>
              <a:rPr lang="en-US" sz="2800" b="0" i="0" u="none" strike="noStrike" cap="none" dirty="0" smtClean="0">
                <a:solidFill>
                  <a:srgbClr val="595959"/>
                </a:solidFill>
                <a:latin typeface="Gill Sans MT" panose="020B0502020104020203" pitchFamily="34" charset="0"/>
                <a:ea typeface="Cabin"/>
                <a:cs typeface="Cabin"/>
                <a:sym typeface="Cabin"/>
              </a:rPr>
              <a:t>Identify forms </a:t>
            </a:r>
            <a:r>
              <a:rPr lang="en-US" sz="2800" b="0" i="0" u="none" strike="noStrike" cap="none" dirty="0">
                <a:solidFill>
                  <a:srgbClr val="595959"/>
                </a:solidFill>
                <a:latin typeface="Gill Sans MT" panose="020B0502020104020203" pitchFamily="34" charset="0"/>
                <a:ea typeface="Cabin"/>
                <a:cs typeface="Cabin"/>
                <a:sym typeface="Cabin"/>
              </a:rPr>
              <a:t>and documents related to Behavioral Health Emergencies</a:t>
            </a:r>
          </a:p>
          <a:p>
            <a:pPr marL="0" marR="0" lvl="0" indent="0" algn="l" rtl="0">
              <a:lnSpc>
                <a:spcPct val="90000"/>
              </a:lnSpc>
              <a:spcBef>
                <a:spcPts val="700"/>
              </a:spcBef>
              <a:spcAft>
                <a:spcPts val="0"/>
              </a:spcAft>
              <a:buClr>
                <a:schemeClr val="dk2"/>
              </a:buClr>
              <a:buSzPct val="100000"/>
              <a:buFont typeface="Arial"/>
              <a:buNone/>
            </a:pPr>
            <a:endParaRPr sz="1900" b="0" i="0" u="none" strike="noStrike" cap="none" dirty="0">
              <a:solidFill>
                <a:srgbClr val="595959"/>
              </a:solidFill>
              <a:latin typeface="Cabin"/>
              <a:ea typeface="Cabin"/>
              <a:cs typeface="Cabin"/>
              <a:sym typeface="Cabin"/>
            </a:endParaRPr>
          </a:p>
        </p:txBody>
      </p:sp>
      <p:sp>
        <p:nvSpPr>
          <p:cNvPr id="104" name="Shape 104"/>
          <p:cNvSpPr/>
          <p:nvPr/>
        </p:nvSpPr>
        <p:spPr>
          <a:xfrm>
            <a:off x="4935980" y="2030450"/>
            <a:ext cx="3968749" cy="25844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EEFD0"/>
              </a:buClr>
              <a:buSzPct val="25000"/>
              <a:buFont typeface="Cabin"/>
              <a:buNone/>
            </a:pPr>
            <a:r>
              <a:rPr lang="en-US" sz="5400" b="1" i="0" u="none" strike="noStrike" cap="none" dirty="0">
                <a:solidFill>
                  <a:srgbClr val="FEEFD0"/>
                </a:solidFill>
                <a:latin typeface="Rockwell" panose="02060603020205020403" pitchFamily="18" charset="0"/>
                <a:ea typeface="Cabin"/>
                <a:cs typeface="Cabin"/>
                <a:sym typeface="Cabin"/>
              </a:rPr>
              <a:t>Training </a:t>
            </a:r>
            <a:r>
              <a:rPr lang="en-US" sz="5400" b="1" i="0" u="none" strike="noStrike" cap="none" dirty="0" smtClean="0">
                <a:solidFill>
                  <a:srgbClr val="FEEFD0"/>
                </a:solidFill>
                <a:latin typeface="Rockwell" panose="02060603020205020403" pitchFamily="18" charset="0"/>
                <a:ea typeface="Cabin"/>
                <a:cs typeface="Cabin"/>
                <a:sym typeface="Cabin"/>
              </a:rPr>
              <a:t>Objectives</a:t>
            </a:r>
            <a:endParaRPr lang="en-US" sz="5400" b="1" i="0" u="none" strike="noStrike" cap="none" dirty="0">
              <a:solidFill>
                <a:srgbClr val="FEEFD0"/>
              </a:solidFill>
              <a:latin typeface="Rockwell" panose="02060603020205020403" pitchFamily="18" charset="0"/>
              <a:ea typeface="Cabin"/>
              <a:cs typeface="Cabin"/>
              <a:sym typeface="Cabi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382587"/>
            <a:ext cx="8264268" cy="903953"/>
          </a:xfrm>
        </p:spPr>
        <p:txBody>
          <a:bodyPr/>
          <a:lstStyle/>
          <a:p>
            <a:r>
              <a:rPr lang="en-US" sz="3200" dirty="0" smtClean="0">
                <a:latin typeface="Rockwell" panose="02060603020205020403" pitchFamily="18" charset="0"/>
              </a:rPr>
              <a:t>INTERIM PLAN SEPT THROUGH NOV</a:t>
            </a:r>
            <a:endParaRPr lang="en-US" sz="3200" dirty="0">
              <a:latin typeface="Rockwell" panose="02060603020205020403" pitchFamily="18" charset="0"/>
            </a:endParaRPr>
          </a:p>
        </p:txBody>
      </p:sp>
      <p:sp>
        <p:nvSpPr>
          <p:cNvPr id="3" name="Text Placeholder 2"/>
          <p:cNvSpPr>
            <a:spLocks noGrp="1"/>
          </p:cNvSpPr>
          <p:nvPr>
            <p:ph type="body" idx="1"/>
          </p:nvPr>
        </p:nvSpPr>
        <p:spPr>
          <a:xfrm>
            <a:off x="308344" y="1020725"/>
            <a:ext cx="8508817" cy="3912977"/>
          </a:xfrm>
        </p:spPr>
        <p:txBody>
          <a:bodyPr/>
          <a:lstStyle/>
          <a:p>
            <a:pPr marL="0" indent="0">
              <a:lnSpc>
                <a:spcPct val="100000"/>
              </a:lnSpc>
              <a:spcBef>
                <a:spcPts val="0"/>
              </a:spcBef>
              <a:spcAft>
                <a:spcPts val="0"/>
              </a:spcAft>
              <a:buNone/>
            </a:pPr>
            <a:r>
              <a:rPr lang="en-US" sz="2800" kern="1200" dirty="0" smtClean="0">
                <a:solidFill>
                  <a:srgbClr val="002060"/>
                </a:solidFill>
                <a:latin typeface="Gill Sans MT" panose="020B0502020104020203" pitchFamily="34" charset="0"/>
              </a:rPr>
              <a:t>FOR EMERGENT:</a:t>
            </a:r>
          </a:p>
          <a:p>
            <a:pPr marL="0" indent="0">
              <a:lnSpc>
                <a:spcPct val="100000"/>
              </a:lnSpc>
              <a:spcBef>
                <a:spcPts val="0"/>
              </a:spcBef>
              <a:spcAft>
                <a:spcPts val="0"/>
              </a:spcAft>
              <a:buNone/>
            </a:pPr>
            <a:r>
              <a:rPr lang="en-US" sz="2800" kern="1200" dirty="0" smtClean="0">
                <a:solidFill>
                  <a:srgbClr val="002060"/>
                </a:solidFill>
                <a:latin typeface="Gill Sans MT" panose="020B0502020104020203" pitchFamily="34" charset="0"/>
              </a:rPr>
              <a:t>Belmont and CHOP will provide emergency crisis from at their current sites. </a:t>
            </a:r>
          </a:p>
          <a:p>
            <a:pPr marL="457200" indent="-457200">
              <a:lnSpc>
                <a:spcPct val="100000"/>
              </a:lnSpc>
              <a:spcBef>
                <a:spcPts val="0"/>
              </a:spcBef>
              <a:spcAft>
                <a:spcPts val="0"/>
              </a:spcAft>
              <a:buFont typeface="Arial" panose="020B0604020202020204" pitchFamily="34" charset="0"/>
              <a:buChar char="•"/>
            </a:pPr>
            <a:r>
              <a:rPr lang="en-US" sz="2800" kern="1200" dirty="0" smtClean="0">
                <a:solidFill>
                  <a:srgbClr val="002060"/>
                </a:solidFill>
                <a:latin typeface="Gill Sans MT" panose="020B0502020104020203" pitchFamily="34" charset="0"/>
              </a:rPr>
              <a:t>Belmont will service youth 14 to 18 </a:t>
            </a:r>
            <a:r>
              <a:rPr lang="en-US" sz="2800" kern="1200" dirty="0" err="1" smtClean="0">
                <a:solidFill>
                  <a:srgbClr val="002060"/>
                </a:solidFill>
                <a:latin typeface="Gill Sans MT" panose="020B0502020104020203" pitchFamily="34" charset="0"/>
              </a:rPr>
              <a:t>yo</a:t>
            </a:r>
            <a:r>
              <a:rPr lang="en-US" sz="2800" kern="1200" dirty="0" smtClean="0">
                <a:solidFill>
                  <a:srgbClr val="002060"/>
                </a:solidFill>
                <a:latin typeface="Gill Sans MT" panose="020B0502020104020203" pitchFamily="34" charset="0"/>
              </a:rPr>
              <a:t> </a:t>
            </a:r>
          </a:p>
          <a:p>
            <a:pPr marL="457200" indent="-457200">
              <a:lnSpc>
                <a:spcPct val="100000"/>
              </a:lnSpc>
              <a:spcBef>
                <a:spcPts val="0"/>
              </a:spcBef>
              <a:spcAft>
                <a:spcPts val="0"/>
              </a:spcAft>
              <a:buFont typeface="Arial" panose="020B0604020202020204" pitchFamily="34" charset="0"/>
              <a:buChar char="•"/>
            </a:pPr>
            <a:r>
              <a:rPr lang="en-US" sz="2800" kern="1200" dirty="0" smtClean="0">
                <a:solidFill>
                  <a:srgbClr val="002060"/>
                </a:solidFill>
                <a:latin typeface="Gill Sans MT" panose="020B0502020104020203" pitchFamily="34" charset="0"/>
              </a:rPr>
              <a:t>CHOP will service youth 13 and under. </a:t>
            </a:r>
          </a:p>
          <a:p>
            <a:pPr marL="457200" indent="-457200">
              <a:lnSpc>
                <a:spcPct val="100000"/>
              </a:lnSpc>
              <a:spcBef>
                <a:spcPts val="0"/>
              </a:spcBef>
              <a:spcAft>
                <a:spcPts val="0"/>
              </a:spcAft>
              <a:buFont typeface="Arial" panose="020B0604020202020204" pitchFamily="34" charset="0"/>
              <a:buChar char="•"/>
            </a:pPr>
            <a:r>
              <a:rPr lang="en-US" sz="2800" kern="1200" dirty="0" smtClean="0">
                <a:solidFill>
                  <a:srgbClr val="002060"/>
                </a:solidFill>
                <a:latin typeface="Gill Sans MT" panose="020B0502020104020203" pitchFamily="34" charset="0"/>
              </a:rPr>
              <a:t>302 and 201 petitions.</a:t>
            </a:r>
          </a:p>
          <a:p>
            <a:pPr marL="457200" indent="-457200">
              <a:lnSpc>
                <a:spcPct val="100000"/>
              </a:lnSpc>
              <a:spcBef>
                <a:spcPts val="0"/>
              </a:spcBef>
              <a:spcAft>
                <a:spcPts val="0"/>
              </a:spcAft>
              <a:buFont typeface="Arial" panose="020B0604020202020204" pitchFamily="34" charset="0"/>
              <a:buChar char="•"/>
            </a:pPr>
            <a:endParaRPr lang="en-US" sz="2800" kern="1200" dirty="0" smtClean="0">
              <a:solidFill>
                <a:srgbClr val="002060"/>
              </a:solidFill>
              <a:latin typeface="Gill Sans MT" panose="020B0502020104020203" pitchFamily="34" charset="0"/>
            </a:endParaRPr>
          </a:p>
          <a:p>
            <a:pPr marL="0" indent="0">
              <a:lnSpc>
                <a:spcPct val="100000"/>
              </a:lnSpc>
              <a:spcBef>
                <a:spcPts val="0"/>
              </a:spcBef>
              <a:spcAft>
                <a:spcPts val="0"/>
              </a:spcAft>
              <a:buNone/>
            </a:pPr>
            <a:r>
              <a:rPr lang="en-US" sz="2800" kern="1200" dirty="0" smtClean="0">
                <a:solidFill>
                  <a:srgbClr val="002060"/>
                </a:solidFill>
                <a:latin typeface="Gill Sans MT" panose="020B0502020104020203" pitchFamily="34" charset="0"/>
              </a:rPr>
              <a:t>FOR URGENT:</a:t>
            </a:r>
          </a:p>
          <a:p>
            <a:pPr marL="457200" indent="-457200">
              <a:lnSpc>
                <a:spcPct val="100000"/>
              </a:lnSpc>
              <a:spcBef>
                <a:spcPts val="0"/>
              </a:spcBef>
              <a:spcAft>
                <a:spcPts val="0"/>
              </a:spcAft>
            </a:pPr>
            <a:r>
              <a:rPr lang="en-US" sz="2800" kern="1200" dirty="0" smtClean="0">
                <a:solidFill>
                  <a:srgbClr val="002060"/>
                </a:solidFill>
                <a:latin typeface="Gill Sans MT" panose="020B0502020104020203" pitchFamily="34" charset="0"/>
              </a:rPr>
              <a:t>2 </a:t>
            </a:r>
            <a:r>
              <a:rPr lang="en-US" sz="2800" kern="1200" dirty="0">
                <a:solidFill>
                  <a:srgbClr val="002060"/>
                </a:solidFill>
                <a:latin typeface="Gill Sans MT" panose="020B0502020104020203" pitchFamily="34" charset="0"/>
              </a:rPr>
              <a:t>open access sites </a:t>
            </a:r>
            <a:r>
              <a:rPr lang="en-US" sz="2800" kern="1200" dirty="0" smtClean="0">
                <a:solidFill>
                  <a:srgbClr val="002060"/>
                </a:solidFill>
                <a:latin typeface="Gill Sans MT" panose="020B0502020104020203" pitchFamily="34" charset="0"/>
              </a:rPr>
              <a:t>for walk in</a:t>
            </a:r>
          </a:p>
          <a:p>
            <a:pPr marL="457200" indent="-457200">
              <a:lnSpc>
                <a:spcPct val="100000"/>
              </a:lnSpc>
              <a:spcBef>
                <a:spcPts val="0"/>
              </a:spcBef>
              <a:spcAft>
                <a:spcPts val="0"/>
              </a:spcAft>
            </a:pPr>
            <a:r>
              <a:rPr lang="en-US" sz="2800" kern="1200" dirty="0" smtClean="0">
                <a:solidFill>
                  <a:srgbClr val="002060"/>
                </a:solidFill>
                <a:latin typeface="Gill Sans MT" panose="020B0502020104020203" pitchFamily="34" charset="0"/>
              </a:rPr>
              <a:t>PATH </a:t>
            </a:r>
            <a:r>
              <a:rPr lang="en-US" sz="2800" kern="1200" dirty="0">
                <a:solidFill>
                  <a:srgbClr val="002060"/>
                </a:solidFill>
                <a:latin typeface="Gill Sans MT" panose="020B0502020104020203" pitchFamily="34" charset="0"/>
              </a:rPr>
              <a:t>(19152) </a:t>
            </a:r>
            <a:endParaRPr lang="en-US" sz="2800" kern="1200" dirty="0" smtClean="0">
              <a:solidFill>
                <a:srgbClr val="002060"/>
              </a:solidFill>
              <a:latin typeface="Gill Sans MT" panose="020B0502020104020203" pitchFamily="34" charset="0"/>
            </a:endParaRPr>
          </a:p>
          <a:p>
            <a:pPr marL="457200" indent="-457200">
              <a:lnSpc>
                <a:spcPct val="100000"/>
              </a:lnSpc>
              <a:spcBef>
                <a:spcPts val="0"/>
              </a:spcBef>
              <a:spcAft>
                <a:spcPts val="0"/>
              </a:spcAft>
            </a:pPr>
            <a:r>
              <a:rPr lang="en-US" sz="2800" kern="1200" dirty="0" smtClean="0">
                <a:solidFill>
                  <a:srgbClr val="002060"/>
                </a:solidFill>
                <a:latin typeface="Gill Sans MT" panose="020B0502020104020203" pitchFamily="34" charset="0"/>
              </a:rPr>
              <a:t>NHS </a:t>
            </a:r>
            <a:r>
              <a:rPr lang="en-US" sz="2800" kern="1200" dirty="0">
                <a:solidFill>
                  <a:srgbClr val="002060"/>
                </a:solidFill>
                <a:latin typeface="Gill Sans MT" panose="020B0502020104020203" pitchFamily="34" charset="0"/>
              </a:rPr>
              <a:t>(19125</a:t>
            </a:r>
            <a:r>
              <a:rPr lang="en-US" sz="2800" kern="1200" dirty="0" smtClean="0">
                <a:solidFill>
                  <a:srgbClr val="002060"/>
                </a:solidFill>
                <a:latin typeface="Gill Sans MT" panose="020B0502020104020203" pitchFamily="34" charset="0"/>
              </a:rPr>
              <a:t>) </a:t>
            </a:r>
          </a:p>
          <a:p>
            <a:pPr marL="457200" indent="-457200">
              <a:lnSpc>
                <a:spcPct val="100000"/>
              </a:lnSpc>
              <a:spcBef>
                <a:spcPts val="0"/>
              </a:spcBef>
              <a:spcAft>
                <a:spcPts val="0"/>
              </a:spcAft>
            </a:pPr>
            <a:r>
              <a:rPr lang="en-US" sz="2800" kern="1200" dirty="0" smtClean="0">
                <a:solidFill>
                  <a:srgbClr val="002060"/>
                </a:solidFill>
                <a:latin typeface="Gill Sans MT" panose="020B0502020104020203" pitchFamily="34" charset="0"/>
              </a:rPr>
              <a:t>Not 24/7 ER</a:t>
            </a:r>
          </a:p>
          <a:p>
            <a:pPr marL="457200" indent="-457200">
              <a:lnSpc>
                <a:spcPct val="100000"/>
              </a:lnSpc>
              <a:spcBef>
                <a:spcPts val="0"/>
              </a:spcBef>
              <a:spcAft>
                <a:spcPts val="0"/>
              </a:spcAft>
            </a:pPr>
            <a:r>
              <a:rPr lang="en-US" sz="2800" kern="1200" dirty="0" smtClean="0">
                <a:solidFill>
                  <a:srgbClr val="002060"/>
                </a:solidFill>
                <a:latin typeface="Gill Sans MT" panose="020B0502020104020203" pitchFamily="34" charset="0"/>
              </a:rPr>
              <a:t>201 petitions only</a:t>
            </a:r>
          </a:p>
          <a:p>
            <a:pPr marL="0" indent="0">
              <a:lnSpc>
                <a:spcPct val="100000"/>
              </a:lnSpc>
              <a:spcBef>
                <a:spcPts val="0"/>
              </a:spcBef>
              <a:spcAft>
                <a:spcPts val="0"/>
              </a:spcAft>
              <a:buNone/>
            </a:pPr>
            <a:endParaRPr lang="en-US" sz="2800" dirty="0" smtClean="0">
              <a:solidFill>
                <a:srgbClr val="002060"/>
              </a:solidFill>
              <a:latin typeface="Gill Sans MT" panose="020B0502020104020203" pitchFamily="34" charset="0"/>
            </a:endParaRPr>
          </a:p>
        </p:txBody>
      </p:sp>
    </p:spTree>
    <p:extLst>
      <p:ext uri="{BB962C8B-B14F-4D97-AF65-F5344CB8AC3E}">
        <p14:creationId xmlns:p14="http://schemas.microsoft.com/office/powerpoint/2010/main" val="17078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additive="base">
                                        <p:cTn id="4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 calcmode="lin" valueType="num">
                                      <p:cBhvr additive="base">
                                        <p:cTn id="5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 calcmode="lin" valueType="num">
                                      <p:cBhvr additive="base">
                                        <p:cTn id="5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44" y="382587"/>
            <a:ext cx="8264268" cy="903953"/>
          </a:xfrm>
        </p:spPr>
        <p:txBody>
          <a:bodyPr/>
          <a:lstStyle/>
          <a:p>
            <a:r>
              <a:rPr lang="en-US" sz="3200" dirty="0" smtClean="0">
                <a:latin typeface="Rockwell" panose="02060603020205020403" pitchFamily="18" charset="0"/>
              </a:rPr>
              <a:t>INTERIM PLAN SEPT THROUGH NOV</a:t>
            </a:r>
            <a:endParaRPr lang="en-US" sz="3200" dirty="0">
              <a:latin typeface="Rockwell" panose="02060603020205020403" pitchFamily="18" charset="0"/>
            </a:endParaRPr>
          </a:p>
        </p:txBody>
      </p:sp>
      <p:sp>
        <p:nvSpPr>
          <p:cNvPr id="3" name="Text Placeholder 2"/>
          <p:cNvSpPr>
            <a:spLocks noGrp="1"/>
          </p:cNvSpPr>
          <p:nvPr>
            <p:ph type="body" idx="1"/>
          </p:nvPr>
        </p:nvSpPr>
        <p:spPr>
          <a:xfrm>
            <a:off x="308344" y="1414130"/>
            <a:ext cx="8508817" cy="3912977"/>
          </a:xfrm>
        </p:spPr>
        <p:txBody>
          <a:bodyPr/>
          <a:lstStyle/>
          <a:p>
            <a:pPr marL="0" indent="0">
              <a:lnSpc>
                <a:spcPct val="100000"/>
              </a:lnSpc>
              <a:spcBef>
                <a:spcPts val="0"/>
              </a:spcBef>
              <a:spcAft>
                <a:spcPts val="0"/>
              </a:spcAft>
              <a:buNone/>
            </a:pPr>
            <a:r>
              <a:rPr lang="en-US" sz="2800" kern="1200" dirty="0" smtClean="0">
                <a:solidFill>
                  <a:srgbClr val="002060"/>
                </a:solidFill>
                <a:latin typeface="Gill Sans MT" panose="020B0502020104020203" pitchFamily="34" charset="0"/>
              </a:rPr>
              <a:t>If Police are involved they will:</a:t>
            </a:r>
          </a:p>
          <a:p>
            <a:pPr marL="342900" lvl="1" indent="-342900">
              <a:lnSpc>
                <a:spcPct val="100000"/>
              </a:lnSpc>
              <a:spcBef>
                <a:spcPts val="0"/>
              </a:spcBef>
              <a:spcAft>
                <a:spcPts val="0"/>
              </a:spcAft>
              <a:buFont typeface="Arial" panose="020B0604020202020204" pitchFamily="34" charset="0"/>
              <a:buChar char="•"/>
            </a:pPr>
            <a:r>
              <a:rPr lang="en-US" sz="2800" kern="1200" dirty="0" smtClean="0">
                <a:solidFill>
                  <a:srgbClr val="002060"/>
                </a:solidFill>
                <a:latin typeface="Gill Sans MT" panose="020B0502020104020203" pitchFamily="34" charset="0"/>
              </a:rPr>
              <a:t>Follow the specific instructions of the PCR delegate regarding where to transport the child.  </a:t>
            </a:r>
          </a:p>
          <a:p>
            <a:pPr marL="342900" lvl="1" indent="-342900">
              <a:lnSpc>
                <a:spcPct val="100000"/>
              </a:lnSpc>
              <a:spcBef>
                <a:spcPts val="0"/>
              </a:spcBef>
              <a:spcAft>
                <a:spcPts val="0"/>
              </a:spcAft>
              <a:buFont typeface="Arial" panose="020B0604020202020204" pitchFamily="34" charset="0"/>
              <a:buChar char="•"/>
            </a:pPr>
            <a:r>
              <a:rPr lang="en-US" sz="2800" kern="1200" dirty="0" smtClean="0">
                <a:solidFill>
                  <a:srgbClr val="002060"/>
                </a:solidFill>
                <a:latin typeface="Gill Sans MT" panose="020B0502020104020203" pitchFamily="34" charset="0"/>
              </a:rPr>
              <a:t>If they don’t have PCR instructions (for involuntary 302), then they will transport the child to the nearest child-serving Emergency Room. </a:t>
            </a:r>
          </a:p>
          <a:p>
            <a:pPr marL="800100" lvl="3" indent="-342900">
              <a:buFont typeface="Arial" panose="020B0604020202020204" pitchFamily="34" charset="0"/>
              <a:buChar char="•"/>
            </a:pPr>
            <a:r>
              <a:rPr lang="en-US" sz="2800" kern="1200" dirty="0" smtClean="0">
                <a:solidFill>
                  <a:srgbClr val="002060"/>
                </a:solidFill>
                <a:latin typeface="Gill Sans MT" panose="020B0502020104020203" pitchFamily="34" charset="0"/>
              </a:rPr>
              <a:t>If the nearest child-serving medical emergency room does not have a psychiatrist on staff,  ER’s will use TIPS </a:t>
            </a:r>
            <a:r>
              <a:rPr lang="en-US" sz="2800" kern="1200" dirty="0" err="1" smtClean="0">
                <a:solidFill>
                  <a:srgbClr val="002060"/>
                </a:solidFill>
                <a:latin typeface="Gill Sans MT" panose="020B0502020104020203" pitchFamily="34" charset="0"/>
              </a:rPr>
              <a:t>telepsychiatry</a:t>
            </a:r>
            <a:r>
              <a:rPr lang="en-US" sz="2800" kern="1200" dirty="0" smtClean="0">
                <a:solidFill>
                  <a:srgbClr val="002060"/>
                </a:solidFill>
                <a:latin typeface="Gill Sans MT" panose="020B0502020104020203" pitchFamily="34" charset="0"/>
              </a:rPr>
              <a:t> consultation</a:t>
            </a:r>
            <a:endParaRPr lang="en-US" sz="2800" dirty="0" smtClean="0">
              <a:solidFill>
                <a:srgbClr val="002060"/>
              </a:solidFill>
              <a:latin typeface="Gill Sans MT" panose="020B0502020104020203" pitchFamily="34" charset="0"/>
            </a:endParaRPr>
          </a:p>
        </p:txBody>
      </p:sp>
    </p:spTree>
    <p:extLst>
      <p:ext uri="{BB962C8B-B14F-4D97-AF65-F5344CB8AC3E}">
        <p14:creationId xmlns:p14="http://schemas.microsoft.com/office/powerpoint/2010/main" val="1600782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9727"/>
            <a:ext cx="9010650" cy="4610100"/>
          </a:xfrm>
          <a:prstGeom prst="rect">
            <a:avLst/>
          </a:prstGeom>
        </p:spPr>
      </p:pic>
      <p:sp>
        <p:nvSpPr>
          <p:cNvPr id="6" name="Title 1"/>
          <p:cNvSpPr>
            <a:spLocks noGrp="1"/>
          </p:cNvSpPr>
          <p:nvPr>
            <p:ph type="title"/>
          </p:nvPr>
        </p:nvSpPr>
        <p:spPr>
          <a:xfrm>
            <a:off x="608603" y="147527"/>
            <a:ext cx="7634400" cy="1492200"/>
          </a:xfrm>
        </p:spPr>
        <p:txBody>
          <a:bodyPr/>
          <a:lstStyle/>
          <a:p>
            <a:r>
              <a:rPr lang="en-US" sz="3200" dirty="0" smtClean="0">
                <a:latin typeface="Rockwell" panose="02060603020205020403" pitchFamily="18" charset="0"/>
              </a:rPr>
              <a:t>INTERIM PLAN SEPT THROUGH NOV –</a:t>
            </a:r>
            <a:br>
              <a:rPr lang="en-US" sz="3200" dirty="0" smtClean="0">
                <a:latin typeface="Rockwell" panose="02060603020205020403" pitchFamily="18" charset="0"/>
              </a:rPr>
            </a:br>
            <a:r>
              <a:rPr lang="en-US" sz="3200" dirty="0" smtClean="0">
                <a:latin typeface="Rockwell" panose="02060603020205020403" pitchFamily="18" charset="0"/>
              </a:rPr>
              <a:t>Sites and Addresses</a:t>
            </a:r>
            <a:endParaRPr lang="en-US" sz="3200" dirty="0">
              <a:latin typeface="Rockwell" panose="02060603020205020403" pitchFamily="18" charset="0"/>
            </a:endParaRPr>
          </a:p>
        </p:txBody>
      </p:sp>
    </p:spTree>
    <p:extLst>
      <p:ext uri="{BB962C8B-B14F-4D97-AF65-F5344CB8AC3E}">
        <p14:creationId xmlns:p14="http://schemas.microsoft.com/office/powerpoint/2010/main" val="2023500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7217" y="1541721"/>
            <a:ext cx="7634400" cy="3594000"/>
          </a:xfrm>
        </p:spPr>
        <p:txBody>
          <a:bodyPr/>
          <a:lstStyle/>
          <a:p>
            <a:pPr marL="574675" indent="-447675">
              <a:lnSpc>
                <a:spcPct val="100000"/>
              </a:lnSpc>
              <a:spcBef>
                <a:spcPts val="0"/>
              </a:spcBef>
              <a:spcAft>
                <a:spcPts val="0"/>
              </a:spcAft>
            </a:pPr>
            <a:r>
              <a:rPr lang="en-US" b="1" dirty="0" smtClean="0">
                <a:latin typeface="Gill Sans MT" panose="020B0502020104020203" pitchFamily="34" charset="0"/>
              </a:rPr>
              <a:t>Aria </a:t>
            </a:r>
            <a:r>
              <a:rPr lang="en-US" b="1" dirty="0">
                <a:latin typeface="Gill Sans MT" panose="020B0502020104020203" pitchFamily="34" charset="0"/>
              </a:rPr>
              <a:t>- </a:t>
            </a:r>
            <a:r>
              <a:rPr lang="en-US" b="1" dirty="0" err="1">
                <a:latin typeface="Gill Sans MT" panose="020B0502020104020203" pitchFamily="34" charset="0"/>
              </a:rPr>
              <a:t>Torresdale</a:t>
            </a:r>
            <a:r>
              <a:rPr lang="en-US" b="1" dirty="0">
                <a:latin typeface="Gill Sans MT" panose="020B0502020104020203" pitchFamily="34" charset="0"/>
              </a:rPr>
              <a:t> </a:t>
            </a:r>
            <a:r>
              <a:rPr lang="en-US" dirty="0">
                <a:latin typeface="Gill Sans MT" panose="020B0502020104020203" pitchFamily="34" charset="0"/>
              </a:rPr>
              <a:t>10800 Knights Road  Philadelphia, PA 19114 (215)-612-4963 </a:t>
            </a:r>
          </a:p>
          <a:p>
            <a:pPr marL="574675" indent="-447675">
              <a:lnSpc>
                <a:spcPct val="100000"/>
              </a:lnSpc>
              <a:spcBef>
                <a:spcPts val="0"/>
              </a:spcBef>
              <a:spcAft>
                <a:spcPts val="0"/>
              </a:spcAft>
            </a:pPr>
            <a:r>
              <a:rPr lang="en-US" b="1" dirty="0">
                <a:latin typeface="Gill Sans MT" panose="020B0502020104020203" pitchFamily="34" charset="0"/>
              </a:rPr>
              <a:t>Chestnut Hill Hospital  </a:t>
            </a:r>
            <a:r>
              <a:rPr lang="en-US" dirty="0">
                <a:latin typeface="Gill Sans MT" panose="020B0502020104020203" pitchFamily="34" charset="0"/>
              </a:rPr>
              <a:t>8835 Germantown Avenue </a:t>
            </a:r>
            <a:r>
              <a:rPr lang="en-US" b="1" dirty="0">
                <a:latin typeface="Gill Sans MT" panose="020B0502020104020203" pitchFamily="34" charset="0"/>
              </a:rPr>
              <a:t>Philadelphia, PA 19118 (215) 248-8200 </a:t>
            </a:r>
          </a:p>
          <a:p>
            <a:pPr marL="574675" indent="-447675">
              <a:lnSpc>
                <a:spcPct val="100000"/>
              </a:lnSpc>
              <a:spcBef>
                <a:spcPts val="0"/>
              </a:spcBef>
              <a:spcAft>
                <a:spcPts val="0"/>
              </a:spcAft>
            </a:pPr>
            <a:r>
              <a:rPr lang="en-US" b="1" dirty="0">
                <a:latin typeface="Gill Sans MT" panose="020B0502020104020203" pitchFamily="34" charset="0"/>
              </a:rPr>
              <a:t>Children’s Hospital of Philadelphia (CHOP) </a:t>
            </a:r>
            <a:r>
              <a:rPr lang="en-US" dirty="0">
                <a:latin typeface="Gill Sans MT" panose="020B0502020104020203" pitchFamily="34" charset="0"/>
              </a:rPr>
              <a:t>3401 Civic Center Boulevard Philadelphia, PA 19104 (215) 590-1000 </a:t>
            </a:r>
          </a:p>
          <a:p>
            <a:pPr marL="574675" indent="-447675">
              <a:lnSpc>
                <a:spcPct val="100000"/>
              </a:lnSpc>
              <a:spcBef>
                <a:spcPts val="0"/>
              </a:spcBef>
              <a:spcAft>
                <a:spcPts val="0"/>
              </a:spcAft>
            </a:pPr>
            <a:r>
              <a:rPr lang="en-US" b="1" dirty="0">
                <a:latin typeface="Gill Sans MT" panose="020B0502020104020203" pitchFamily="34" charset="0"/>
              </a:rPr>
              <a:t>Einstein Healthcare Network </a:t>
            </a:r>
            <a:r>
              <a:rPr lang="en-US" dirty="0">
                <a:latin typeface="Gill Sans MT" panose="020B0502020104020203" pitchFamily="34" charset="0"/>
              </a:rPr>
              <a:t>5501 Old York Road Philadelphia, PA 19141 (215) 456-6666 or (215) 456-7890 </a:t>
            </a:r>
          </a:p>
          <a:p>
            <a:pPr marL="574675" indent="-447675">
              <a:lnSpc>
                <a:spcPct val="100000"/>
              </a:lnSpc>
              <a:spcBef>
                <a:spcPts val="0"/>
              </a:spcBef>
              <a:spcAft>
                <a:spcPts val="0"/>
              </a:spcAft>
            </a:pPr>
            <a:r>
              <a:rPr lang="en-US" b="1" dirty="0">
                <a:latin typeface="Gill Sans MT" panose="020B0502020104020203" pitchFamily="34" charset="0"/>
              </a:rPr>
              <a:t>Hahnemann University Hospital </a:t>
            </a:r>
            <a:r>
              <a:rPr lang="en-US" dirty="0">
                <a:latin typeface="Gill Sans MT" panose="020B0502020104020203" pitchFamily="34" charset="0"/>
              </a:rPr>
              <a:t>230 N. Broad Street Philadelphia, PA 19102 (215) 762-7963 </a:t>
            </a:r>
          </a:p>
          <a:p>
            <a:pPr marL="574675" indent="-447675">
              <a:lnSpc>
                <a:spcPct val="100000"/>
              </a:lnSpc>
              <a:spcBef>
                <a:spcPts val="0"/>
              </a:spcBef>
              <a:spcAft>
                <a:spcPts val="0"/>
              </a:spcAft>
            </a:pPr>
            <a:r>
              <a:rPr lang="en-US" b="1" dirty="0">
                <a:latin typeface="Gill Sans MT" panose="020B0502020104020203" pitchFamily="34" charset="0"/>
              </a:rPr>
              <a:t>Jefferson University Hospital  </a:t>
            </a:r>
            <a:r>
              <a:rPr lang="en-US" dirty="0">
                <a:latin typeface="Gill Sans MT" panose="020B0502020104020203" pitchFamily="34" charset="0"/>
              </a:rPr>
              <a:t>132 S. 10th Street Philadelphia, PA 19107 (215) 955-6000 </a:t>
            </a:r>
          </a:p>
          <a:p>
            <a:pPr marL="574675" indent="-447675">
              <a:lnSpc>
                <a:spcPct val="100000"/>
              </a:lnSpc>
              <a:spcBef>
                <a:spcPts val="0"/>
              </a:spcBef>
              <a:spcAft>
                <a:spcPts val="0"/>
              </a:spcAft>
            </a:pPr>
            <a:r>
              <a:rPr lang="en-US" b="1" dirty="0">
                <a:latin typeface="Gill Sans MT" panose="020B0502020104020203" pitchFamily="34" charset="0"/>
              </a:rPr>
              <a:t>St. Christopher’s Hospital </a:t>
            </a:r>
            <a:r>
              <a:rPr lang="en-US" dirty="0">
                <a:latin typeface="Gill Sans MT" panose="020B0502020104020203" pitchFamily="34" charset="0"/>
              </a:rPr>
              <a:t>160 E. Erie Avenue Philadelphia, PA 19134 (215) 427-5000 </a:t>
            </a:r>
          </a:p>
        </p:txBody>
      </p:sp>
      <p:sp>
        <p:nvSpPr>
          <p:cNvPr id="4" name="Title 1"/>
          <p:cNvSpPr txBox="1">
            <a:spLocks/>
          </p:cNvSpPr>
          <p:nvPr/>
        </p:nvSpPr>
        <p:spPr>
          <a:xfrm>
            <a:off x="938212" y="328281"/>
            <a:ext cx="7634400" cy="14922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2"/>
              </a:buClr>
              <a:buSzPct val="100000"/>
              <a:buFont typeface="Impact"/>
              <a:buNone/>
              <a:defRPr sz="5100" b="0" i="0" u="none" strike="noStrike" cap="none">
                <a:solidFill>
                  <a:schemeClr val="dk2"/>
                </a:solidFill>
                <a:latin typeface="Impact"/>
                <a:ea typeface="Impact"/>
                <a:cs typeface="Impact"/>
                <a:sym typeface="Impact"/>
              </a:defRPr>
            </a:lvl1pPr>
            <a:lvl2pPr lvl="1" indent="0" rtl="0">
              <a:spcBef>
                <a:spcPts val="0"/>
              </a:spcBef>
              <a:buClr>
                <a:schemeClr val="dk2"/>
              </a:buClr>
              <a:buSzPct val="100000"/>
              <a:buFont typeface="Raleway"/>
              <a:buNone/>
              <a:defRPr sz="1800" b="1">
                <a:solidFill>
                  <a:schemeClr val="dk2"/>
                </a:solidFill>
                <a:latin typeface="Raleway"/>
                <a:ea typeface="Raleway"/>
                <a:cs typeface="Raleway"/>
                <a:sym typeface="Raleway"/>
              </a:defRPr>
            </a:lvl2pPr>
            <a:lvl3pPr lvl="2" indent="0" rtl="0">
              <a:spcBef>
                <a:spcPts val="0"/>
              </a:spcBef>
              <a:buClr>
                <a:schemeClr val="dk2"/>
              </a:buClr>
              <a:buSzPct val="100000"/>
              <a:buFont typeface="Raleway"/>
              <a:buNone/>
              <a:defRPr sz="1800" b="1">
                <a:solidFill>
                  <a:schemeClr val="dk2"/>
                </a:solidFill>
                <a:latin typeface="Raleway"/>
                <a:ea typeface="Raleway"/>
                <a:cs typeface="Raleway"/>
                <a:sym typeface="Raleway"/>
              </a:defRPr>
            </a:lvl3pPr>
            <a:lvl4pPr lvl="3" indent="0" rtl="0">
              <a:spcBef>
                <a:spcPts val="0"/>
              </a:spcBef>
              <a:buClr>
                <a:schemeClr val="dk2"/>
              </a:buClr>
              <a:buSzPct val="100000"/>
              <a:buFont typeface="Raleway"/>
              <a:buNone/>
              <a:defRPr sz="1800" b="1">
                <a:solidFill>
                  <a:schemeClr val="dk2"/>
                </a:solidFill>
                <a:latin typeface="Raleway"/>
                <a:ea typeface="Raleway"/>
                <a:cs typeface="Raleway"/>
                <a:sym typeface="Raleway"/>
              </a:defRPr>
            </a:lvl4pPr>
            <a:lvl5pPr lvl="4" indent="0" rtl="0">
              <a:spcBef>
                <a:spcPts val="0"/>
              </a:spcBef>
              <a:buClr>
                <a:schemeClr val="dk2"/>
              </a:buClr>
              <a:buSzPct val="100000"/>
              <a:buFont typeface="Raleway"/>
              <a:buNone/>
              <a:defRPr sz="1800" b="1">
                <a:solidFill>
                  <a:schemeClr val="dk2"/>
                </a:solidFill>
                <a:latin typeface="Raleway"/>
                <a:ea typeface="Raleway"/>
                <a:cs typeface="Raleway"/>
                <a:sym typeface="Raleway"/>
              </a:defRPr>
            </a:lvl5pPr>
            <a:lvl6pPr lvl="5" indent="0" rtl="0">
              <a:spcBef>
                <a:spcPts val="0"/>
              </a:spcBef>
              <a:buClr>
                <a:schemeClr val="dk2"/>
              </a:buClr>
              <a:buSzPct val="100000"/>
              <a:buFont typeface="Raleway"/>
              <a:buNone/>
              <a:defRPr sz="1800" b="1">
                <a:solidFill>
                  <a:schemeClr val="dk2"/>
                </a:solidFill>
                <a:latin typeface="Raleway"/>
                <a:ea typeface="Raleway"/>
                <a:cs typeface="Raleway"/>
                <a:sym typeface="Raleway"/>
              </a:defRPr>
            </a:lvl6pPr>
            <a:lvl7pPr lvl="6" indent="0" rtl="0">
              <a:spcBef>
                <a:spcPts val="0"/>
              </a:spcBef>
              <a:buClr>
                <a:schemeClr val="dk2"/>
              </a:buClr>
              <a:buSzPct val="100000"/>
              <a:buFont typeface="Raleway"/>
              <a:buNone/>
              <a:defRPr sz="1800" b="1">
                <a:solidFill>
                  <a:schemeClr val="dk2"/>
                </a:solidFill>
                <a:latin typeface="Raleway"/>
                <a:ea typeface="Raleway"/>
                <a:cs typeface="Raleway"/>
                <a:sym typeface="Raleway"/>
              </a:defRPr>
            </a:lvl7pPr>
            <a:lvl8pPr lvl="7" indent="0" rtl="0">
              <a:spcBef>
                <a:spcPts val="0"/>
              </a:spcBef>
              <a:buClr>
                <a:schemeClr val="dk2"/>
              </a:buClr>
              <a:buSzPct val="100000"/>
              <a:buFont typeface="Raleway"/>
              <a:buNone/>
              <a:defRPr sz="1800" b="1">
                <a:solidFill>
                  <a:schemeClr val="dk2"/>
                </a:solidFill>
                <a:latin typeface="Raleway"/>
                <a:ea typeface="Raleway"/>
                <a:cs typeface="Raleway"/>
                <a:sym typeface="Raleway"/>
              </a:defRPr>
            </a:lvl8pPr>
            <a:lvl9pPr lvl="8" indent="0" rtl="0">
              <a:spcBef>
                <a:spcPts val="0"/>
              </a:spcBef>
              <a:buClr>
                <a:schemeClr val="dk2"/>
              </a:buClr>
              <a:buSzPct val="100000"/>
              <a:buFont typeface="Raleway"/>
              <a:buNone/>
              <a:defRPr sz="1800" b="1">
                <a:solidFill>
                  <a:schemeClr val="dk2"/>
                </a:solidFill>
                <a:latin typeface="Raleway"/>
                <a:ea typeface="Raleway"/>
                <a:cs typeface="Raleway"/>
                <a:sym typeface="Raleway"/>
              </a:defRPr>
            </a:lvl9pPr>
          </a:lstStyle>
          <a:p>
            <a:r>
              <a:rPr lang="en-US" sz="3200" dirty="0" smtClean="0">
                <a:latin typeface="Rockwell" panose="02060603020205020403" pitchFamily="18" charset="0"/>
              </a:rPr>
              <a:t>INTERIM PLAN SEPT THROUGH NOV –</a:t>
            </a:r>
            <a:br>
              <a:rPr lang="en-US" sz="3200" dirty="0" smtClean="0">
                <a:latin typeface="Rockwell" panose="02060603020205020403" pitchFamily="18" charset="0"/>
              </a:rPr>
            </a:br>
            <a:r>
              <a:rPr lang="en-US" sz="3200" dirty="0" smtClean="0">
                <a:latin typeface="Rockwell" panose="02060603020205020403" pitchFamily="18" charset="0"/>
              </a:rPr>
              <a:t>Child-Serving ER Sites</a:t>
            </a:r>
            <a:endParaRPr lang="en-US" sz="3200" dirty="0">
              <a:latin typeface="Rockwell" panose="02060603020205020403" pitchFamily="18" charset="0"/>
            </a:endParaRPr>
          </a:p>
        </p:txBody>
      </p:sp>
    </p:spTree>
    <p:extLst>
      <p:ext uri="{BB962C8B-B14F-4D97-AF65-F5344CB8AC3E}">
        <p14:creationId xmlns:p14="http://schemas.microsoft.com/office/powerpoint/2010/main" val="1591742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body" idx="2"/>
          </p:nvPr>
        </p:nvSpPr>
        <p:spPr>
          <a:xfrm>
            <a:off x="5043600" y="1604512"/>
            <a:ext cx="3837000" cy="4926900"/>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spcAft>
                <a:spcPts val="0"/>
              </a:spcAft>
              <a:buClr>
                <a:schemeClr val="dk2"/>
              </a:buClr>
              <a:buSzPct val="25000"/>
              <a:buFont typeface="Arial"/>
              <a:buNone/>
            </a:pPr>
            <a:r>
              <a:rPr lang="en-US" sz="1400" b="0" i="0" u="none" strike="noStrike" cap="none">
                <a:solidFill>
                  <a:schemeClr val="lt2"/>
                </a:solidFill>
                <a:latin typeface="Cabin"/>
                <a:ea typeface="Cabin"/>
                <a:cs typeface="Cabin"/>
                <a:sym typeface="Cabin"/>
              </a:rPr>
              <a:t> </a:t>
            </a:r>
          </a:p>
        </p:txBody>
      </p:sp>
      <p:sp>
        <p:nvSpPr>
          <p:cNvPr id="233" name="Shape 233"/>
          <p:cNvSpPr txBox="1"/>
          <p:nvPr/>
        </p:nvSpPr>
        <p:spPr>
          <a:xfrm>
            <a:off x="4448175" y="3244850"/>
            <a:ext cx="247649" cy="368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bin"/>
              <a:buNone/>
            </a:pPr>
            <a:r>
              <a:rPr lang="en-US" sz="1800" b="0" i="0" u="none">
                <a:solidFill>
                  <a:schemeClr val="dk1"/>
                </a:solidFill>
                <a:latin typeface="Cabin"/>
                <a:ea typeface="Cabin"/>
                <a:cs typeface="Cabin"/>
                <a:sym typeface="Cabin"/>
              </a:rPr>
              <a:t> </a:t>
            </a:r>
          </a:p>
        </p:txBody>
      </p:sp>
      <p:sp>
        <p:nvSpPr>
          <p:cNvPr id="234" name="Shape 234"/>
          <p:cNvSpPr txBox="1"/>
          <p:nvPr/>
        </p:nvSpPr>
        <p:spPr>
          <a:xfrm>
            <a:off x="4805917" y="1231275"/>
            <a:ext cx="4338084" cy="3494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1E8D9"/>
              </a:buClr>
              <a:buSzPct val="25000"/>
              <a:buFont typeface="Century Schoolbook"/>
              <a:buNone/>
            </a:pPr>
            <a:r>
              <a:rPr lang="en-US" sz="1800" b="0" i="0" u="none" dirty="0">
                <a:solidFill>
                  <a:srgbClr val="A1E8D9"/>
                </a:solidFill>
                <a:latin typeface="Century Schoolbook"/>
                <a:ea typeface="Century Schoolbook"/>
                <a:cs typeface="Century Schoolbook"/>
                <a:sym typeface="Century Schoolbook"/>
              </a:rPr>
              <a:t> </a:t>
            </a:r>
          </a:p>
          <a:p>
            <a:pPr marL="0" marR="0" lvl="0" indent="0" algn="l" rtl="0">
              <a:lnSpc>
                <a:spcPct val="100000"/>
              </a:lnSpc>
              <a:spcBef>
                <a:spcPts val="0"/>
              </a:spcBef>
              <a:spcAft>
                <a:spcPts val="0"/>
              </a:spcAft>
              <a:buClr>
                <a:schemeClr val="accent1"/>
              </a:buClr>
              <a:buSzPct val="25000"/>
              <a:buFont typeface="Century Schoolbook"/>
              <a:buNone/>
            </a:pPr>
            <a:r>
              <a:rPr lang="en-US" sz="2400" b="1" dirty="0">
                <a:solidFill>
                  <a:srgbClr val="F3F3F3"/>
                </a:solidFill>
                <a:latin typeface="Gill Sans MT" panose="020B0502020104020203" pitchFamily="34" charset="0"/>
                <a:ea typeface="Century Schoolbook"/>
                <a:cs typeface="Century Schoolbook"/>
                <a:sym typeface="Century Schoolbook"/>
              </a:rPr>
              <a:t>Office of Prevention </a:t>
            </a:r>
            <a:r>
              <a:rPr lang="en-US" sz="2400" b="1" dirty="0" smtClean="0">
                <a:solidFill>
                  <a:srgbClr val="F3F3F3"/>
                </a:solidFill>
                <a:latin typeface="Gill Sans MT" panose="020B0502020104020203" pitchFamily="34" charset="0"/>
                <a:ea typeface="Century Schoolbook"/>
                <a:cs typeface="Century Schoolbook"/>
                <a:sym typeface="Century Schoolbook"/>
              </a:rPr>
              <a:t>&amp; </a:t>
            </a:r>
            <a:r>
              <a:rPr lang="en-US" sz="2400" b="1" dirty="0">
                <a:solidFill>
                  <a:srgbClr val="F3F3F3"/>
                </a:solidFill>
                <a:latin typeface="Gill Sans MT" panose="020B0502020104020203" pitchFamily="34" charset="0"/>
                <a:ea typeface="Century Schoolbook"/>
                <a:cs typeface="Century Schoolbook"/>
                <a:sym typeface="Century Schoolbook"/>
              </a:rPr>
              <a:t>Intervention </a:t>
            </a:r>
          </a:p>
          <a:p>
            <a:pPr marL="0" marR="0" lvl="0" indent="0" algn="l" rtl="0">
              <a:lnSpc>
                <a:spcPct val="100000"/>
              </a:lnSpc>
              <a:spcBef>
                <a:spcPts val="0"/>
              </a:spcBef>
              <a:spcAft>
                <a:spcPts val="0"/>
              </a:spcAft>
              <a:buClr>
                <a:schemeClr val="accent1"/>
              </a:buClr>
              <a:buFont typeface="Century Schoolbook"/>
              <a:buNone/>
            </a:pPr>
            <a:endParaRPr sz="2400" dirty="0">
              <a:solidFill>
                <a:srgbClr val="F3F3F3"/>
              </a:solidFill>
              <a:latin typeface="Gill Sans MT" panose="020B0502020104020203" pitchFamily="34" charset="0"/>
              <a:ea typeface="Century Schoolbook"/>
              <a:cs typeface="Century Schoolbook"/>
              <a:sym typeface="Century Schoolbook"/>
            </a:endParaRPr>
          </a:p>
          <a:p>
            <a:pPr marL="0" marR="0" lvl="0" indent="0" algn="l" rtl="0">
              <a:lnSpc>
                <a:spcPct val="100000"/>
              </a:lnSpc>
              <a:spcBef>
                <a:spcPts val="0"/>
              </a:spcBef>
              <a:spcAft>
                <a:spcPts val="0"/>
              </a:spcAft>
              <a:buClr>
                <a:schemeClr val="accent1"/>
              </a:buClr>
              <a:buSzPct val="25000"/>
              <a:buFont typeface="Century Schoolbook"/>
              <a:buNone/>
            </a:pPr>
            <a:r>
              <a:rPr lang="en-US" sz="2400" b="0" i="0" u="none" dirty="0">
                <a:solidFill>
                  <a:srgbClr val="F3F3F3"/>
                </a:solidFill>
                <a:latin typeface="Gill Sans MT" panose="020B0502020104020203" pitchFamily="34" charset="0"/>
                <a:ea typeface="Century Schoolbook"/>
                <a:cs typeface="Century Schoolbook"/>
                <a:sym typeface="Century Schoolbook"/>
              </a:rPr>
              <a:t>(215) 400-4220 </a:t>
            </a:r>
          </a:p>
          <a:p>
            <a:pPr marL="0" marR="0" lvl="0" indent="0" algn="l" rtl="0">
              <a:lnSpc>
                <a:spcPct val="100000"/>
              </a:lnSpc>
              <a:spcBef>
                <a:spcPts val="0"/>
              </a:spcBef>
              <a:spcAft>
                <a:spcPts val="0"/>
              </a:spcAft>
              <a:buClr>
                <a:schemeClr val="accent1"/>
              </a:buClr>
              <a:buSzPct val="25000"/>
              <a:buFont typeface="Century Schoolbook"/>
              <a:buNone/>
            </a:pPr>
            <a:r>
              <a:rPr lang="en-US" sz="2400" b="0" i="1" u="none" dirty="0">
                <a:solidFill>
                  <a:srgbClr val="F3F3F3"/>
                </a:solidFill>
                <a:latin typeface="Gill Sans MT" panose="020B0502020104020203" pitchFamily="34" charset="0"/>
                <a:ea typeface="Century Schoolbook"/>
                <a:cs typeface="Century Schoolbook"/>
                <a:sym typeface="Century Schoolbook"/>
              </a:rPr>
              <a:t>(option 6)    </a:t>
            </a:r>
          </a:p>
          <a:p>
            <a:pPr marL="0" marR="0" lvl="0" indent="0" algn="l" rtl="0">
              <a:lnSpc>
                <a:spcPct val="100000"/>
              </a:lnSpc>
              <a:spcBef>
                <a:spcPts val="0"/>
              </a:spcBef>
              <a:spcAft>
                <a:spcPts val="0"/>
              </a:spcAft>
              <a:buClr>
                <a:schemeClr val="accent1"/>
              </a:buClr>
              <a:buFont typeface="Century Schoolbook"/>
              <a:buNone/>
            </a:pPr>
            <a:endParaRPr sz="2400" i="1" dirty="0">
              <a:solidFill>
                <a:srgbClr val="F3F3F3"/>
              </a:solidFill>
              <a:latin typeface="Gill Sans MT" panose="020B0502020104020203" pitchFamily="34" charset="0"/>
              <a:ea typeface="Century Schoolbook"/>
              <a:cs typeface="Century Schoolbook"/>
              <a:sym typeface="Century Schoolbook"/>
            </a:endParaRPr>
          </a:p>
          <a:p>
            <a:pPr marL="0" marR="0" lvl="0" indent="0" algn="l" rtl="0">
              <a:lnSpc>
                <a:spcPct val="100000"/>
              </a:lnSpc>
              <a:spcBef>
                <a:spcPts val="0"/>
              </a:spcBef>
              <a:spcAft>
                <a:spcPts val="0"/>
              </a:spcAft>
              <a:buClr>
                <a:schemeClr val="accent1"/>
              </a:buClr>
              <a:buSzPct val="25000"/>
              <a:buFont typeface="Century Schoolbook"/>
              <a:buNone/>
            </a:pPr>
            <a:r>
              <a:rPr lang="en-US" sz="2400" b="0" i="1" u="none" dirty="0">
                <a:solidFill>
                  <a:srgbClr val="F3F3F3"/>
                </a:solidFill>
                <a:latin typeface="Gill Sans MT" panose="020B0502020104020203" pitchFamily="34" charset="0"/>
                <a:ea typeface="Century Schoolbook"/>
                <a:cs typeface="Century Schoolbook"/>
                <a:sym typeface="Century Schoolbook"/>
              </a:rPr>
              <a:t> Fax (215) 400-4223</a:t>
            </a:r>
          </a:p>
          <a:p>
            <a:pPr marL="0" marR="0" lvl="0" indent="0" algn="l" rtl="0">
              <a:lnSpc>
                <a:spcPct val="100000"/>
              </a:lnSpc>
              <a:spcBef>
                <a:spcPts val="600"/>
              </a:spcBef>
              <a:spcAft>
                <a:spcPts val="0"/>
              </a:spcAft>
              <a:buClr>
                <a:schemeClr val="accent1"/>
              </a:buClr>
              <a:buSzPct val="25000"/>
              <a:buFont typeface="Century Schoolbook"/>
              <a:buNone/>
            </a:pPr>
            <a:r>
              <a:rPr lang="en-US" sz="2400" b="0" i="0" u="none" dirty="0">
                <a:solidFill>
                  <a:srgbClr val="F3F3F3"/>
                </a:solidFill>
                <a:latin typeface="Gill Sans MT" panose="020B0502020104020203" pitchFamily="34" charset="0"/>
                <a:ea typeface="Century Schoolbook"/>
                <a:cs typeface="Century Schoolbook"/>
                <a:sym typeface="Century Schoolbook"/>
              </a:rPr>
              <a:t>General Inquiries: </a:t>
            </a:r>
            <a:r>
              <a:rPr lang="en-US" sz="2000" b="0" i="0" u="sng" dirty="0">
                <a:solidFill>
                  <a:srgbClr val="F3F3F3"/>
                </a:solidFill>
                <a:latin typeface="Gill Sans MT" panose="020B0502020104020203" pitchFamily="34" charset="0"/>
                <a:ea typeface="Cabin"/>
                <a:cs typeface="Cabin"/>
                <a:sym typeface="Cabin"/>
                <a:hlinkClick r:id="rId3"/>
              </a:rPr>
              <a:t>preventionandintervention@philasd.org</a:t>
            </a:r>
            <a:r>
              <a:rPr lang="en-US" sz="2000" b="0" i="0" u="none" dirty="0">
                <a:solidFill>
                  <a:srgbClr val="F3F3F3"/>
                </a:solidFill>
                <a:latin typeface="Gill Sans MT" panose="020B0502020104020203" pitchFamily="34" charset="0"/>
                <a:ea typeface="Century Schoolbook"/>
                <a:cs typeface="Century Schoolbook"/>
                <a:sym typeface="Century Schoolbook"/>
              </a:rPr>
              <a:t> </a:t>
            </a:r>
          </a:p>
          <a:p>
            <a:pPr lvl="0" rtl="0">
              <a:spcBef>
                <a:spcPts val="0"/>
              </a:spcBef>
              <a:buClr>
                <a:schemeClr val="accent1"/>
              </a:buClr>
              <a:buFont typeface="Century Schoolbook"/>
              <a:buNone/>
            </a:pPr>
            <a:endParaRPr sz="2400" dirty="0">
              <a:solidFill>
                <a:schemeClr val="accent1"/>
              </a:solidFill>
              <a:latin typeface="Gill Sans MT" panose="020B0502020104020203" pitchFamily="34" charset="0"/>
              <a:ea typeface="Century Schoolbook"/>
              <a:cs typeface="Century Schoolbook"/>
              <a:sym typeface="Century Schoolbook"/>
            </a:endParaRPr>
          </a:p>
          <a:p>
            <a:pPr lvl="0" rtl="0">
              <a:spcBef>
                <a:spcPts val="0"/>
              </a:spcBef>
              <a:buClr>
                <a:schemeClr val="accent1"/>
              </a:buClr>
              <a:buFont typeface="Century Schoolbook"/>
              <a:buNone/>
            </a:pPr>
            <a:endParaRPr sz="1800" dirty="0">
              <a:solidFill>
                <a:schemeClr val="accent1"/>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chemeClr val="dk1"/>
              </a:buClr>
              <a:buSzPct val="25000"/>
              <a:buFont typeface="Cabin"/>
              <a:buNone/>
            </a:pPr>
            <a:r>
              <a:rPr lang="en-US" sz="1800" b="0" i="0" u="none" dirty="0">
                <a:solidFill>
                  <a:schemeClr val="dk1"/>
                </a:solidFill>
                <a:latin typeface="Cabin"/>
                <a:ea typeface="Cabin"/>
                <a:cs typeface="Cabin"/>
                <a:sym typeface="Cabin"/>
              </a:rPr>
              <a:t/>
            </a:r>
            <a:br>
              <a:rPr lang="en-US" sz="1800" b="0" i="0" u="none" dirty="0">
                <a:solidFill>
                  <a:schemeClr val="dk1"/>
                </a:solidFill>
                <a:latin typeface="Cabin"/>
                <a:ea typeface="Cabin"/>
                <a:cs typeface="Cabin"/>
                <a:sym typeface="Cabin"/>
              </a:rPr>
            </a:br>
            <a:r>
              <a:rPr lang="en-US" sz="1800" b="0" i="0" u="none" dirty="0">
                <a:solidFill>
                  <a:schemeClr val="dk1"/>
                </a:solidFill>
                <a:latin typeface="Cabin"/>
                <a:ea typeface="Cabin"/>
                <a:cs typeface="Cabin"/>
                <a:sym typeface="Cabin"/>
              </a:rPr>
              <a:t/>
            </a:r>
            <a:br>
              <a:rPr lang="en-US" sz="1800" b="0" i="0" u="none" dirty="0">
                <a:solidFill>
                  <a:schemeClr val="dk1"/>
                </a:solidFill>
                <a:latin typeface="Cabin"/>
                <a:ea typeface="Cabin"/>
                <a:cs typeface="Cabin"/>
                <a:sym typeface="Cabin"/>
              </a:rPr>
            </a:br>
            <a:r>
              <a:rPr lang="en-US" sz="1800" b="0" i="0" u="none" dirty="0">
                <a:solidFill>
                  <a:schemeClr val="dk1"/>
                </a:solidFill>
                <a:latin typeface="Cabin"/>
                <a:ea typeface="Cabin"/>
                <a:cs typeface="Cabin"/>
                <a:sym typeface="Cabin"/>
              </a:rPr>
              <a:t/>
            </a:r>
            <a:br>
              <a:rPr lang="en-US" sz="1800" b="0" i="0" u="none" dirty="0">
                <a:solidFill>
                  <a:schemeClr val="dk1"/>
                </a:solidFill>
                <a:latin typeface="Cabin"/>
                <a:ea typeface="Cabin"/>
                <a:cs typeface="Cabin"/>
                <a:sym typeface="Cabin"/>
              </a:rPr>
            </a:br>
            <a:r>
              <a:rPr lang="en-US" sz="1800" b="0" i="0" u="none" dirty="0">
                <a:solidFill>
                  <a:schemeClr val="dk1"/>
                </a:solidFill>
                <a:latin typeface="Cabin"/>
                <a:ea typeface="Cabin"/>
                <a:cs typeface="Cabin"/>
                <a:sym typeface="Cabin"/>
              </a:rPr>
              <a:t/>
            </a:r>
            <a:br>
              <a:rPr lang="en-US" sz="1800" b="0" i="0" u="none" dirty="0">
                <a:solidFill>
                  <a:schemeClr val="dk1"/>
                </a:solidFill>
                <a:latin typeface="Cabin"/>
                <a:ea typeface="Cabin"/>
                <a:cs typeface="Cabin"/>
                <a:sym typeface="Cabin"/>
              </a:rPr>
            </a:br>
            <a:endParaRPr lang="en-US" sz="1800" b="0" i="0" u="none" dirty="0">
              <a:solidFill>
                <a:schemeClr val="dk1"/>
              </a:solidFill>
              <a:latin typeface="Cabin"/>
              <a:ea typeface="Cabin"/>
              <a:cs typeface="Cabin"/>
              <a:sym typeface="Cabin"/>
            </a:endParaRPr>
          </a:p>
        </p:txBody>
      </p:sp>
      <p:sp>
        <p:nvSpPr>
          <p:cNvPr id="235" name="Shape 235"/>
          <p:cNvSpPr/>
          <p:nvPr/>
        </p:nvSpPr>
        <p:spPr>
          <a:xfrm>
            <a:off x="803837" y="1231275"/>
            <a:ext cx="2968500" cy="708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EDBA1"/>
              </a:buClr>
              <a:buSzPct val="25000"/>
              <a:buFont typeface="Cabin"/>
              <a:buNone/>
            </a:pPr>
            <a:r>
              <a:rPr lang="en-US" sz="6000" b="1" i="0" u="none" strike="noStrike" cap="none" dirty="0" smtClean="0">
                <a:solidFill>
                  <a:srgbClr val="FF6600"/>
                </a:solidFill>
                <a:latin typeface="Rockwell" panose="02060603020205020403" pitchFamily="18" charset="0"/>
                <a:ea typeface="Cabin"/>
                <a:cs typeface="Cabin"/>
                <a:sym typeface="Cabin"/>
              </a:rPr>
              <a:t>Q &amp; A </a:t>
            </a:r>
            <a:endParaRPr lang="en-US" sz="6000" b="1" i="0" u="none" strike="noStrike" cap="none" dirty="0">
              <a:solidFill>
                <a:srgbClr val="FF6600"/>
              </a:solidFill>
              <a:latin typeface="Rockwell" panose="02060603020205020403" pitchFamily="18" charset="0"/>
              <a:ea typeface="Cabin"/>
              <a:cs typeface="Cabin"/>
              <a:sym typeface="Cabin"/>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Rockwell" panose="02060603020205020403" pitchFamily="18" charset="0"/>
              </a:rPr>
              <a:t>Office of Prevention &amp; Intervention</a:t>
            </a:r>
            <a:endParaRPr lang="en-US" sz="4000" dirty="0">
              <a:latin typeface="Rockwell" panose="020606030202050204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41964831"/>
              </p:ext>
            </p:extLst>
          </p:nvPr>
        </p:nvGraphicFramePr>
        <p:xfrm>
          <a:off x="268620" y="1990184"/>
          <a:ext cx="8521699" cy="2329132"/>
        </p:xfrm>
        <a:graphic>
          <a:graphicData uri="http://schemas.openxmlformats.org/drawingml/2006/table">
            <a:tbl>
              <a:tblPr firstRow="1" firstCol="1" bandRow="1">
                <a:tableStyleId>{05A76B5E-1DDF-456D-97AD-3F9DC73081F1}</a:tableStyleId>
              </a:tblPr>
              <a:tblGrid>
                <a:gridCol w="1916061">
                  <a:extLst>
                    <a:ext uri="{9D8B030D-6E8A-4147-A177-3AD203B41FA5}">
                      <a16:colId xmlns:a16="http://schemas.microsoft.com/office/drawing/2014/main" val="1089573468"/>
                    </a:ext>
                  </a:extLst>
                </a:gridCol>
                <a:gridCol w="2729194">
                  <a:extLst>
                    <a:ext uri="{9D8B030D-6E8A-4147-A177-3AD203B41FA5}">
                      <a16:colId xmlns:a16="http://schemas.microsoft.com/office/drawing/2014/main" val="3138217722"/>
                    </a:ext>
                  </a:extLst>
                </a:gridCol>
                <a:gridCol w="1881968">
                  <a:extLst>
                    <a:ext uri="{9D8B030D-6E8A-4147-A177-3AD203B41FA5}">
                      <a16:colId xmlns:a16="http://schemas.microsoft.com/office/drawing/2014/main" val="535476568"/>
                    </a:ext>
                  </a:extLst>
                </a:gridCol>
                <a:gridCol w="1994476">
                  <a:extLst>
                    <a:ext uri="{9D8B030D-6E8A-4147-A177-3AD203B41FA5}">
                      <a16:colId xmlns:a16="http://schemas.microsoft.com/office/drawing/2014/main" val="718577503"/>
                    </a:ext>
                  </a:extLst>
                </a:gridCol>
              </a:tblGrid>
              <a:tr h="155275">
                <a:tc>
                  <a:txBody>
                    <a:bodyPr/>
                    <a:lstStyle/>
                    <a:p>
                      <a:pPr marL="0" marR="0">
                        <a:lnSpc>
                          <a:spcPct val="120000"/>
                        </a:lnSpc>
                        <a:spcBef>
                          <a:spcPts val="600"/>
                        </a:spcBef>
                        <a:spcAft>
                          <a:spcPts val="600"/>
                        </a:spcAft>
                      </a:pPr>
                      <a:r>
                        <a:rPr lang="en-US" sz="800">
                          <a:effectLst/>
                        </a:rPr>
                        <a:t>Prevention &amp; Intervention Liaison</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tc>
                  <a:txBody>
                    <a:bodyPr/>
                    <a:lstStyle/>
                    <a:p>
                      <a:pPr marL="0" marR="0">
                        <a:lnSpc>
                          <a:spcPct val="120000"/>
                        </a:lnSpc>
                        <a:spcBef>
                          <a:spcPts val="600"/>
                        </a:spcBef>
                        <a:spcAft>
                          <a:spcPts val="600"/>
                        </a:spcAft>
                      </a:pPr>
                      <a:r>
                        <a:rPr lang="en-US" sz="800">
                          <a:effectLst/>
                        </a:rPr>
                        <a:t>Network</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tc>
                  <a:txBody>
                    <a:bodyPr/>
                    <a:lstStyle/>
                    <a:p>
                      <a:pPr marL="0" marR="0">
                        <a:lnSpc>
                          <a:spcPct val="120000"/>
                        </a:lnSpc>
                        <a:spcBef>
                          <a:spcPts val="600"/>
                        </a:spcBef>
                        <a:spcAft>
                          <a:spcPts val="600"/>
                        </a:spcAft>
                      </a:pPr>
                      <a:r>
                        <a:rPr lang="en-US" sz="800">
                          <a:effectLst/>
                        </a:rPr>
                        <a:t>Phone</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tc>
                  <a:txBody>
                    <a:bodyPr/>
                    <a:lstStyle/>
                    <a:p>
                      <a:pPr marL="0" marR="0">
                        <a:lnSpc>
                          <a:spcPct val="120000"/>
                        </a:lnSpc>
                        <a:spcBef>
                          <a:spcPts val="600"/>
                        </a:spcBef>
                        <a:spcAft>
                          <a:spcPts val="600"/>
                        </a:spcAft>
                      </a:pPr>
                      <a:r>
                        <a:rPr lang="en-US" sz="800">
                          <a:effectLst/>
                        </a:rPr>
                        <a:t>Email</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extLst>
                  <a:ext uri="{0D108BD9-81ED-4DB2-BD59-A6C34878D82A}">
                    <a16:rowId xmlns:a16="http://schemas.microsoft.com/office/drawing/2014/main" val="2413196616"/>
                  </a:ext>
                </a:extLst>
              </a:tr>
              <a:tr h="310551">
                <a:tc>
                  <a:txBody>
                    <a:bodyPr/>
                    <a:lstStyle/>
                    <a:p>
                      <a:pPr marL="91440" marR="0" indent="0">
                        <a:lnSpc>
                          <a:spcPct val="120000"/>
                        </a:lnSpc>
                        <a:spcBef>
                          <a:spcPts val="600"/>
                        </a:spcBef>
                        <a:spcAft>
                          <a:spcPts val="300"/>
                        </a:spcAft>
                        <a:tabLst>
                          <a:tab pos="228600" algn="l"/>
                          <a:tab pos="457200" algn="l"/>
                        </a:tabLst>
                      </a:pPr>
                      <a:r>
                        <a:rPr lang="en-US" sz="800">
                          <a:effectLst/>
                        </a:rPr>
                        <a:t>Tara Ryans </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0" marR="0">
                        <a:lnSpc>
                          <a:spcPct val="120000"/>
                        </a:lnSpc>
                        <a:spcBef>
                          <a:spcPts val="600"/>
                        </a:spcBef>
                        <a:spcAft>
                          <a:spcPts val="600"/>
                        </a:spcAft>
                      </a:pPr>
                      <a:r>
                        <a:rPr lang="en-US" sz="800">
                          <a:effectLst/>
                        </a:rPr>
                        <a:t>Turnaround and Central HS</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0" marR="0" indent="0">
                        <a:lnSpc>
                          <a:spcPct val="120000"/>
                        </a:lnSpc>
                        <a:spcBef>
                          <a:spcPts val="600"/>
                        </a:spcBef>
                        <a:spcAft>
                          <a:spcPts val="300"/>
                        </a:spcAft>
                        <a:tabLst>
                          <a:tab pos="228600" algn="l"/>
                          <a:tab pos="457200" algn="l"/>
                        </a:tabLst>
                      </a:pPr>
                      <a:r>
                        <a:rPr lang="en-US" sz="800">
                          <a:effectLst/>
                        </a:rPr>
                        <a:t>Cell: (215) 778-0024     Office: (215) 400-5509</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133985" marR="0" indent="-57150">
                        <a:lnSpc>
                          <a:spcPct val="120000"/>
                        </a:lnSpc>
                        <a:spcBef>
                          <a:spcPts val="600"/>
                        </a:spcBef>
                        <a:spcAft>
                          <a:spcPts val="600"/>
                        </a:spcAft>
                      </a:pPr>
                      <a:r>
                        <a:rPr lang="en-US" sz="800" u="sng">
                          <a:effectLst/>
                          <a:hlinkClick r:id="rId3"/>
                        </a:rPr>
                        <a:t>tryans@philasd.org</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extLst>
                  <a:ext uri="{0D108BD9-81ED-4DB2-BD59-A6C34878D82A}">
                    <a16:rowId xmlns:a16="http://schemas.microsoft.com/office/drawing/2014/main" val="422030488"/>
                  </a:ext>
                </a:extLst>
              </a:tr>
              <a:tr h="310551">
                <a:tc>
                  <a:txBody>
                    <a:bodyPr/>
                    <a:lstStyle/>
                    <a:p>
                      <a:pPr marL="91440" marR="0" indent="0">
                        <a:lnSpc>
                          <a:spcPct val="120000"/>
                        </a:lnSpc>
                        <a:spcBef>
                          <a:spcPts val="600"/>
                        </a:spcBef>
                        <a:spcAft>
                          <a:spcPts val="300"/>
                        </a:spcAft>
                        <a:tabLst>
                          <a:tab pos="228600" algn="l"/>
                          <a:tab pos="457200" algn="l"/>
                        </a:tabLst>
                      </a:pPr>
                      <a:r>
                        <a:rPr lang="en-US" sz="800">
                          <a:effectLst/>
                        </a:rPr>
                        <a:t>Damian Vargas </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0" marR="0">
                        <a:lnSpc>
                          <a:spcPct val="120000"/>
                        </a:lnSpc>
                        <a:spcBef>
                          <a:spcPts val="600"/>
                        </a:spcBef>
                        <a:spcAft>
                          <a:spcPts val="600"/>
                        </a:spcAft>
                      </a:pPr>
                      <a:r>
                        <a:rPr lang="en-US" sz="800">
                          <a:effectLst/>
                        </a:rPr>
                        <a:t> 1 &amp; Innovation</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274320" marR="0" indent="0">
                        <a:lnSpc>
                          <a:spcPct val="120000"/>
                        </a:lnSpc>
                        <a:spcBef>
                          <a:spcPts val="600"/>
                        </a:spcBef>
                        <a:spcAft>
                          <a:spcPts val="300"/>
                        </a:spcAft>
                        <a:tabLst>
                          <a:tab pos="228600" algn="l"/>
                          <a:tab pos="457200" algn="l"/>
                        </a:tabLst>
                      </a:pPr>
                      <a:r>
                        <a:rPr lang="en-US" sz="800">
                          <a:effectLst/>
                        </a:rPr>
                        <a:t>Cell: (267) 456-3503     Office: (215) 400-5621</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91440" marR="0" indent="0">
                        <a:lnSpc>
                          <a:spcPct val="120000"/>
                        </a:lnSpc>
                        <a:spcBef>
                          <a:spcPts val="600"/>
                        </a:spcBef>
                        <a:spcAft>
                          <a:spcPts val="300"/>
                        </a:spcAft>
                        <a:tabLst>
                          <a:tab pos="228600" algn="l"/>
                          <a:tab pos="457200" algn="l"/>
                        </a:tabLst>
                      </a:pPr>
                      <a:r>
                        <a:rPr lang="en-US" sz="800" u="sng">
                          <a:effectLst/>
                          <a:hlinkClick r:id="rId4"/>
                        </a:rPr>
                        <a:t>dvargas@philasd.org</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extLst>
                  <a:ext uri="{0D108BD9-81ED-4DB2-BD59-A6C34878D82A}">
                    <a16:rowId xmlns:a16="http://schemas.microsoft.com/office/drawing/2014/main" val="3379184825"/>
                  </a:ext>
                </a:extLst>
              </a:tr>
              <a:tr h="310551">
                <a:tc>
                  <a:txBody>
                    <a:bodyPr/>
                    <a:lstStyle/>
                    <a:p>
                      <a:pPr marL="91440" marR="0" indent="0">
                        <a:lnSpc>
                          <a:spcPct val="120000"/>
                        </a:lnSpc>
                        <a:spcBef>
                          <a:spcPts val="600"/>
                        </a:spcBef>
                        <a:spcAft>
                          <a:spcPts val="300"/>
                        </a:spcAft>
                        <a:tabLst>
                          <a:tab pos="228600" algn="l"/>
                          <a:tab pos="457200" algn="l"/>
                        </a:tabLst>
                      </a:pPr>
                      <a:r>
                        <a:rPr lang="en-US" sz="800">
                          <a:effectLst/>
                        </a:rPr>
                        <a:t>Korbin Reynolds</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0" marR="0">
                        <a:lnSpc>
                          <a:spcPct val="120000"/>
                        </a:lnSpc>
                        <a:spcBef>
                          <a:spcPts val="600"/>
                        </a:spcBef>
                        <a:spcAft>
                          <a:spcPts val="600"/>
                        </a:spcAft>
                      </a:pPr>
                      <a:r>
                        <a:rPr lang="en-US" sz="800">
                          <a:effectLst/>
                        </a:rPr>
                        <a:t>2 &amp; Autonomy</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274320" marR="0" indent="0">
                        <a:lnSpc>
                          <a:spcPct val="120000"/>
                        </a:lnSpc>
                        <a:spcBef>
                          <a:spcPts val="600"/>
                        </a:spcBef>
                        <a:spcAft>
                          <a:spcPts val="300"/>
                        </a:spcAft>
                        <a:tabLst>
                          <a:tab pos="228600" algn="l"/>
                          <a:tab pos="457200" algn="l"/>
                        </a:tabLst>
                      </a:pPr>
                      <a:r>
                        <a:rPr lang="en-US" sz="800">
                          <a:effectLst/>
                        </a:rPr>
                        <a:t>Cell: (267) 586-5056     Office: (215) 400-5889</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91440" marR="0" indent="0">
                        <a:lnSpc>
                          <a:spcPct val="120000"/>
                        </a:lnSpc>
                        <a:spcBef>
                          <a:spcPts val="600"/>
                        </a:spcBef>
                        <a:spcAft>
                          <a:spcPts val="300"/>
                        </a:spcAft>
                        <a:tabLst>
                          <a:tab pos="228600" algn="l"/>
                          <a:tab pos="457200" algn="l"/>
                        </a:tabLst>
                      </a:pPr>
                      <a:r>
                        <a:rPr lang="en-US" sz="800" u="sng">
                          <a:effectLst/>
                          <a:hlinkClick r:id="rId5"/>
                        </a:rPr>
                        <a:t>kreynolds@philasd.org</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extLst>
                  <a:ext uri="{0D108BD9-81ED-4DB2-BD59-A6C34878D82A}">
                    <a16:rowId xmlns:a16="http://schemas.microsoft.com/office/drawing/2014/main" val="1376929024"/>
                  </a:ext>
                </a:extLst>
              </a:tr>
              <a:tr h="310551">
                <a:tc>
                  <a:txBody>
                    <a:bodyPr/>
                    <a:lstStyle/>
                    <a:p>
                      <a:pPr marL="91440" marR="0" indent="0">
                        <a:lnSpc>
                          <a:spcPct val="120000"/>
                        </a:lnSpc>
                        <a:spcBef>
                          <a:spcPts val="600"/>
                        </a:spcBef>
                        <a:spcAft>
                          <a:spcPts val="300"/>
                        </a:spcAft>
                        <a:tabLst>
                          <a:tab pos="228600" algn="l"/>
                          <a:tab pos="457200" algn="l"/>
                        </a:tabLst>
                      </a:pPr>
                      <a:r>
                        <a:rPr lang="en-US" sz="800">
                          <a:effectLst/>
                        </a:rPr>
                        <a:t>John Hale </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0" marR="0">
                        <a:lnSpc>
                          <a:spcPct val="120000"/>
                        </a:lnSpc>
                        <a:spcBef>
                          <a:spcPts val="600"/>
                        </a:spcBef>
                        <a:spcAft>
                          <a:spcPts val="600"/>
                        </a:spcAft>
                      </a:pPr>
                      <a:r>
                        <a:rPr lang="en-US" sz="800">
                          <a:effectLst/>
                        </a:rPr>
                        <a:t>3 &amp; Opportunity</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274320" marR="0" indent="0">
                        <a:lnSpc>
                          <a:spcPct val="120000"/>
                        </a:lnSpc>
                        <a:spcBef>
                          <a:spcPts val="600"/>
                        </a:spcBef>
                        <a:spcAft>
                          <a:spcPts val="300"/>
                        </a:spcAft>
                        <a:tabLst>
                          <a:tab pos="228600" algn="l"/>
                          <a:tab pos="457200" algn="l"/>
                        </a:tabLst>
                      </a:pPr>
                      <a:r>
                        <a:rPr lang="en-US" sz="800">
                          <a:effectLst/>
                        </a:rPr>
                        <a:t>Cell: (267) 586-5054     Office: (215) 400-6447</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91440" marR="0" indent="0">
                        <a:lnSpc>
                          <a:spcPct val="120000"/>
                        </a:lnSpc>
                        <a:spcBef>
                          <a:spcPts val="600"/>
                        </a:spcBef>
                        <a:spcAft>
                          <a:spcPts val="300"/>
                        </a:spcAft>
                        <a:tabLst>
                          <a:tab pos="228600" algn="l"/>
                          <a:tab pos="457200" algn="l"/>
                        </a:tabLst>
                      </a:pPr>
                      <a:r>
                        <a:rPr lang="en-US" sz="800" u="sng">
                          <a:effectLst/>
                          <a:hlinkClick r:id="rId6"/>
                        </a:rPr>
                        <a:t>jhale@philasd.org</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extLst>
                  <a:ext uri="{0D108BD9-81ED-4DB2-BD59-A6C34878D82A}">
                    <a16:rowId xmlns:a16="http://schemas.microsoft.com/office/drawing/2014/main" val="2347284636"/>
                  </a:ext>
                </a:extLst>
              </a:tr>
              <a:tr h="310551">
                <a:tc>
                  <a:txBody>
                    <a:bodyPr/>
                    <a:lstStyle/>
                    <a:p>
                      <a:pPr marL="91440" marR="0" indent="0">
                        <a:lnSpc>
                          <a:spcPct val="120000"/>
                        </a:lnSpc>
                        <a:spcBef>
                          <a:spcPts val="600"/>
                        </a:spcBef>
                        <a:spcAft>
                          <a:spcPts val="300"/>
                        </a:spcAft>
                        <a:tabLst>
                          <a:tab pos="228600" algn="l"/>
                          <a:tab pos="457200" algn="l"/>
                        </a:tabLst>
                      </a:pPr>
                      <a:r>
                        <a:rPr lang="en-US" sz="800">
                          <a:effectLst/>
                        </a:rPr>
                        <a:t>Tania Leonard </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0" marR="0">
                        <a:lnSpc>
                          <a:spcPct val="120000"/>
                        </a:lnSpc>
                        <a:spcBef>
                          <a:spcPts val="600"/>
                        </a:spcBef>
                        <a:spcAft>
                          <a:spcPts val="600"/>
                        </a:spcAft>
                      </a:pPr>
                      <a:r>
                        <a:rPr lang="en-US" sz="800">
                          <a:effectLst/>
                        </a:rPr>
                        <a:t>4 &amp; 5, George Washington Carver HS Eng &amp; Science</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274320" marR="0" indent="0">
                        <a:lnSpc>
                          <a:spcPct val="120000"/>
                        </a:lnSpc>
                        <a:spcBef>
                          <a:spcPts val="600"/>
                        </a:spcBef>
                        <a:spcAft>
                          <a:spcPts val="300"/>
                        </a:spcAft>
                        <a:tabLst>
                          <a:tab pos="228600" algn="l"/>
                          <a:tab pos="457200" algn="l"/>
                        </a:tabLst>
                      </a:pPr>
                      <a:r>
                        <a:rPr lang="en-US" sz="800">
                          <a:effectLst/>
                        </a:rPr>
                        <a:t>Cell: (215) 778-5958     Office: (215) 400-5712</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91440" marR="0" indent="0">
                        <a:lnSpc>
                          <a:spcPct val="120000"/>
                        </a:lnSpc>
                        <a:spcBef>
                          <a:spcPts val="600"/>
                        </a:spcBef>
                        <a:spcAft>
                          <a:spcPts val="300"/>
                        </a:spcAft>
                        <a:tabLst>
                          <a:tab pos="228600" algn="l"/>
                          <a:tab pos="457200" algn="l"/>
                        </a:tabLst>
                      </a:pPr>
                      <a:r>
                        <a:rPr lang="en-US" sz="800" u="sng">
                          <a:effectLst/>
                          <a:hlinkClick r:id="rId7"/>
                        </a:rPr>
                        <a:t>tleonard@philasd.org</a:t>
                      </a:r>
                      <a:r>
                        <a:rPr lang="en-US" sz="800">
                          <a:effectLst/>
                        </a:rPr>
                        <a:t> </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extLst>
                  <a:ext uri="{0D108BD9-81ED-4DB2-BD59-A6C34878D82A}">
                    <a16:rowId xmlns:a16="http://schemas.microsoft.com/office/drawing/2014/main" val="2582351709"/>
                  </a:ext>
                </a:extLst>
              </a:tr>
              <a:tr h="310551">
                <a:tc>
                  <a:txBody>
                    <a:bodyPr/>
                    <a:lstStyle/>
                    <a:p>
                      <a:pPr marL="91440" marR="0" indent="0">
                        <a:lnSpc>
                          <a:spcPct val="120000"/>
                        </a:lnSpc>
                        <a:spcBef>
                          <a:spcPts val="600"/>
                        </a:spcBef>
                        <a:spcAft>
                          <a:spcPts val="300"/>
                        </a:spcAft>
                        <a:tabLst>
                          <a:tab pos="228600" algn="l"/>
                          <a:tab pos="457200" algn="l"/>
                        </a:tabLst>
                      </a:pPr>
                      <a:r>
                        <a:rPr lang="en-US" sz="800">
                          <a:effectLst/>
                        </a:rPr>
                        <a:t>James Adams </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0" marR="0">
                        <a:lnSpc>
                          <a:spcPct val="120000"/>
                        </a:lnSpc>
                        <a:spcBef>
                          <a:spcPts val="600"/>
                        </a:spcBef>
                        <a:spcAft>
                          <a:spcPts val="600"/>
                        </a:spcAft>
                      </a:pPr>
                      <a:r>
                        <a:rPr lang="en-US" sz="800">
                          <a:effectLst/>
                        </a:rPr>
                        <a:t>6 &amp; 7, J Cooke</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274320" marR="0" indent="0">
                        <a:lnSpc>
                          <a:spcPct val="120000"/>
                        </a:lnSpc>
                        <a:spcBef>
                          <a:spcPts val="600"/>
                        </a:spcBef>
                        <a:spcAft>
                          <a:spcPts val="300"/>
                        </a:spcAft>
                        <a:tabLst>
                          <a:tab pos="228600" algn="l"/>
                          <a:tab pos="457200" algn="l"/>
                        </a:tabLst>
                      </a:pPr>
                      <a:r>
                        <a:rPr lang="en-US" sz="800">
                          <a:effectLst/>
                        </a:rPr>
                        <a:t>Cell: (215) 768-6638     Office: (215) 400-5851</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91440" marR="0" indent="0">
                        <a:lnSpc>
                          <a:spcPct val="120000"/>
                        </a:lnSpc>
                        <a:spcBef>
                          <a:spcPts val="600"/>
                        </a:spcBef>
                        <a:spcAft>
                          <a:spcPts val="300"/>
                        </a:spcAft>
                        <a:tabLst>
                          <a:tab pos="228600" algn="l"/>
                          <a:tab pos="457200" algn="l"/>
                        </a:tabLst>
                      </a:pPr>
                      <a:r>
                        <a:rPr lang="en-US" sz="800" u="sng">
                          <a:effectLst/>
                          <a:hlinkClick r:id="rId8"/>
                        </a:rPr>
                        <a:t>jdadams@philasd.org</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extLst>
                  <a:ext uri="{0D108BD9-81ED-4DB2-BD59-A6C34878D82A}">
                    <a16:rowId xmlns:a16="http://schemas.microsoft.com/office/drawing/2014/main" val="2577393125"/>
                  </a:ext>
                </a:extLst>
              </a:tr>
              <a:tr h="310551">
                <a:tc>
                  <a:txBody>
                    <a:bodyPr/>
                    <a:lstStyle/>
                    <a:p>
                      <a:pPr marL="91440" marR="0" indent="0">
                        <a:lnSpc>
                          <a:spcPct val="120000"/>
                        </a:lnSpc>
                        <a:spcBef>
                          <a:spcPts val="600"/>
                        </a:spcBef>
                        <a:spcAft>
                          <a:spcPts val="300"/>
                        </a:spcAft>
                        <a:tabLst>
                          <a:tab pos="228600" algn="l"/>
                          <a:tab pos="457200" algn="l"/>
                        </a:tabLst>
                      </a:pPr>
                      <a:r>
                        <a:rPr lang="en-US" sz="800">
                          <a:effectLst/>
                        </a:rPr>
                        <a:t>Johanna Agnew </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0" marR="0">
                        <a:lnSpc>
                          <a:spcPct val="120000"/>
                        </a:lnSpc>
                        <a:spcBef>
                          <a:spcPts val="600"/>
                        </a:spcBef>
                        <a:spcAft>
                          <a:spcPts val="600"/>
                        </a:spcAft>
                      </a:pPr>
                      <a:r>
                        <a:rPr lang="en-US" sz="800" dirty="0">
                          <a:effectLst/>
                        </a:rPr>
                        <a:t>8 &amp; 9</a:t>
                      </a:r>
                      <a:endParaRPr lang="en-US" sz="8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274320" marR="0" indent="0">
                        <a:lnSpc>
                          <a:spcPct val="120000"/>
                        </a:lnSpc>
                        <a:spcBef>
                          <a:spcPts val="600"/>
                        </a:spcBef>
                        <a:spcAft>
                          <a:spcPts val="300"/>
                        </a:spcAft>
                        <a:tabLst>
                          <a:tab pos="228600" algn="l"/>
                          <a:tab pos="457200" algn="l"/>
                        </a:tabLst>
                      </a:pPr>
                      <a:r>
                        <a:rPr lang="en-US" sz="800">
                          <a:effectLst/>
                        </a:rPr>
                        <a:t>Cell: (267) 252-2878     Office: (215) 400-5134</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76835" marR="0">
                        <a:lnSpc>
                          <a:spcPct val="120000"/>
                        </a:lnSpc>
                        <a:spcBef>
                          <a:spcPts val="600"/>
                        </a:spcBef>
                        <a:spcAft>
                          <a:spcPts val="600"/>
                        </a:spcAft>
                      </a:pPr>
                      <a:r>
                        <a:rPr lang="en-US" sz="800" u="sng" dirty="0">
                          <a:effectLst/>
                          <a:hlinkClick r:id="rId9"/>
                        </a:rPr>
                        <a:t>jagnew@philasd.org</a:t>
                      </a:r>
                      <a:endParaRPr lang="en-US" sz="8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extLst>
                  <a:ext uri="{0D108BD9-81ED-4DB2-BD59-A6C34878D82A}">
                    <a16:rowId xmlns:a16="http://schemas.microsoft.com/office/drawing/2014/main" val="11982316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68190784"/>
              </p:ext>
            </p:extLst>
          </p:nvPr>
        </p:nvGraphicFramePr>
        <p:xfrm>
          <a:off x="282058" y="5271632"/>
          <a:ext cx="8521700" cy="465826"/>
        </p:xfrm>
        <a:graphic>
          <a:graphicData uri="http://schemas.openxmlformats.org/drawingml/2006/table">
            <a:tbl>
              <a:tblPr firstRow="1" firstCol="1" bandRow="1">
                <a:tableStyleId>{05A76B5E-1DDF-456D-97AD-3F9DC73081F1}</a:tableStyleId>
              </a:tblPr>
              <a:tblGrid>
                <a:gridCol w="1996181">
                  <a:extLst>
                    <a:ext uri="{9D8B030D-6E8A-4147-A177-3AD203B41FA5}">
                      <a16:colId xmlns:a16="http://schemas.microsoft.com/office/drawing/2014/main" val="42675748"/>
                    </a:ext>
                  </a:extLst>
                </a:gridCol>
                <a:gridCol w="2649075">
                  <a:extLst>
                    <a:ext uri="{9D8B030D-6E8A-4147-A177-3AD203B41FA5}">
                      <a16:colId xmlns:a16="http://schemas.microsoft.com/office/drawing/2014/main" val="1723370634"/>
                    </a:ext>
                  </a:extLst>
                </a:gridCol>
                <a:gridCol w="1881968">
                  <a:extLst>
                    <a:ext uri="{9D8B030D-6E8A-4147-A177-3AD203B41FA5}">
                      <a16:colId xmlns:a16="http://schemas.microsoft.com/office/drawing/2014/main" val="3190071625"/>
                    </a:ext>
                  </a:extLst>
                </a:gridCol>
                <a:gridCol w="1994476">
                  <a:extLst>
                    <a:ext uri="{9D8B030D-6E8A-4147-A177-3AD203B41FA5}">
                      <a16:colId xmlns:a16="http://schemas.microsoft.com/office/drawing/2014/main" val="3069186006"/>
                    </a:ext>
                  </a:extLst>
                </a:gridCol>
              </a:tblGrid>
              <a:tr h="310551">
                <a:tc>
                  <a:txBody>
                    <a:bodyPr/>
                    <a:lstStyle/>
                    <a:p>
                      <a:pPr marL="0" marR="0">
                        <a:lnSpc>
                          <a:spcPct val="120000"/>
                        </a:lnSpc>
                        <a:spcBef>
                          <a:spcPts val="600"/>
                        </a:spcBef>
                        <a:spcAft>
                          <a:spcPts val="600"/>
                        </a:spcAft>
                      </a:pPr>
                      <a:r>
                        <a:rPr lang="en-US" sz="800">
                          <a:effectLst/>
                        </a:rPr>
                        <a:t>Director, Prevention and Intervention</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tc>
                  <a:txBody>
                    <a:bodyPr/>
                    <a:lstStyle/>
                    <a:p>
                      <a:pPr marL="0" marR="0">
                        <a:lnSpc>
                          <a:spcPct val="120000"/>
                        </a:lnSpc>
                        <a:spcBef>
                          <a:spcPts val="600"/>
                        </a:spcBef>
                        <a:spcAft>
                          <a:spcPts val="600"/>
                        </a:spcAft>
                      </a:pPr>
                      <a:r>
                        <a:rPr lang="en-US" sz="800">
                          <a:effectLst/>
                        </a:rPr>
                        <a:t>Network</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tc>
                  <a:txBody>
                    <a:bodyPr/>
                    <a:lstStyle/>
                    <a:p>
                      <a:pPr marL="0" marR="0">
                        <a:lnSpc>
                          <a:spcPct val="120000"/>
                        </a:lnSpc>
                        <a:spcBef>
                          <a:spcPts val="600"/>
                        </a:spcBef>
                        <a:spcAft>
                          <a:spcPts val="600"/>
                        </a:spcAft>
                      </a:pPr>
                      <a:r>
                        <a:rPr lang="en-US" sz="800">
                          <a:effectLst/>
                        </a:rPr>
                        <a:t>Phone</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tc>
                  <a:txBody>
                    <a:bodyPr/>
                    <a:lstStyle/>
                    <a:p>
                      <a:pPr marL="0" marR="0">
                        <a:lnSpc>
                          <a:spcPct val="120000"/>
                        </a:lnSpc>
                        <a:spcBef>
                          <a:spcPts val="600"/>
                        </a:spcBef>
                        <a:spcAft>
                          <a:spcPts val="600"/>
                        </a:spcAft>
                      </a:pPr>
                      <a:r>
                        <a:rPr lang="en-US" sz="800">
                          <a:effectLst/>
                        </a:rPr>
                        <a:t>Email</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extLst>
                  <a:ext uri="{0D108BD9-81ED-4DB2-BD59-A6C34878D82A}">
                    <a16:rowId xmlns:a16="http://schemas.microsoft.com/office/drawing/2014/main" val="2610759337"/>
                  </a:ext>
                </a:extLst>
              </a:tr>
              <a:tr h="155275">
                <a:tc>
                  <a:txBody>
                    <a:bodyPr/>
                    <a:lstStyle/>
                    <a:p>
                      <a:pPr marL="91440" marR="0" indent="0">
                        <a:lnSpc>
                          <a:spcPct val="120000"/>
                        </a:lnSpc>
                        <a:spcBef>
                          <a:spcPts val="600"/>
                        </a:spcBef>
                        <a:spcAft>
                          <a:spcPts val="300"/>
                        </a:spcAft>
                        <a:tabLst>
                          <a:tab pos="228600" algn="l"/>
                          <a:tab pos="457200" algn="l"/>
                        </a:tabLst>
                      </a:pPr>
                      <a:r>
                        <a:rPr lang="en-US" sz="800">
                          <a:effectLst/>
                        </a:rPr>
                        <a:t>Latesha Watson</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0" marR="0">
                        <a:lnSpc>
                          <a:spcPct val="120000"/>
                        </a:lnSpc>
                        <a:spcBef>
                          <a:spcPts val="600"/>
                        </a:spcBef>
                        <a:spcAft>
                          <a:spcPts val="600"/>
                        </a:spcAft>
                      </a:pPr>
                      <a:r>
                        <a:rPr lang="en-US" sz="800">
                          <a:effectLst/>
                        </a:rPr>
                        <a:t>District-wide</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0" marR="0" indent="0">
                        <a:lnSpc>
                          <a:spcPct val="120000"/>
                        </a:lnSpc>
                        <a:spcBef>
                          <a:spcPts val="600"/>
                        </a:spcBef>
                        <a:spcAft>
                          <a:spcPts val="300"/>
                        </a:spcAft>
                        <a:tabLst>
                          <a:tab pos="228600" algn="l"/>
                          <a:tab pos="457200" algn="l"/>
                        </a:tabLst>
                      </a:pPr>
                      <a:r>
                        <a:rPr lang="en-US" sz="800">
                          <a:effectLst/>
                        </a:rPr>
                        <a:t>Office: (215) 400-5661</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91440" marR="0" indent="0">
                        <a:lnSpc>
                          <a:spcPct val="120000"/>
                        </a:lnSpc>
                        <a:spcBef>
                          <a:spcPts val="600"/>
                        </a:spcBef>
                        <a:spcAft>
                          <a:spcPts val="300"/>
                        </a:spcAft>
                        <a:tabLst>
                          <a:tab pos="228600" algn="l"/>
                          <a:tab pos="457200" algn="l"/>
                        </a:tabLst>
                      </a:pPr>
                      <a:r>
                        <a:rPr lang="en-US" sz="800" u="sng" dirty="0">
                          <a:effectLst/>
                          <a:hlinkClick r:id="rId10"/>
                        </a:rPr>
                        <a:t>lwwatson@philasd.org</a:t>
                      </a:r>
                      <a:endParaRPr lang="en-US" sz="8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extLst>
                  <a:ext uri="{0D108BD9-81ED-4DB2-BD59-A6C34878D82A}">
                    <a16:rowId xmlns:a16="http://schemas.microsoft.com/office/drawing/2014/main" val="237549702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57729408"/>
              </p:ext>
            </p:extLst>
          </p:nvPr>
        </p:nvGraphicFramePr>
        <p:xfrm>
          <a:off x="268619" y="4573777"/>
          <a:ext cx="8521700" cy="443393"/>
        </p:xfrm>
        <a:graphic>
          <a:graphicData uri="http://schemas.openxmlformats.org/drawingml/2006/table">
            <a:tbl>
              <a:tblPr firstRow="1" firstCol="1" bandRow="1">
                <a:tableStyleId>{05A76B5E-1DDF-456D-97AD-3F9DC73081F1}</a:tableStyleId>
              </a:tblPr>
              <a:tblGrid>
                <a:gridCol w="1996181">
                  <a:extLst>
                    <a:ext uri="{9D8B030D-6E8A-4147-A177-3AD203B41FA5}">
                      <a16:colId xmlns:a16="http://schemas.microsoft.com/office/drawing/2014/main" val="1470897354"/>
                    </a:ext>
                  </a:extLst>
                </a:gridCol>
                <a:gridCol w="2649075">
                  <a:extLst>
                    <a:ext uri="{9D8B030D-6E8A-4147-A177-3AD203B41FA5}">
                      <a16:colId xmlns:a16="http://schemas.microsoft.com/office/drawing/2014/main" val="1800966639"/>
                    </a:ext>
                  </a:extLst>
                </a:gridCol>
                <a:gridCol w="1881968">
                  <a:extLst>
                    <a:ext uri="{9D8B030D-6E8A-4147-A177-3AD203B41FA5}">
                      <a16:colId xmlns:a16="http://schemas.microsoft.com/office/drawing/2014/main" val="4189334983"/>
                    </a:ext>
                  </a:extLst>
                </a:gridCol>
                <a:gridCol w="1994476">
                  <a:extLst>
                    <a:ext uri="{9D8B030D-6E8A-4147-A177-3AD203B41FA5}">
                      <a16:colId xmlns:a16="http://schemas.microsoft.com/office/drawing/2014/main" val="952722013"/>
                    </a:ext>
                  </a:extLst>
                </a:gridCol>
              </a:tblGrid>
              <a:tr h="310551">
                <a:tc>
                  <a:txBody>
                    <a:bodyPr/>
                    <a:lstStyle/>
                    <a:p>
                      <a:pPr marL="0" marR="0">
                        <a:lnSpc>
                          <a:spcPct val="120000"/>
                        </a:lnSpc>
                        <a:spcBef>
                          <a:spcPts val="600"/>
                        </a:spcBef>
                        <a:spcAft>
                          <a:spcPts val="600"/>
                        </a:spcAft>
                      </a:pPr>
                      <a:r>
                        <a:rPr lang="en-US" sz="800">
                          <a:effectLst/>
                        </a:rPr>
                        <a:t>Director, Trauma-Informed School Practices</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tc>
                  <a:txBody>
                    <a:bodyPr/>
                    <a:lstStyle/>
                    <a:p>
                      <a:pPr marL="0" marR="0">
                        <a:lnSpc>
                          <a:spcPct val="120000"/>
                        </a:lnSpc>
                        <a:spcBef>
                          <a:spcPts val="600"/>
                        </a:spcBef>
                        <a:spcAft>
                          <a:spcPts val="600"/>
                        </a:spcAft>
                      </a:pPr>
                      <a:r>
                        <a:rPr lang="en-US" sz="800">
                          <a:effectLst/>
                        </a:rPr>
                        <a:t>Network</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tc>
                  <a:txBody>
                    <a:bodyPr/>
                    <a:lstStyle/>
                    <a:p>
                      <a:pPr marL="0" marR="0">
                        <a:lnSpc>
                          <a:spcPct val="120000"/>
                        </a:lnSpc>
                        <a:spcBef>
                          <a:spcPts val="600"/>
                        </a:spcBef>
                        <a:spcAft>
                          <a:spcPts val="600"/>
                        </a:spcAft>
                      </a:pPr>
                      <a:r>
                        <a:rPr lang="en-US" sz="800">
                          <a:effectLst/>
                        </a:rPr>
                        <a:t>Phone</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tc>
                  <a:txBody>
                    <a:bodyPr/>
                    <a:lstStyle/>
                    <a:p>
                      <a:pPr marL="0" marR="0">
                        <a:lnSpc>
                          <a:spcPct val="120000"/>
                        </a:lnSpc>
                        <a:spcBef>
                          <a:spcPts val="600"/>
                        </a:spcBef>
                        <a:spcAft>
                          <a:spcPts val="600"/>
                        </a:spcAft>
                      </a:pPr>
                      <a:r>
                        <a:rPr lang="en-US" sz="800">
                          <a:effectLst/>
                        </a:rPr>
                        <a:t>Email</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extLst>
                  <a:ext uri="{0D108BD9-81ED-4DB2-BD59-A6C34878D82A}">
                    <a16:rowId xmlns:a16="http://schemas.microsoft.com/office/drawing/2014/main" val="2216033497"/>
                  </a:ext>
                </a:extLst>
              </a:tr>
              <a:tr h="111251">
                <a:tc>
                  <a:txBody>
                    <a:bodyPr/>
                    <a:lstStyle/>
                    <a:p>
                      <a:pPr marL="91440" marR="0" indent="0">
                        <a:lnSpc>
                          <a:spcPct val="120000"/>
                        </a:lnSpc>
                        <a:spcBef>
                          <a:spcPts val="600"/>
                        </a:spcBef>
                        <a:spcAft>
                          <a:spcPts val="300"/>
                        </a:spcAft>
                        <a:tabLst>
                          <a:tab pos="228600" algn="l"/>
                          <a:tab pos="457200" algn="l"/>
                        </a:tabLst>
                      </a:pPr>
                      <a:r>
                        <a:rPr lang="en-US" sz="800">
                          <a:effectLst/>
                        </a:rPr>
                        <a:t>Iesha Brown-Pygatt</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0" marR="0">
                        <a:lnSpc>
                          <a:spcPct val="120000"/>
                        </a:lnSpc>
                        <a:spcBef>
                          <a:spcPts val="600"/>
                        </a:spcBef>
                        <a:spcAft>
                          <a:spcPts val="600"/>
                        </a:spcAft>
                      </a:pPr>
                      <a:r>
                        <a:rPr lang="en-US" sz="800">
                          <a:effectLst/>
                        </a:rPr>
                        <a:t>District-wide</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0" marR="0" indent="0">
                        <a:lnSpc>
                          <a:spcPct val="120000"/>
                        </a:lnSpc>
                        <a:spcBef>
                          <a:spcPts val="600"/>
                        </a:spcBef>
                        <a:spcAft>
                          <a:spcPts val="300"/>
                        </a:spcAft>
                        <a:tabLst>
                          <a:tab pos="228600" algn="l"/>
                          <a:tab pos="457200" algn="l"/>
                        </a:tabLst>
                      </a:pPr>
                      <a:r>
                        <a:rPr lang="en-US" sz="800">
                          <a:effectLst/>
                        </a:rPr>
                        <a:t>Office: (215) 400-6425</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0" marR="0" indent="0">
                        <a:lnSpc>
                          <a:spcPct val="120000"/>
                        </a:lnSpc>
                        <a:spcBef>
                          <a:spcPts val="600"/>
                        </a:spcBef>
                        <a:spcAft>
                          <a:spcPts val="300"/>
                        </a:spcAft>
                        <a:tabLst>
                          <a:tab pos="228600" algn="l"/>
                          <a:tab pos="457200" algn="l"/>
                        </a:tabLst>
                      </a:pPr>
                      <a:r>
                        <a:rPr lang="en-US" sz="800" u="sng" dirty="0">
                          <a:effectLst/>
                          <a:hlinkClick r:id="rId11"/>
                        </a:rPr>
                        <a:t>ibrownpygatt@philasd.org</a:t>
                      </a:r>
                      <a:endParaRPr lang="en-US" sz="8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extLst>
                  <a:ext uri="{0D108BD9-81ED-4DB2-BD59-A6C34878D82A}">
                    <a16:rowId xmlns:a16="http://schemas.microsoft.com/office/drawing/2014/main" val="127609464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34244804"/>
              </p:ext>
            </p:extLst>
          </p:nvPr>
        </p:nvGraphicFramePr>
        <p:xfrm>
          <a:off x="268619" y="5969486"/>
          <a:ext cx="8521700" cy="621102"/>
        </p:xfrm>
        <a:graphic>
          <a:graphicData uri="http://schemas.openxmlformats.org/drawingml/2006/table">
            <a:tbl>
              <a:tblPr firstRow="1" firstCol="1" bandRow="1">
                <a:tableStyleId>{05A76B5E-1DDF-456D-97AD-3F9DC73081F1}</a:tableStyleId>
              </a:tblPr>
              <a:tblGrid>
                <a:gridCol w="1996181">
                  <a:extLst>
                    <a:ext uri="{9D8B030D-6E8A-4147-A177-3AD203B41FA5}">
                      <a16:colId xmlns:a16="http://schemas.microsoft.com/office/drawing/2014/main" val="3008171319"/>
                    </a:ext>
                  </a:extLst>
                </a:gridCol>
                <a:gridCol w="2649075">
                  <a:extLst>
                    <a:ext uri="{9D8B030D-6E8A-4147-A177-3AD203B41FA5}">
                      <a16:colId xmlns:a16="http://schemas.microsoft.com/office/drawing/2014/main" val="3469014720"/>
                    </a:ext>
                  </a:extLst>
                </a:gridCol>
                <a:gridCol w="1881968">
                  <a:extLst>
                    <a:ext uri="{9D8B030D-6E8A-4147-A177-3AD203B41FA5}">
                      <a16:colId xmlns:a16="http://schemas.microsoft.com/office/drawing/2014/main" val="2245550141"/>
                    </a:ext>
                  </a:extLst>
                </a:gridCol>
                <a:gridCol w="1994476">
                  <a:extLst>
                    <a:ext uri="{9D8B030D-6E8A-4147-A177-3AD203B41FA5}">
                      <a16:colId xmlns:a16="http://schemas.microsoft.com/office/drawing/2014/main" val="285692494"/>
                    </a:ext>
                  </a:extLst>
                </a:gridCol>
              </a:tblGrid>
              <a:tr h="310551">
                <a:tc>
                  <a:txBody>
                    <a:bodyPr/>
                    <a:lstStyle/>
                    <a:p>
                      <a:pPr marL="0" marR="0">
                        <a:lnSpc>
                          <a:spcPct val="120000"/>
                        </a:lnSpc>
                        <a:spcBef>
                          <a:spcPts val="600"/>
                        </a:spcBef>
                        <a:spcAft>
                          <a:spcPts val="600"/>
                        </a:spcAft>
                      </a:pPr>
                      <a:r>
                        <a:rPr lang="en-US" sz="800">
                          <a:effectLst/>
                        </a:rPr>
                        <a:t>Deputy Chief,  Prevention &amp; Intervention </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tc>
                  <a:txBody>
                    <a:bodyPr/>
                    <a:lstStyle/>
                    <a:p>
                      <a:pPr marL="0" marR="0">
                        <a:lnSpc>
                          <a:spcPct val="120000"/>
                        </a:lnSpc>
                        <a:spcBef>
                          <a:spcPts val="600"/>
                        </a:spcBef>
                        <a:spcAft>
                          <a:spcPts val="600"/>
                        </a:spcAft>
                      </a:pPr>
                      <a:r>
                        <a:rPr lang="en-US" sz="800">
                          <a:effectLst/>
                        </a:rPr>
                        <a:t>Network</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tc>
                  <a:txBody>
                    <a:bodyPr/>
                    <a:lstStyle/>
                    <a:p>
                      <a:pPr marL="0" marR="0">
                        <a:lnSpc>
                          <a:spcPct val="120000"/>
                        </a:lnSpc>
                        <a:spcBef>
                          <a:spcPts val="600"/>
                        </a:spcBef>
                        <a:spcAft>
                          <a:spcPts val="600"/>
                        </a:spcAft>
                      </a:pPr>
                      <a:r>
                        <a:rPr lang="en-US" sz="800">
                          <a:effectLst/>
                        </a:rPr>
                        <a:t>Phone</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tc>
                  <a:txBody>
                    <a:bodyPr/>
                    <a:lstStyle/>
                    <a:p>
                      <a:pPr marL="0" marR="0">
                        <a:lnSpc>
                          <a:spcPct val="120000"/>
                        </a:lnSpc>
                        <a:spcBef>
                          <a:spcPts val="600"/>
                        </a:spcBef>
                        <a:spcAft>
                          <a:spcPts val="600"/>
                        </a:spcAft>
                      </a:pPr>
                      <a:r>
                        <a:rPr lang="en-US" sz="800">
                          <a:effectLst/>
                        </a:rPr>
                        <a:t>Email</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nchor="b"/>
                </a:tc>
                <a:extLst>
                  <a:ext uri="{0D108BD9-81ED-4DB2-BD59-A6C34878D82A}">
                    <a16:rowId xmlns:a16="http://schemas.microsoft.com/office/drawing/2014/main" val="411649865"/>
                  </a:ext>
                </a:extLst>
              </a:tr>
              <a:tr h="310551">
                <a:tc>
                  <a:txBody>
                    <a:bodyPr/>
                    <a:lstStyle/>
                    <a:p>
                      <a:pPr marL="91440" marR="0" indent="0">
                        <a:lnSpc>
                          <a:spcPct val="120000"/>
                        </a:lnSpc>
                        <a:spcBef>
                          <a:spcPts val="600"/>
                        </a:spcBef>
                        <a:spcAft>
                          <a:spcPts val="300"/>
                        </a:spcAft>
                        <a:tabLst>
                          <a:tab pos="228600" algn="l"/>
                          <a:tab pos="457200" algn="l"/>
                        </a:tabLst>
                      </a:pPr>
                      <a:r>
                        <a:rPr lang="en-US" sz="800">
                          <a:effectLst/>
                        </a:rPr>
                        <a:t>Lori Paster</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0" marR="0">
                        <a:lnSpc>
                          <a:spcPct val="120000"/>
                        </a:lnSpc>
                        <a:spcBef>
                          <a:spcPts val="600"/>
                        </a:spcBef>
                        <a:spcAft>
                          <a:spcPts val="600"/>
                        </a:spcAft>
                      </a:pPr>
                      <a:r>
                        <a:rPr lang="en-US" sz="800">
                          <a:effectLst/>
                        </a:rPr>
                        <a:t>District-wide</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0" marR="0" indent="0">
                        <a:lnSpc>
                          <a:spcPct val="120000"/>
                        </a:lnSpc>
                        <a:spcBef>
                          <a:spcPts val="600"/>
                        </a:spcBef>
                        <a:spcAft>
                          <a:spcPts val="300"/>
                        </a:spcAft>
                        <a:tabLst>
                          <a:tab pos="228600" algn="l"/>
                          <a:tab pos="457200" algn="l"/>
                        </a:tabLst>
                      </a:pPr>
                      <a:r>
                        <a:rPr lang="en-US" sz="800">
                          <a:effectLst/>
                        </a:rPr>
                        <a:t>Cell: (215) 834-7020     Office: (215) 400-6791</a:t>
                      </a:r>
                      <a:endParaRPr lang="en-US" sz="8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tc>
                  <a:txBody>
                    <a:bodyPr/>
                    <a:lstStyle/>
                    <a:p>
                      <a:pPr marL="91440" marR="0" indent="0">
                        <a:lnSpc>
                          <a:spcPct val="120000"/>
                        </a:lnSpc>
                        <a:spcBef>
                          <a:spcPts val="600"/>
                        </a:spcBef>
                        <a:spcAft>
                          <a:spcPts val="300"/>
                        </a:spcAft>
                        <a:tabLst>
                          <a:tab pos="228600" algn="l"/>
                          <a:tab pos="457200" algn="l"/>
                        </a:tabLst>
                      </a:pPr>
                      <a:r>
                        <a:rPr lang="en-US" sz="800" u="sng" dirty="0">
                          <a:effectLst/>
                          <a:hlinkClick r:id="rId12"/>
                        </a:rPr>
                        <a:t>lpaster@philasd.org</a:t>
                      </a:r>
                      <a:endParaRPr lang="en-US" sz="8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86264" marR="86264" marT="0" marB="0"/>
                </a:tc>
                <a:extLst>
                  <a:ext uri="{0D108BD9-81ED-4DB2-BD59-A6C34878D82A}">
                    <a16:rowId xmlns:a16="http://schemas.microsoft.com/office/drawing/2014/main" val="3643698929"/>
                  </a:ext>
                </a:extLst>
              </a:tr>
            </a:tbl>
          </a:graphicData>
        </a:graphic>
      </p:graphicFrame>
    </p:spTree>
    <p:extLst>
      <p:ext uri="{BB962C8B-B14F-4D97-AF65-F5344CB8AC3E}">
        <p14:creationId xmlns:p14="http://schemas.microsoft.com/office/powerpoint/2010/main" val="3414266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938212" y="382587"/>
            <a:ext cx="7634287" cy="149225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Impact"/>
              <a:buNone/>
            </a:pPr>
            <a:r>
              <a:rPr lang="en-US" sz="5100" b="0" i="0" u="none" strike="noStrike" cap="none" dirty="0">
                <a:solidFill>
                  <a:schemeClr val="dk2"/>
                </a:solidFill>
                <a:latin typeface="Rockwell" panose="02060603020205020403" pitchFamily="18" charset="0"/>
                <a:sym typeface="Impact"/>
              </a:rPr>
              <a:t>AGENDA</a:t>
            </a:r>
          </a:p>
        </p:txBody>
      </p:sp>
      <p:sp>
        <p:nvSpPr>
          <p:cNvPr id="110" name="Shape 110"/>
          <p:cNvSpPr txBox="1">
            <a:spLocks noGrp="1"/>
          </p:cNvSpPr>
          <p:nvPr>
            <p:ph type="body" idx="1"/>
          </p:nvPr>
        </p:nvSpPr>
        <p:spPr>
          <a:xfrm>
            <a:off x="992862" y="1632000"/>
            <a:ext cx="7634400" cy="3594000"/>
          </a:xfrm>
          <a:prstGeom prst="rect">
            <a:avLst/>
          </a:prstGeom>
          <a:noFill/>
          <a:ln>
            <a:noFill/>
          </a:ln>
        </p:spPr>
        <p:txBody>
          <a:bodyPr lIns="91425" tIns="45700" rIns="91425" bIns="45700" anchor="t" anchorCtr="0">
            <a:noAutofit/>
          </a:bodyPr>
          <a:lstStyle/>
          <a:p>
            <a:pPr marL="228600" marR="0" lvl="0" indent="-228600" algn="l" rtl="0">
              <a:lnSpc>
                <a:spcPct val="110000"/>
              </a:lnSpc>
              <a:spcBef>
                <a:spcPts val="700"/>
              </a:spcBef>
              <a:spcAft>
                <a:spcPts val="0"/>
              </a:spcAft>
              <a:buClr>
                <a:schemeClr val="dk2"/>
              </a:buClr>
              <a:buSzPct val="100000"/>
              <a:buFont typeface="Arial"/>
              <a:buChar char="•"/>
            </a:pPr>
            <a:r>
              <a:rPr lang="en-US" sz="3200" b="0" i="0" u="none" dirty="0" smtClean="0">
                <a:solidFill>
                  <a:srgbClr val="595959"/>
                </a:solidFill>
                <a:latin typeface="Gill Sans MT" panose="020B0502020104020203" pitchFamily="34" charset="0"/>
                <a:sym typeface="Cabin"/>
              </a:rPr>
              <a:t>Objectives</a:t>
            </a:r>
          </a:p>
          <a:p>
            <a:pPr marL="228600" marR="0" lvl="0" indent="-228600" algn="l" rtl="0">
              <a:lnSpc>
                <a:spcPct val="110000"/>
              </a:lnSpc>
              <a:spcBef>
                <a:spcPts val="700"/>
              </a:spcBef>
              <a:spcAft>
                <a:spcPts val="0"/>
              </a:spcAft>
              <a:buClr>
                <a:schemeClr val="dk2"/>
              </a:buClr>
              <a:buSzPct val="100000"/>
              <a:buFont typeface="Arial"/>
              <a:buChar char="•"/>
            </a:pPr>
            <a:r>
              <a:rPr lang="en-US" sz="3200" dirty="0" smtClean="0">
                <a:latin typeface="Gill Sans MT" panose="020B0502020104020203" pitchFamily="34" charset="0"/>
              </a:rPr>
              <a:t>Norms</a:t>
            </a:r>
            <a:endParaRPr lang="en-US" sz="3200" b="0" i="0" u="none" dirty="0">
              <a:solidFill>
                <a:srgbClr val="595959"/>
              </a:solidFill>
              <a:latin typeface="Gill Sans MT" panose="020B0502020104020203" pitchFamily="34" charset="0"/>
              <a:sym typeface="Cabin"/>
            </a:endParaRPr>
          </a:p>
          <a:p>
            <a:pPr marL="228600" marR="0" lvl="0" indent="-228600" algn="l" rtl="0">
              <a:lnSpc>
                <a:spcPct val="110000"/>
              </a:lnSpc>
              <a:spcBef>
                <a:spcPts val="700"/>
              </a:spcBef>
              <a:spcAft>
                <a:spcPts val="0"/>
              </a:spcAft>
              <a:buClr>
                <a:schemeClr val="dk2"/>
              </a:buClr>
              <a:buSzPct val="100000"/>
              <a:buFont typeface="Arial"/>
              <a:buChar char="•"/>
            </a:pPr>
            <a:r>
              <a:rPr lang="en-US" sz="3200" b="0" i="0" u="none" dirty="0" smtClean="0">
                <a:solidFill>
                  <a:srgbClr val="595959"/>
                </a:solidFill>
                <a:latin typeface="Gill Sans MT" panose="020B0502020104020203" pitchFamily="34" charset="0"/>
                <a:sym typeface="Cabin"/>
              </a:rPr>
              <a:t>Behavioral Health Emergency</a:t>
            </a:r>
          </a:p>
          <a:p>
            <a:pPr marL="228600" marR="0" lvl="0" indent="-228600" algn="l" rtl="0">
              <a:lnSpc>
                <a:spcPct val="110000"/>
              </a:lnSpc>
              <a:spcBef>
                <a:spcPts val="700"/>
              </a:spcBef>
              <a:spcAft>
                <a:spcPts val="0"/>
              </a:spcAft>
              <a:buClr>
                <a:schemeClr val="dk2"/>
              </a:buClr>
              <a:buSzPct val="100000"/>
              <a:buFont typeface="Arial"/>
              <a:buChar char="•"/>
            </a:pPr>
            <a:r>
              <a:rPr lang="en-US" sz="3200" b="0" i="0" u="none" dirty="0" smtClean="0">
                <a:solidFill>
                  <a:srgbClr val="595959"/>
                </a:solidFill>
                <a:latin typeface="Gill Sans MT" panose="020B0502020104020203" pitchFamily="34" charset="0"/>
                <a:sym typeface="Cabin"/>
              </a:rPr>
              <a:t>SDP Behavioral </a:t>
            </a:r>
            <a:r>
              <a:rPr lang="en-US" sz="3200" b="0" i="0" u="none" dirty="0">
                <a:solidFill>
                  <a:srgbClr val="595959"/>
                </a:solidFill>
                <a:latin typeface="Gill Sans MT" panose="020B0502020104020203" pitchFamily="34" charset="0"/>
                <a:sym typeface="Cabin"/>
              </a:rPr>
              <a:t>Health Emergency Procedures</a:t>
            </a:r>
          </a:p>
          <a:p>
            <a:pPr marL="228600" marR="0" lvl="0" indent="-228600" algn="l" rtl="0">
              <a:lnSpc>
                <a:spcPct val="110000"/>
              </a:lnSpc>
              <a:spcBef>
                <a:spcPts val="700"/>
              </a:spcBef>
              <a:spcAft>
                <a:spcPts val="0"/>
              </a:spcAft>
              <a:buClr>
                <a:schemeClr val="dk2"/>
              </a:buClr>
              <a:buSzPct val="100000"/>
              <a:buFont typeface="Arial"/>
              <a:buChar char="•"/>
            </a:pPr>
            <a:r>
              <a:rPr lang="en-US" sz="3200" b="0" i="0" u="none" dirty="0" smtClean="0">
                <a:solidFill>
                  <a:srgbClr val="595959"/>
                </a:solidFill>
                <a:latin typeface="Gill Sans MT" panose="020B0502020104020203" pitchFamily="34" charset="0"/>
                <a:sym typeface="Cabin"/>
              </a:rPr>
              <a:t>Changes to CRC and MET </a:t>
            </a:r>
            <a:r>
              <a:rPr lang="en-US" sz="3200" dirty="0" smtClean="0">
                <a:latin typeface="Gill Sans MT" panose="020B0502020104020203" pitchFamily="34" charset="0"/>
              </a:rPr>
              <a:t>– Interim Plan</a:t>
            </a:r>
          </a:p>
          <a:p>
            <a:pPr marL="228600" marR="0" lvl="0" indent="-228600" algn="l" rtl="0">
              <a:lnSpc>
                <a:spcPct val="110000"/>
              </a:lnSpc>
              <a:spcBef>
                <a:spcPts val="700"/>
              </a:spcBef>
              <a:spcAft>
                <a:spcPts val="0"/>
              </a:spcAft>
              <a:buClr>
                <a:schemeClr val="dk2"/>
              </a:buClr>
              <a:buSzPct val="100000"/>
              <a:buFont typeface="Arial"/>
              <a:buChar char="•"/>
            </a:pPr>
            <a:r>
              <a:rPr lang="en-US" sz="3200" dirty="0" smtClean="0">
                <a:latin typeface="Gill Sans MT" panose="020B0502020104020203" pitchFamily="34" charset="0"/>
              </a:rPr>
              <a:t>Nurses’ Needs and Q &amp; A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p:nvPr/>
        </p:nvSpPr>
        <p:spPr>
          <a:xfrm>
            <a:off x="1795461" y="1128712"/>
            <a:ext cx="5919786" cy="5011736"/>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rgbClr val="666666"/>
              </a:buClr>
              <a:buSzPct val="100000"/>
              <a:buFont typeface="Cabin"/>
              <a:buAutoNum type="arabicPeriod"/>
            </a:pPr>
            <a:r>
              <a:rPr lang="en-US" sz="2400" b="1" i="0" u="none" dirty="0">
                <a:solidFill>
                  <a:srgbClr val="666666"/>
                </a:solidFill>
                <a:latin typeface="Gill Sans MT" panose="020B0502020104020203" pitchFamily="34" charset="0"/>
                <a:ea typeface="Cabin"/>
                <a:cs typeface="Cabin"/>
                <a:sym typeface="Cabin"/>
              </a:rPr>
              <a:t>Start on time/end on time</a:t>
            </a:r>
          </a:p>
          <a:p>
            <a:pPr marL="0" marR="0" lvl="0" indent="0" algn="l" rtl="0">
              <a:lnSpc>
                <a:spcPct val="150000"/>
              </a:lnSpc>
              <a:spcBef>
                <a:spcPts val="0"/>
              </a:spcBef>
              <a:spcAft>
                <a:spcPts val="0"/>
              </a:spcAft>
              <a:buClr>
                <a:srgbClr val="666666"/>
              </a:buClr>
              <a:buSzPct val="100000"/>
              <a:buFont typeface="Cabin"/>
              <a:buAutoNum type="arabicPeriod"/>
            </a:pPr>
            <a:r>
              <a:rPr lang="en-US" sz="2400" b="1" i="0" u="none" dirty="0">
                <a:solidFill>
                  <a:srgbClr val="666666"/>
                </a:solidFill>
                <a:latin typeface="Gill Sans MT" panose="020B0502020104020203" pitchFamily="34" charset="0"/>
                <a:ea typeface="Cabin"/>
                <a:cs typeface="Cabin"/>
                <a:sym typeface="Cabin"/>
              </a:rPr>
              <a:t>Ensure equity of voice</a:t>
            </a:r>
          </a:p>
          <a:p>
            <a:pPr marL="0" marR="0" lvl="0" indent="0" algn="l" rtl="0">
              <a:lnSpc>
                <a:spcPct val="150000"/>
              </a:lnSpc>
              <a:spcBef>
                <a:spcPts val="0"/>
              </a:spcBef>
              <a:spcAft>
                <a:spcPts val="0"/>
              </a:spcAft>
              <a:buClr>
                <a:srgbClr val="666666"/>
              </a:buClr>
              <a:buSzPct val="100000"/>
              <a:buFont typeface="Cabin"/>
              <a:buAutoNum type="arabicPeriod"/>
            </a:pPr>
            <a:r>
              <a:rPr lang="en-US" sz="2400" b="1" i="0" u="none" dirty="0">
                <a:solidFill>
                  <a:srgbClr val="666666"/>
                </a:solidFill>
                <a:latin typeface="Gill Sans MT" panose="020B0502020104020203" pitchFamily="34" charset="0"/>
                <a:ea typeface="Cabin"/>
                <a:cs typeface="Cabin"/>
                <a:sym typeface="Cabin"/>
              </a:rPr>
              <a:t>Participate actively</a:t>
            </a:r>
          </a:p>
          <a:p>
            <a:pPr marL="0" marR="0" lvl="0" indent="0" algn="l" rtl="0">
              <a:lnSpc>
                <a:spcPct val="150000"/>
              </a:lnSpc>
              <a:spcBef>
                <a:spcPts val="0"/>
              </a:spcBef>
              <a:spcAft>
                <a:spcPts val="0"/>
              </a:spcAft>
              <a:buClr>
                <a:srgbClr val="666666"/>
              </a:buClr>
              <a:buSzPct val="100000"/>
              <a:buFont typeface="Cabin"/>
              <a:buAutoNum type="arabicPeriod"/>
            </a:pPr>
            <a:r>
              <a:rPr lang="en-US" sz="2400" b="1" i="0" u="none" dirty="0">
                <a:solidFill>
                  <a:srgbClr val="666666"/>
                </a:solidFill>
                <a:latin typeface="Gill Sans MT" panose="020B0502020104020203" pitchFamily="34" charset="0"/>
                <a:ea typeface="Cabin"/>
                <a:cs typeface="Cabin"/>
                <a:sym typeface="Cabin"/>
              </a:rPr>
              <a:t>Be open to new ideas</a:t>
            </a:r>
          </a:p>
          <a:p>
            <a:pPr marL="0" marR="0" lvl="0" indent="0" algn="l" rtl="0">
              <a:lnSpc>
                <a:spcPct val="150000"/>
              </a:lnSpc>
              <a:spcBef>
                <a:spcPts val="0"/>
              </a:spcBef>
              <a:spcAft>
                <a:spcPts val="0"/>
              </a:spcAft>
              <a:buClr>
                <a:srgbClr val="666666"/>
              </a:buClr>
              <a:buSzPct val="100000"/>
              <a:buFont typeface="Cabin"/>
              <a:buAutoNum type="arabicPeriod"/>
            </a:pPr>
            <a:r>
              <a:rPr lang="en-US" sz="2400" b="1" i="0" u="none" dirty="0">
                <a:solidFill>
                  <a:srgbClr val="666666"/>
                </a:solidFill>
                <a:latin typeface="Gill Sans MT" panose="020B0502020104020203" pitchFamily="34" charset="0"/>
                <a:ea typeface="Cabin"/>
                <a:cs typeface="Cabin"/>
                <a:sym typeface="Cabin"/>
              </a:rPr>
              <a:t>Value and consider different perspectives</a:t>
            </a:r>
          </a:p>
          <a:p>
            <a:pPr marL="0" marR="0" lvl="0" indent="0" algn="l" rtl="0">
              <a:lnSpc>
                <a:spcPct val="150000"/>
              </a:lnSpc>
              <a:spcBef>
                <a:spcPts val="0"/>
              </a:spcBef>
              <a:spcAft>
                <a:spcPts val="0"/>
              </a:spcAft>
              <a:buClr>
                <a:srgbClr val="666666"/>
              </a:buClr>
              <a:buSzPct val="100000"/>
              <a:buFont typeface="Cabin"/>
              <a:buAutoNum type="arabicPeriod"/>
            </a:pPr>
            <a:r>
              <a:rPr lang="en-US" sz="2400" b="1" i="0" u="none" dirty="0">
                <a:solidFill>
                  <a:srgbClr val="666666"/>
                </a:solidFill>
                <a:latin typeface="Gill Sans MT" panose="020B0502020104020203" pitchFamily="34" charset="0"/>
                <a:ea typeface="Cabin"/>
                <a:cs typeface="Cabin"/>
                <a:sym typeface="Cabin"/>
              </a:rPr>
              <a:t>Use technology for session related purposes</a:t>
            </a:r>
          </a:p>
          <a:p>
            <a:pPr marL="0" marR="0" lvl="0" indent="0" algn="l" rtl="0">
              <a:lnSpc>
                <a:spcPct val="150000"/>
              </a:lnSpc>
              <a:spcBef>
                <a:spcPts val="0"/>
              </a:spcBef>
              <a:spcAft>
                <a:spcPts val="0"/>
              </a:spcAft>
              <a:buClr>
                <a:srgbClr val="666666"/>
              </a:buClr>
              <a:buSzPct val="100000"/>
              <a:buFont typeface="Cabin"/>
              <a:buAutoNum type="arabicPeriod"/>
            </a:pPr>
            <a:r>
              <a:rPr lang="en-US" sz="2400" b="1" i="0" u="none" dirty="0">
                <a:solidFill>
                  <a:srgbClr val="666666"/>
                </a:solidFill>
                <a:latin typeface="Gill Sans MT" panose="020B0502020104020203" pitchFamily="34" charset="0"/>
                <a:ea typeface="Cabin"/>
                <a:cs typeface="Cabin"/>
                <a:sym typeface="Cabin"/>
              </a:rPr>
              <a:t>Keep it positive</a:t>
            </a:r>
          </a:p>
        </p:txBody>
      </p:sp>
      <p:sp>
        <p:nvSpPr>
          <p:cNvPr id="116" name="Shape 116"/>
          <p:cNvSpPr txBox="1">
            <a:spLocks noGrp="1"/>
          </p:cNvSpPr>
          <p:nvPr>
            <p:ph type="title"/>
          </p:nvPr>
        </p:nvSpPr>
        <p:spPr>
          <a:xfrm>
            <a:off x="938212" y="382587"/>
            <a:ext cx="7634287" cy="149225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Impact"/>
              <a:buNone/>
            </a:pPr>
            <a:r>
              <a:rPr lang="en-US" sz="5100" b="0" i="0" u="none" strike="noStrike" cap="none" dirty="0">
                <a:solidFill>
                  <a:schemeClr val="dk2"/>
                </a:solidFill>
                <a:latin typeface="Rockwell" panose="02060603020205020403" pitchFamily="18" charset="0"/>
                <a:sym typeface="Impact"/>
              </a:rPr>
              <a:t>NORMS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574158" y="2684461"/>
            <a:ext cx="8080744" cy="2370137"/>
          </a:xfrm>
          <a:prstGeom prst="rect">
            <a:avLst/>
          </a:prstGeom>
          <a:noFill/>
          <a:ln>
            <a:noFill/>
          </a:ln>
        </p:spPr>
        <p:txBody>
          <a:bodyPr lIns="91425" tIns="45700" rIns="91425" bIns="45700" anchor="t" anchorCtr="0">
            <a:noAutofit/>
          </a:bodyPr>
          <a:lstStyle/>
          <a:p>
            <a:pPr lvl="0">
              <a:buClr>
                <a:schemeClr val="dk1"/>
              </a:buClr>
              <a:buSzPct val="25000"/>
            </a:pPr>
            <a:r>
              <a:rPr lang="en-US" sz="3600" i="1" dirty="0" smtClean="0">
                <a:solidFill>
                  <a:schemeClr val="dk1"/>
                </a:solidFill>
                <a:latin typeface="Gill Sans MT" panose="020B0502020104020203" pitchFamily="34" charset="0"/>
                <a:ea typeface="Cabin"/>
                <a:cs typeface="Cabin"/>
                <a:sym typeface="Cabin"/>
              </a:rPr>
              <a:t>When a student </a:t>
            </a:r>
            <a:r>
              <a:rPr lang="en-US" sz="3600" i="1" dirty="0" smtClean="0">
                <a:solidFill>
                  <a:schemeClr val="tx1"/>
                </a:solidFill>
                <a:latin typeface="Gill Sans MT" panose="020B0502020104020203" pitchFamily="34" charset="0"/>
                <a:ea typeface="Cabin"/>
                <a:cs typeface="Cabin"/>
                <a:sym typeface="Cabin"/>
              </a:rPr>
              <a:t>expresses</a:t>
            </a:r>
            <a:r>
              <a:rPr lang="en-US" sz="3600" b="0" i="1" u="none" dirty="0" smtClean="0">
                <a:solidFill>
                  <a:schemeClr val="dk1"/>
                </a:solidFill>
                <a:latin typeface="Gill Sans MT" panose="020B0502020104020203" pitchFamily="34" charset="0"/>
                <a:ea typeface="Cabin"/>
                <a:cs typeface="Cabin"/>
                <a:sym typeface="Cabin"/>
              </a:rPr>
              <a:t>,_________</a:t>
            </a:r>
          </a:p>
          <a:p>
            <a:pPr lvl="0">
              <a:buClr>
                <a:schemeClr val="dk1"/>
              </a:buClr>
              <a:buSzPct val="25000"/>
            </a:pPr>
            <a:r>
              <a:rPr lang="en-US" sz="3600" b="0" i="1" u="none" dirty="0" smtClean="0">
                <a:solidFill>
                  <a:schemeClr val="dk1"/>
                </a:solidFill>
                <a:latin typeface="Gill Sans MT" panose="020B0502020104020203" pitchFamily="34" charset="0"/>
                <a:ea typeface="Cabin"/>
                <a:cs typeface="Cabin"/>
                <a:sym typeface="Cabin"/>
              </a:rPr>
              <a:t> ________     ________________                   the </a:t>
            </a:r>
            <a:r>
              <a:rPr lang="en-US" sz="3600" b="0" i="1" u="none" dirty="0">
                <a:solidFill>
                  <a:schemeClr val="dk1"/>
                </a:solidFill>
                <a:latin typeface="Gill Sans MT" panose="020B0502020104020203" pitchFamily="34" charset="0"/>
                <a:ea typeface="Cabin"/>
                <a:cs typeface="Cabin"/>
                <a:sym typeface="Cabin"/>
              </a:rPr>
              <a:t>desire or intention to inflict serious or life-threatening injury to </a:t>
            </a:r>
            <a:r>
              <a:rPr lang="en-US" sz="3600" b="0" i="1" u="none" dirty="0" smtClean="0">
                <a:solidFill>
                  <a:schemeClr val="dk1"/>
                </a:solidFill>
                <a:latin typeface="Gill Sans MT" panose="020B0502020104020203" pitchFamily="34" charset="0"/>
                <a:ea typeface="Cabin"/>
                <a:cs typeface="Cabin"/>
                <a:sym typeface="Cabin"/>
              </a:rPr>
              <a:t>themselves </a:t>
            </a:r>
            <a:r>
              <a:rPr lang="en-US" sz="3600" b="0" i="1" u="none" dirty="0">
                <a:solidFill>
                  <a:schemeClr val="dk1"/>
                </a:solidFill>
                <a:latin typeface="Gill Sans MT" panose="020B0502020104020203" pitchFamily="34" charset="0"/>
                <a:ea typeface="Cabin"/>
                <a:cs typeface="Cabin"/>
                <a:sym typeface="Cabin"/>
              </a:rPr>
              <a:t>or others. </a:t>
            </a:r>
          </a:p>
          <a:p>
            <a:pPr marL="0" marR="0" lvl="0" indent="0" algn="l" rtl="0">
              <a:lnSpc>
                <a:spcPct val="100000"/>
              </a:lnSpc>
              <a:spcBef>
                <a:spcPts val="0"/>
              </a:spcBef>
              <a:spcAft>
                <a:spcPts val="0"/>
              </a:spcAft>
              <a:buClr>
                <a:schemeClr val="dk1"/>
              </a:buClr>
              <a:buFont typeface="Cabin"/>
              <a:buNone/>
            </a:pPr>
            <a:endParaRPr sz="1800" b="0" i="0" u="none" dirty="0">
              <a:solidFill>
                <a:schemeClr val="dk1"/>
              </a:solidFill>
              <a:latin typeface="Cabin"/>
              <a:ea typeface="Cabin"/>
              <a:cs typeface="Cabin"/>
              <a:sym typeface="Cabin"/>
            </a:endParaRPr>
          </a:p>
          <a:p>
            <a:pPr marL="0" marR="0" lvl="0" indent="0" algn="l" rtl="0">
              <a:lnSpc>
                <a:spcPct val="100000"/>
              </a:lnSpc>
              <a:spcBef>
                <a:spcPts val="0"/>
              </a:spcBef>
              <a:spcAft>
                <a:spcPts val="0"/>
              </a:spcAft>
              <a:buNone/>
            </a:pPr>
            <a:endParaRPr sz="1800" b="0" i="0" u="none" dirty="0">
              <a:solidFill>
                <a:schemeClr val="dk1"/>
              </a:solidFill>
              <a:latin typeface="Cabin"/>
              <a:ea typeface="Cabin"/>
              <a:cs typeface="Cabin"/>
              <a:sym typeface="Cabin"/>
            </a:endParaRPr>
          </a:p>
        </p:txBody>
      </p:sp>
      <p:sp>
        <p:nvSpPr>
          <p:cNvPr id="128" name="Shape 128"/>
          <p:cNvSpPr txBox="1">
            <a:spLocks noGrp="1"/>
          </p:cNvSpPr>
          <p:nvPr>
            <p:ph type="title"/>
          </p:nvPr>
        </p:nvSpPr>
        <p:spPr>
          <a:xfrm>
            <a:off x="449114" y="372693"/>
            <a:ext cx="8205788" cy="149225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Impact"/>
              <a:buNone/>
            </a:pPr>
            <a:r>
              <a:rPr lang="en-US" sz="3600" b="1" i="0" u="none" strike="noStrike" cap="none" dirty="0">
                <a:solidFill>
                  <a:schemeClr val="dk2"/>
                </a:solidFill>
                <a:latin typeface="Rockwell" panose="02060603020205020403" pitchFamily="18" charset="0"/>
                <a:sym typeface="Impact"/>
              </a:rPr>
              <a:t>WHAT IS A </a:t>
            </a:r>
            <a:r>
              <a:rPr lang="en-US" sz="3600" b="1" i="0" u="none" strike="noStrike" cap="none" dirty="0" smtClean="0">
                <a:solidFill>
                  <a:schemeClr val="dk2"/>
                </a:solidFill>
                <a:latin typeface="Rockwell" panose="02060603020205020403" pitchFamily="18" charset="0"/>
                <a:sym typeface="Impact"/>
              </a:rPr>
              <a:t>STUDENT BEHAVIORAL </a:t>
            </a:r>
            <a:r>
              <a:rPr lang="en-US" sz="3600" b="1" i="0" u="none" strike="noStrike" cap="none" dirty="0">
                <a:solidFill>
                  <a:schemeClr val="dk2"/>
                </a:solidFill>
                <a:latin typeface="Rockwell" panose="02060603020205020403" pitchFamily="18" charset="0"/>
                <a:sym typeface="Impact"/>
              </a:rPr>
              <a:t>HEALTH EMERGENCY?</a:t>
            </a:r>
          </a:p>
        </p:txBody>
      </p:sp>
      <p:sp>
        <p:nvSpPr>
          <p:cNvPr id="2" name="TextBox 1"/>
          <p:cNvSpPr txBox="1"/>
          <p:nvPr/>
        </p:nvSpPr>
        <p:spPr>
          <a:xfrm>
            <a:off x="5401340" y="2684461"/>
            <a:ext cx="1977656" cy="646331"/>
          </a:xfrm>
          <a:prstGeom prst="rect">
            <a:avLst/>
          </a:prstGeom>
          <a:noFill/>
        </p:spPr>
        <p:txBody>
          <a:bodyPr wrap="square" rtlCol="0">
            <a:spAutoFit/>
          </a:bodyPr>
          <a:lstStyle/>
          <a:p>
            <a:r>
              <a:rPr lang="en-US" sz="3600" i="1" dirty="0">
                <a:solidFill>
                  <a:srgbClr val="FF6600"/>
                </a:solidFill>
                <a:latin typeface="Gill Sans MT" panose="020B0502020104020203" pitchFamily="34" charset="0"/>
                <a:ea typeface="Cabin"/>
                <a:cs typeface="Cabin"/>
                <a:sym typeface="Cabin"/>
              </a:rPr>
              <a:t>verbally,</a:t>
            </a:r>
            <a:endParaRPr lang="en-US" sz="3600" dirty="0">
              <a:solidFill>
                <a:srgbClr val="FF6600"/>
              </a:solidFill>
              <a:latin typeface="Gill Sans MT" panose="020B0502020104020203" pitchFamily="34" charset="0"/>
            </a:endParaRPr>
          </a:p>
        </p:txBody>
      </p:sp>
      <p:sp>
        <p:nvSpPr>
          <p:cNvPr id="3" name="TextBox 2"/>
          <p:cNvSpPr txBox="1"/>
          <p:nvPr/>
        </p:nvSpPr>
        <p:spPr>
          <a:xfrm>
            <a:off x="744279" y="3136605"/>
            <a:ext cx="2222205" cy="646331"/>
          </a:xfrm>
          <a:prstGeom prst="rect">
            <a:avLst/>
          </a:prstGeom>
          <a:noFill/>
        </p:spPr>
        <p:txBody>
          <a:bodyPr wrap="square" rtlCol="0">
            <a:spAutoFit/>
          </a:bodyPr>
          <a:lstStyle/>
          <a:p>
            <a:r>
              <a:rPr lang="en-US" sz="3600" i="1" dirty="0">
                <a:solidFill>
                  <a:srgbClr val="FF6600"/>
                </a:solidFill>
                <a:latin typeface="Gill Sans MT" panose="020B0502020104020203" pitchFamily="34" charset="0"/>
                <a:ea typeface="Cabin"/>
                <a:cs typeface="Cabin"/>
                <a:sym typeface="Cabin"/>
              </a:rPr>
              <a:t>in writing,</a:t>
            </a:r>
            <a:endParaRPr lang="en-US" sz="3600" dirty="0">
              <a:solidFill>
                <a:srgbClr val="FF6600"/>
              </a:solidFill>
              <a:latin typeface="Gill Sans MT" panose="020B0502020104020203" pitchFamily="34" charset="0"/>
            </a:endParaRPr>
          </a:p>
        </p:txBody>
      </p:sp>
      <p:sp>
        <p:nvSpPr>
          <p:cNvPr id="4" name="TextBox 3"/>
          <p:cNvSpPr txBox="1"/>
          <p:nvPr/>
        </p:nvSpPr>
        <p:spPr>
          <a:xfrm>
            <a:off x="3221665" y="3180668"/>
            <a:ext cx="4848447" cy="646331"/>
          </a:xfrm>
          <a:prstGeom prst="rect">
            <a:avLst/>
          </a:prstGeom>
          <a:noFill/>
        </p:spPr>
        <p:txBody>
          <a:bodyPr wrap="square" rtlCol="0">
            <a:spAutoFit/>
          </a:bodyPr>
          <a:lstStyle/>
          <a:p>
            <a:r>
              <a:rPr lang="en-US" sz="3600" i="1" dirty="0">
                <a:solidFill>
                  <a:srgbClr val="FF6600"/>
                </a:solidFill>
                <a:latin typeface="Gill Sans MT" panose="020B0502020104020203" pitchFamily="34" charset="0"/>
                <a:ea typeface="Cabin"/>
                <a:cs typeface="Cabin"/>
                <a:sym typeface="Cabin"/>
              </a:rPr>
              <a:t>or through behavior,</a:t>
            </a:r>
            <a:endParaRPr lang="en-US" sz="3600" dirty="0">
              <a:latin typeface="Gill Sans MT" panose="020B05020201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down)">
                                      <p:cBhvr>
                                        <p:cTn id="7" dur="75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64805" y="-361507"/>
            <a:ext cx="9005776" cy="12429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lt2"/>
              </a:buClr>
              <a:buSzPct val="25000"/>
              <a:buFont typeface="Impact"/>
              <a:buNone/>
            </a:pPr>
            <a:r>
              <a:rPr lang="en-US" sz="3600" b="0" i="0" u="none" strike="noStrike" cap="none" dirty="0" smtClean="0">
                <a:solidFill>
                  <a:srgbClr val="000000"/>
                </a:solidFill>
                <a:latin typeface="Rockwell" panose="02060603020205020403" pitchFamily="18" charset="0"/>
                <a:sym typeface="Impact"/>
              </a:rPr>
              <a:t>Behavioral Health Emergency Procedures</a:t>
            </a:r>
            <a:endParaRPr lang="en-US" sz="3600" b="0" i="0" u="none" strike="noStrike" cap="none" dirty="0">
              <a:solidFill>
                <a:srgbClr val="000000"/>
              </a:solidFill>
              <a:latin typeface="Rockwell" panose="02060603020205020403" pitchFamily="18" charset="0"/>
              <a:sym typeface="Impact"/>
            </a:endParaRPr>
          </a:p>
        </p:txBody>
      </p:sp>
      <p:sp>
        <p:nvSpPr>
          <p:cNvPr id="122" name="Shape 122"/>
          <p:cNvSpPr txBox="1">
            <a:spLocks noGrp="1"/>
          </p:cNvSpPr>
          <p:nvPr>
            <p:ph type="body" idx="1"/>
          </p:nvPr>
        </p:nvSpPr>
        <p:spPr>
          <a:xfrm>
            <a:off x="191386" y="1318437"/>
            <a:ext cx="8952614" cy="3952016"/>
          </a:xfrm>
          <a:prstGeom prst="rect">
            <a:avLst/>
          </a:prstGeom>
          <a:noFill/>
          <a:ln>
            <a:noFill/>
          </a:ln>
        </p:spPr>
        <p:txBody>
          <a:bodyPr lIns="91425" tIns="45700" rIns="91425" bIns="45700" anchor="t" anchorCtr="0">
            <a:noAutofit/>
          </a:bodyPr>
          <a:lstStyle/>
          <a:p>
            <a:pPr lvl="0">
              <a:spcBef>
                <a:spcPts val="0"/>
              </a:spcBef>
              <a:spcAft>
                <a:spcPts val="0"/>
              </a:spcAft>
            </a:pPr>
            <a:r>
              <a:rPr lang="en-US" sz="2400" b="0" dirty="0">
                <a:solidFill>
                  <a:srgbClr val="000000"/>
                </a:solidFill>
                <a:latin typeface="Gill Sans MT" panose="020B0502020104020203" pitchFamily="34" charset="0"/>
                <a:ea typeface="Impact"/>
                <a:cs typeface="Impact"/>
                <a:sym typeface="Impact"/>
              </a:rPr>
              <a:t>OVERVIEW OF BEHAVIORAL HEALTH EMERGENCY </a:t>
            </a:r>
            <a:r>
              <a:rPr lang="en-US" sz="2400" b="0" dirty="0" smtClean="0">
                <a:solidFill>
                  <a:srgbClr val="000000"/>
                </a:solidFill>
                <a:latin typeface="Gill Sans MT" panose="020B0502020104020203" pitchFamily="34" charset="0"/>
                <a:ea typeface="Impact"/>
                <a:cs typeface="Impact"/>
                <a:sym typeface="Impact"/>
              </a:rPr>
              <a:t>STEPS</a:t>
            </a:r>
          </a:p>
          <a:p>
            <a:pPr lvl="0">
              <a:spcBef>
                <a:spcPts val="0"/>
              </a:spcBef>
              <a:spcAft>
                <a:spcPts val="0"/>
              </a:spcAft>
            </a:pPr>
            <a:endParaRPr lang="en-US" sz="2400" b="0" i="0" u="none" strike="noStrike" cap="none" dirty="0" smtClean="0">
              <a:solidFill>
                <a:srgbClr val="3F3F3A"/>
              </a:solidFill>
              <a:latin typeface="Gill Sans MT" panose="020B0502020104020203" pitchFamily="34" charset="0"/>
              <a:sym typeface="Cabin"/>
            </a:endParaRPr>
          </a:p>
          <a:p>
            <a:pPr marL="342900" marR="0" lvl="0" indent="-342900" algn="l" rtl="0">
              <a:lnSpc>
                <a:spcPct val="100000"/>
              </a:lnSpc>
              <a:spcBef>
                <a:spcPts val="0"/>
              </a:spcBef>
              <a:spcAft>
                <a:spcPts val="0"/>
              </a:spcAft>
              <a:buClr>
                <a:schemeClr val="lt2"/>
              </a:buClr>
              <a:buSzPct val="100000"/>
              <a:buFont typeface="Impact"/>
              <a:buAutoNum type="arabicPeriod"/>
            </a:pPr>
            <a:r>
              <a:rPr lang="en-US" sz="2400" b="0" i="0" u="none" strike="noStrike" cap="none" dirty="0" smtClean="0">
                <a:solidFill>
                  <a:srgbClr val="3F3F3A"/>
                </a:solidFill>
                <a:latin typeface="Gill Sans MT" panose="020B0502020104020203" pitchFamily="34" charset="0"/>
                <a:sym typeface="Cabin"/>
              </a:rPr>
              <a:t>SECURE </a:t>
            </a:r>
            <a:r>
              <a:rPr lang="en-US" sz="2400" b="0" i="0" u="none" strike="noStrike" cap="none" dirty="0">
                <a:solidFill>
                  <a:srgbClr val="3F3F3A"/>
                </a:solidFill>
                <a:latin typeface="Gill Sans MT" panose="020B0502020104020203" pitchFamily="34" charset="0"/>
                <a:sym typeface="Cabin"/>
              </a:rPr>
              <a:t>IMMEDIATE SAFETY  </a:t>
            </a:r>
          </a:p>
          <a:p>
            <a:pPr marL="342900" marR="0" lvl="0" indent="-342900" algn="l" rtl="0">
              <a:lnSpc>
                <a:spcPct val="100000"/>
              </a:lnSpc>
              <a:spcBef>
                <a:spcPts val="700"/>
              </a:spcBef>
              <a:spcAft>
                <a:spcPts val="0"/>
              </a:spcAft>
              <a:buClr>
                <a:schemeClr val="lt2"/>
              </a:buClr>
              <a:buSzPct val="100000"/>
              <a:buFont typeface="Impact"/>
              <a:buAutoNum type="arabicPeriod"/>
            </a:pPr>
            <a:r>
              <a:rPr lang="en-US" sz="2400" b="0" i="0" u="none" strike="noStrike" cap="none" dirty="0">
                <a:solidFill>
                  <a:srgbClr val="3F3F3A"/>
                </a:solidFill>
                <a:latin typeface="Gill Sans MT" panose="020B0502020104020203" pitchFamily="34" charset="0"/>
                <a:sym typeface="Cabin"/>
              </a:rPr>
              <a:t>CONDUCT </a:t>
            </a:r>
            <a:r>
              <a:rPr lang="en-US" sz="2400" b="0" i="0" u="none" strike="noStrike" cap="none" dirty="0" smtClean="0">
                <a:solidFill>
                  <a:srgbClr val="3F3F3A"/>
                </a:solidFill>
                <a:latin typeface="Gill Sans MT" panose="020B0502020104020203" pitchFamily="34" charset="0"/>
                <a:sym typeface="Cabin"/>
              </a:rPr>
              <a:t>RISK </a:t>
            </a:r>
            <a:r>
              <a:rPr lang="en-US" sz="2400" b="0" i="0" u="none" strike="noStrike" cap="none" dirty="0">
                <a:solidFill>
                  <a:srgbClr val="3F3F3A"/>
                </a:solidFill>
                <a:latin typeface="Gill Sans MT" panose="020B0502020104020203" pitchFamily="34" charset="0"/>
                <a:sym typeface="Cabin"/>
              </a:rPr>
              <a:t>ASSESSMENT  </a:t>
            </a:r>
          </a:p>
          <a:p>
            <a:pPr marL="342900" marR="0" lvl="0" indent="-342900" algn="l" rtl="0">
              <a:lnSpc>
                <a:spcPct val="100000"/>
              </a:lnSpc>
              <a:spcBef>
                <a:spcPts val="700"/>
              </a:spcBef>
              <a:spcAft>
                <a:spcPts val="0"/>
              </a:spcAft>
              <a:buClr>
                <a:schemeClr val="lt2"/>
              </a:buClr>
              <a:buSzPct val="100000"/>
              <a:buFont typeface="Impact"/>
              <a:buAutoNum type="arabicPeriod"/>
            </a:pPr>
            <a:r>
              <a:rPr lang="en-US" sz="2400" b="0" i="0" u="none" strike="noStrike" cap="none" dirty="0" smtClean="0">
                <a:solidFill>
                  <a:srgbClr val="3F3F3A"/>
                </a:solidFill>
                <a:latin typeface="Gill Sans MT" panose="020B0502020104020203" pitchFamily="34" charset="0"/>
                <a:sym typeface="Cabin"/>
              </a:rPr>
              <a:t>ASSESS LEVEL OF RISK</a:t>
            </a:r>
            <a:endParaRPr lang="en-US" sz="2400" b="0" i="0" u="none" strike="noStrike" cap="none" dirty="0">
              <a:solidFill>
                <a:srgbClr val="3F3F3A"/>
              </a:solidFill>
              <a:latin typeface="Gill Sans MT" panose="020B0502020104020203" pitchFamily="34" charset="0"/>
              <a:sym typeface="Cabin"/>
            </a:endParaRPr>
          </a:p>
          <a:p>
            <a:pPr marL="685800" marR="0" lvl="1" indent="-342900" algn="l" rtl="0">
              <a:lnSpc>
                <a:spcPct val="110000"/>
              </a:lnSpc>
              <a:spcBef>
                <a:spcPts val="700"/>
              </a:spcBef>
              <a:spcAft>
                <a:spcPts val="0"/>
              </a:spcAft>
              <a:buClr>
                <a:schemeClr val="lt2"/>
              </a:buClr>
              <a:buSzPct val="100000"/>
              <a:buFont typeface="Cabin"/>
              <a:buAutoNum type="alphaLcPeriod"/>
            </a:pPr>
            <a:r>
              <a:rPr lang="en-US" sz="2400" i="0" u="none" strike="noStrike" cap="none" dirty="0">
                <a:solidFill>
                  <a:srgbClr val="3F3F3A"/>
                </a:solidFill>
                <a:latin typeface="Gill Sans MT" panose="020B0502020104020203" pitchFamily="34" charset="0"/>
                <a:sym typeface="Cabin"/>
              </a:rPr>
              <a:t>Routine</a:t>
            </a:r>
          </a:p>
          <a:p>
            <a:pPr marL="685800" marR="0" lvl="1" indent="-342900" algn="l" rtl="0">
              <a:lnSpc>
                <a:spcPct val="110000"/>
              </a:lnSpc>
              <a:spcBef>
                <a:spcPts val="700"/>
              </a:spcBef>
              <a:spcAft>
                <a:spcPts val="0"/>
              </a:spcAft>
              <a:buClr>
                <a:schemeClr val="lt2"/>
              </a:buClr>
              <a:buSzPct val="100000"/>
              <a:buFont typeface="Cabin"/>
              <a:buAutoNum type="alphaLcPeriod"/>
            </a:pPr>
            <a:r>
              <a:rPr lang="en-US" sz="2400" i="0" u="none" strike="noStrike" cap="none" dirty="0">
                <a:solidFill>
                  <a:srgbClr val="3F3F3A"/>
                </a:solidFill>
                <a:latin typeface="Gill Sans MT" panose="020B0502020104020203" pitchFamily="34" charset="0"/>
                <a:sym typeface="Cabin"/>
              </a:rPr>
              <a:t>Urgent</a:t>
            </a:r>
          </a:p>
          <a:p>
            <a:pPr marL="685800" marR="0" lvl="1" indent="-342900" algn="l" rtl="0">
              <a:lnSpc>
                <a:spcPct val="110000"/>
              </a:lnSpc>
              <a:spcBef>
                <a:spcPts val="700"/>
              </a:spcBef>
              <a:spcAft>
                <a:spcPts val="0"/>
              </a:spcAft>
              <a:buClr>
                <a:schemeClr val="lt2"/>
              </a:buClr>
              <a:buSzPct val="100000"/>
              <a:buFont typeface="Cabin"/>
              <a:buAutoNum type="alphaLcPeriod"/>
            </a:pPr>
            <a:r>
              <a:rPr lang="en-US" sz="2400" i="0" u="none" strike="noStrike" cap="none" dirty="0">
                <a:solidFill>
                  <a:srgbClr val="3F3F3A"/>
                </a:solidFill>
                <a:latin typeface="Gill Sans MT" panose="020B0502020104020203" pitchFamily="34" charset="0"/>
                <a:sym typeface="Cabin"/>
              </a:rPr>
              <a:t>Emergent</a:t>
            </a:r>
          </a:p>
          <a:p>
            <a:pPr marL="342900" marR="0" lvl="0" indent="-342900" algn="l" rtl="0">
              <a:lnSpc>
                <a:spcPct val="100000"/>
              </a:lnSpc>
              <a:spcBef>
                <a:spcPts val="700"/>
              </a:spcBef>
              <a:spcAft>
                <a:spcPts val="0"/>
              </a:spcAft>
              <a:buClr>
                <a:schemeClr val="lt2"/>
              </a:buClr>
              <a:buSzPct val="100000"/>
              <a:buFont typeface="Impact"/>
              <a:buAutoNum type="arabicPeriod"/>
            </a:pPr>
            <a:r>
              <a:rPr lang="en-US" sz="2400" b="0" i="0" u="none" strike="noStrike" cap="none" dirty="0">
                <a:solidFill>
                  <a:srgbClr val="3F3F3A"/>
                </a:solidFill>
                <a:latin typeface="Gill Sans MT" panose="020B0502020104020203" pitchFamily="34" charset="0"/>
                <a:sym typeface="Cabin"/>
              </a:rPr>
              <a:t>TAKE ACTION</a:t>
            </a:r>
          </a:p>
          <a:p>
            <a:pPr marL="342900" marR="0" lvl="0" indent="-342900" algn="l" rtl="0">
              <a:lnSpc>
                <a:spcPct val="100000"/>
              </a:lnSpc>
              <a:spcBef>
                <a:spcPts val="700"/>
              </a:spcBef>
              <a:spcAft>
                <a:spcPts val="0"/>
              </a:spcAft>
              <a:buClr>
                <a:schemeClr val="lt2"/>
              </a:buClr>
              <a:buSzPct val="100000"/>
              <a:buFont typeface="Impact"/>
              <a:buAutoNum type="arabicPeriod"/>
            </a:pPr>
            <a:r>
              <a:rPr lang="en-US" sz="2400" b="0" i="0" u="none" strike="noStrike" cap="none" dirty="0">
                <a:solidFill>
                  <a:srgbClr val="3F3F3A"/>
                </a:solidFill>
                <a:latin typeface="Gill Sans MT" panose="020B0502020104020203" pitchFamily="34" charset="0"/>
                <a:sym typeface="Cabin"/>
              </a:rPr>
              <a:t>DOCUMENT AND FOLLOW-UP</a:t>
            </a:r>
          </a:p>
          <a:p>
            <a:pPr marL="0" marR="0" lvl="0" indent="0" algn="l" rtl="0">
              <a:lnSpc>
                <a:spcPct val="100000"/>
              </a:lnSpc>
              <a:spcBef>
                <a:spcPts val="700"/>
              </a:spcBef>
              <a:buClr>
                <a:schemeClr val="lt2"/>
              </a:buClr>
              <a:buSzPct val="25000"/>
              <a:buFont typeface="Arial"/>
              <a:buNone/>
            </a:pPr>
            <a:endParaRPr sz="2800" b="0" i="0" u="none" strike="noStrike" cap="none" dirty="0">
              <a:solidFill>
                <a:srgbClr val="3F3F3A"/>
              </a:solidFill>
              <a:latin typeface="Gill Sans MT" panose="020B0502020104020203" pitchFamily="34" charset="0"/>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
                                            <p:txEl>
                                              <p:pRg st="2" end="2"/>
                                            </p:txEl>
                                          </p:spTgt>
                                        </p:tgtEl>
                                        <p:attrNameLst>
                                          <p:attrName>style.visibility</p:attrName>
                                        </p:attrNameLst>
                                      </p:cBhvr>
                                      <p:to>
                                        <p:strVal val="visible"/>
                                      </p:to>
                                    </p:set>
                                    <p:anim calcmode="lin" valueType="num">
                                      <p:cBhvr additive="base">
                                        <p:cTn id="7" dur="500" fill="hold"/>
                                        <p:tgtEl>
                                          <p:spTgt spid="12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
                                            <p:txEl>
                                              <p:pRg st="3" end="3"/>
                                            </p:txEl>
                                          </p:spTgt>
                                        </p:tgtEl>
                                        <p:attrNameLst>
                                          <p:attrName>style.visibility</p:attrName>
                                        </p:attrNameLst>
                                      </p:cBhvr>
                                      <p:to>
                                        <p:strVal val="visible"/>
                                      </p:to>
                                    </p:set>
                                    <p:anim calcmode="lin" valueType="num">
                                      <p:cBhvr additive="base">
                                        <p:cTn id="13" dur="500" fill="hold"/>
                                        <p:tgtEl>
                                          <p:spTgt spid="12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
                                            <p:txEl>
                                              <p:pRg st="4" end="4"/>
                                            </p:txEl>
                                          </p:spTgt>
                                        </p:tgtEl>
                                        <p:attrNameLst>
                                          <p:attrName>style.visibility</p:attrName>
                                        </p:attrNameLst>
                                      </p:cBhvr>
                                      <p:to>
                                        <p:strVal val="visible"/>
                                      </p:to>
                                    </p:set>
                                    <p:anim calcmode="lin" valueType="num">
                                      <p:cBhvr additive="base">
                                        <p:cTn id="19" dur="500" fill="hold"/>
                                        <p:tgtEl>
                                          <p:spTgt spid="12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
                                            <p:txEl>
                                              <p:pRg st="5" end="5"/>
                                            </p:txEl>
                                          </p:spTgt>
                                        </p:tgtEl>
                                        <p:attrNameLst>
                                          <p:attrName>style.visibility</p:attrName>
                                        </p:attrNameLst>
                                      </p:cBhvr>
                                      <p:to>
                                        <p:strVal val="visible"/>
                                      </p:to>
                                    </p:set>
                                    <p:anim calcmode="lin" valueType="num">
                                      <p:cBhvr additive="base">
                                        <p:cTn id="25" dur="500" fill="hold"/>
                                        <p:tgtEl>
                                          <p:spTgt spid="12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
                                            <p:txEl>
                                              <p:pRg st="6" end="6"/>
                                            </p:txEl>
                                          </p:spTgt>
                                        </p:tgtEl>
                                        <p:attrNameLst>
                                          <p:attrName>style.visibility</p:attrName>
                                        </p:attrNameLst>
                                      </p:cBhvr>
                                      <p:to>
                                        <p:strVal val="visible"/>
                                      </p:to>
                                    </p:set>
                                    <p:anim calcmode="lin" valueType="num">
                                      <p:cBhvr additive="base">
                                        <p:cTn id="31" dur="500" fill="hold"/>
                                        <p:tgtEl>
                                          <p:spTgt spid="12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2">
                                            <p:txEl>
                                              <p:pRg st="7" end="7"/>
                                            </p:txEl>
                                          </p:spTgt>
                                        </p:tgtEl>
                                        <p:attrNameLst>
                                          <p:attrName>style.visibility</p:attrName>
                                        </p:attrNameLst>
                                      </p:cBhvr>
                                      <p:to>
                                        <p:strVal val="visible"/>
                                      </p:to>
                                    </p:set>
                                    <p:anim calcmode="lin" valueType="num">
                                      <p:cBhvr additive="base">
                                        <p:cTn id="37" dur="500" fill="hold"/>
                                        <p:tgtEl>
                                          <p:spTgt spid="12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2">
                                            <p:txEl>
                                              <p:pRg st="8" end="8"/>
                                            </p:txEl>
                                          </p:spTgt>
                                        </p:tgtEl>
                                        <p:attrNameLst>
                                          <p:attrName>style.visibility</p:attrName>
                                        </p:attrNameLst>
                                      </p:cBhvr>
                                      <p:to>
                                        <p:strVal val="visible"/>
                                      </p:to>
                                    </p:set>
                                    <p:anim calcmode="lin" valueType="num">
                                      <p:cBhvr additive="base">
                                        <p:cTn id="43" dur="500" fill="hold"/>
                                        <p:tgtEl>
                                          <p:spTgt spid="12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2">
                                            <p:txEl>
                                              <p:pRg st="9" end="9"/>
                                            </p:txEl>
                                          </p:spTgt>
                                        </p:tgtEl>
                                        <p:attrNameLst>
                                          <p:attrName>style.visibility</p:attrName>
                                        </p:attrNameLst>
                                      </p:cBhvr>
                                      <p:to>
                                        <p:strVal val="visible"/>
                                      </p:to>
                                    </p:set>
                                    <p:anim calcmode="lin" valueType="num">
                                      <p:cBhvr additive="base">
                                        <p:cTn id="49" dur="500" fill="hold"/>
                                        <p:tgtEl>
                                          <p:spTgt spid="12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480150" y="1349058"/>
            <a:ext cx="8183700" cy="1964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lt2"/>
              </a:buClr>
              <a:buSzPct val="25000"/>
              <a:buFont typeface="Impact"/>
              <a:buNone/>
            </a:pPr>
            <a:r>
              <a:rPr lang="en-US" sz="5400" b="0" i="0" u="none" strike="noStrike" cap="none" dirty="0">
                <a:solidFill>
                  <a:schemeClr val="lt2"/>
                </a:solidFill>
                <a:latin typeface="Rockwell" panose="02060603020205020403" pitchFamily="18" charset="0"/>
                <a:ea typeface="Impact"/>
                <a:cs typeface="Impact"/>
                <a:sym typeface="Impact"/>
              </a:rPr>
              <a:t>STEP ONE:</a:t>
            </a:r>
            <a:br>
              <a:rPr lang="en-US" sz="5400" b="0" i="0" u="none" strike="noStrike" cap="none" dirty="0">
                <a:solidFill>
                  <a:schemeClr val="lt2"/>
                </a:solidFill>
                <a:latin typeface="Rockwell" panose="02060603020205020403" pitchFamily="18" charset="0"/>
                <a:ea typeface="Impact"/>
                <a:cs typeface="Impact"/>
                <a:sym typeface="Impact"/>
              </a:rPr>
            </a:br>
            <a:r>
              <a:rPr lang="en-US" sz="5400" b="0" i="0" u="none" strike="noStrike" cap="none" dirty="0">
                <a:solidFill>
                  <a:schemeClr val="accent1"/>
                </a:solidFill>
                <a:latin typeface="Rockwell" panose="02060603020205020403" pitchFamily="18" charset="0"/>
                <a:ea typeface="Impact"/>
                <a:cs typeface="Impact"/>
                <a:sym typeface="Impact"/>
              </a:rPr>
              <a:t>SECURE IMMEDIATE SAFETY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200394" y="318091"/>
            <a:ext cx="8741587" cy="99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2"/>
              </a:buClr>
              <a:buSzPct val="25000"/>
              <a:buFont typeface="Impact"/>
              <a:buNone/>
            </a:pPr>
            <a:r>
              <a:rPr lang="en-US" sz="4000" b="1" i="0" u="none" strike="noStrike" cap="none" dirty="0" smtClean="0">
                <a:solidFill>
                  <a:schemeClr val="dk2"/>
                </a:solidFill>
                <a:latin typeface="Rockwell" panose="02060603020205020403" pitchFamily="18" charset="0"/>
                <a:sym typeface="Impact"/>
              </a:rPr>
              <a:t>1.  SECURE </a:t>
            </a:r>
            <a:r>
              <a:rPr lang="en-US" sz="4000" b="1" i="0" u="none" strike="noStrike" cap="none" dirty="0">
                <a:solidFill>
                  <a:schemeClr val="dk2"/>
                </a:solidFill>
                <a:latin typeface="Rockwell" panose="02060603020205020403" pitchFamily="18" charset="0"/>
                <a:sym typeface="Impact"/>
              </a:rPr>
              <a:t>IMMEDIATE SAFETY</a:t>
            </a:r>
            <a:r>
              <a:rPr lang="en-US" sz="4000" b="0" i="0" u="none" strike="noStrike" cap="none" dirty="0">
                <a:solidFill>
                  <a:schemeClr val="dk2"/>
                </a:solidFill>
                <a:latin typeface="Rockwell" panose="02060603020205020403" pitchFamily="18" charset="0"/>
                <a:sym typeface="Impact"/>
              </a:rPr>
              <a:t>  </a:t>
            </a:r>
            <a:br>
              <a:rPr lang="en-US" sz="4000" b="0" i="0" u="none" strike="noStrike" cap="none" dirty="0">
                <a:solidFill>
                  <a:schemeClr val="dk2"/>
                </a:solidFill>
                <a:latin typeface="Rockwell" panose="02060603020205020403" pitchFamily="18" charset="0"/>
                <a:sym typeface="Impact"/>
              </a:rPr>
            </a:br>
            <a:endParaRPr lang="en-US" sz="4000" b="0" i="0" u="none" strike="noStrike" cap="none" dirty="0">
              <a:solidFill>
                <a:schemeClr val="dk2"/>
              </a:solidFill>
              <a:latin typeface="Rockwell" panose="02060603020205020403" pitchFamily="18" charset="0"/>
              <a:sym typeface="Impact"/>
            </a:endParaRPr>
          </a:p>
        </p:txBody>
      </p:sp>
      <p:sp>
        <p:nvSpPr>
          <p:cNvPr id="139" name="Shape 139"/>
          <p:cNvSpPr txBox="1">
            <a:spLocks noGrp="1"/>
          </p:cNvSpPr>
          <p:nvPr>
            <p:ph type="body" idx="1"/>
          </p:nvPr>
        </p:nvSpPr>
        <p:spPr>
          <a:xfrm>
            <a:off x="372140" y="1015445"/>
            <a:ext cx="8399720" cy="4525961"/>
          </a:xfrm>
          <a:prstGeom prst="rect">
            <a:avLst/>
          </a:prstGeom>
          <a:noFill/>
          <a:ln>
            <a:noFill/>
          </a:ln>
        </p:spPr>
        <p:txBody>
          <a:bodyPr lIns="91425" tIns="45700" rIns="91425" bIns="45700" anchor="t" anchorCtr="0">
            <a:noAutofit/>
          </a:bodyPr>
          <a:lstStyle/>
          <a:p>
            <a:pPr marL="127000" indent="0">
              <a:buNone/>
            </a:pPr>
            <a:r>
              <a:rPr lang="en-US" sz="3600" b="1" u="sng" dirty="0" smtClean="0">
                <a:latin typeface="Gill Sans MT" panose="020B0502020104020203" pitchFamily="34" charset="0"/>
              </a:rPr>
              <a:t>The staff member who identifies a student in crisis must:</a:t>
            </a:r>
            <a:endParaRPr lang="en-US" sz="3600" dirty="0" smtClean="0">
              <a:latin typeface="Gill Sans MT" panose="020B0502020104020203" pitchFamily="34" charset="0"/>
            </a:endParaRPr>
          </a:p>
          <a:p>
            <a:pPr lvl="1">
              <a:buFont typeface="Arial" panose="020B0604020202020204" pitchFamily="34" charset="0"/>
              <a:buChar char="•"/>
            </a:pPr>
            <a:r>
              <a:rPr lang="en-US" sz="2400" dirty="0" smtClean="0">
                <a:latin typeface="Gill Sans MT" panose="020B0502020104020203" pitchFamily="34" charset="0"/>
              </a:rPr>
              <a:t>Call 911 if student needs immediate medical treatment </a:t>
            </a:r>
          </a:p>
          <a:p>
            <a:pPr lvl="1">
              <a:buFont typeface="Arial" panose="020B0604020202020204" pitchFamily="34" charset="0"/>
              <a:buChar char="•"/>
            </a:pPr>
            <a:r>
              <a:rPr lang="en-US" sz="2400" dirty="0" smtClean="0">
                <a:latin typeface="Gill Sans MT" panose="020B0502020104020203" pitchFamily="34" charset="0"/>
              </a:rPr>
              <a:t>Immediately notify principal and counselor</a:t>
            </a:r>
          </a:p>
          <a:p>
            <a:pPr lvl="1">
              <a:buFont typeface="Arial" panose="020B0604020202020204" pitchFamily="34" charset="0"/>
              <a:buChar char="•"/>
            </a:pPr>
            <a:r>
              <a:rPr lang="en-US" sz="2400" dirty="0" smtClean="0">
                <a:latin typeface="Gill Sans MT" panose="020B0502020104020203" pitchFamily="34" charset="0"/>
              </a:rPr>
              <a:t>Until principal or counselor arrives, continuously provide adult supervision </a:t>
            </a:r>
          </a:p>
          <a:p>
            <a:pPr lvl="1">
              <a:buFont typeface="Arial" panose="020B0604020202020204" pitchFamily="34" charset="0"/>
              <a:buChar char="•"/>
            </a:pPr>
            <a:r>
              <a:rPr lang="en-US" sz="2400" dirty="0" smtClean="0">
                <a:latin typeface="Gill Sans MT" panose="020B0502020104020203" pitchFamily="34" charset="0"/>
              </a:rPr>
              <a:t>Maintain safe environment (quiet area, as few people as possible, secure safety for others, calm demeanor) </a:t>
            </a:r>
          </a:p>
          <a:p>
            <a:pPr>
              <a:buFont typeface="Arial" panose="020B0604020202020204" pitchFamily="34" charset="0"/>
              <a:buChar char="•"/>
            </a:pPr>
            <a:endParaRPr lang="en-US" sz="2400" dirty="0" smtClean="0">
              <a:latin typeface="Gill Sans MT" panose="020B0502020104020203" pitchFamily="34" charset="0"/>
            </a:endParaRPr>
          </a:p>
          <a:p>
            <a:pPr marL="228600" marR="0" lvl="0" indent="-228600" algn="l" rtl="0">
              <a:lnSpc>
                <a:spcPct val="110000"/>
              </a:lnSpc>
              <a:spcBef>
                <a:spcPts val="700"/>
              </a:spcBef>
              <a:buClr>
                <a:schemeClr val="dk2"/>
              </a:buClr>
              <a:buSzPct val="100000"/>
              <a:buFont typeface="Arial"/>
              <a:buNone/>
            </a:pPr>
            <a:endParaRPr sz="2400" b="0" i="0" u="none" strike="noStrike" cap="none" dirty="0">
              <a:solidFill>
                <a:srgbClr val="595959"/>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9">
                                            <p:txEl>
                                              <p:pRg st="1" end="1"/>
                                            </p:txEl>
                                          </p:spTgt>
                                        </p:tgtEl>
                                        <p:attrNameLst>
                                          <p:attrName>style.visibility</p:attrName>
                                        </p:attrNameLst>
                                      </p:cBhvr>
                                      <p:to>
                                        <p:strVal val="visible"/>
                                      </p:to>
                                    </p:set>
                                    <p:animEffect transition="in" filter="circle(in)">
                                      <p:cBhvr>
                                        <p:cTn id="7" dur="2000"/>
                                        <p:tgtEl>
                                          <p:spTgt spid="1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9">
                                            <p:txEl>
                                              <p:pRg st="2" end="2"/>
                                            </p:txEl>
                                          </p:spTgt>
                                        </p:tgtEl>
                                        <p:attrNameLst>
                                          <p:attrName>style.visibility</p:attrName>
                                        </p:attrNameLst>
                                      </p:cBhvr>
                                      <p:to>
                                        <p:strVal val="visible"/>
                                      </p:to>
                                    </p:set>
                                    <p:animEffect transition="in" filter="circle(in)">
                                      <p:cBhvr>
                                        <p:cTn id="12" dur="2000"/>
                                        <p:tgtEl>
                                          <p:spTgt spid="1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9">
                                            <p:txEl>
                                              <p:pRg st="3" end="3"/>
                                            </p:txEl>
                                          </p:spTgt>
                                        </p:tgtEl>
                                        <p:attrNameLst>
                                          <p:attrName>style.visibility</p:attrName>
                                        </p:attrNameLst>
                                      </p:cBhvr>
                                      <p:to>
                                        <p:strVal val="visible"/>
                                      </p:to>
                                    </p:set>
                                    <p:animEffect transition="in" filter="circle(in)">
                                      <p:cBhvr>
                                        <p:cTn id="17" dur="2000"/>
                                        <p:tgtEl>
                                          <p:spTgt spid="1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9">
                                            <p:txEl>
                                              <p:pRg st="4" end="4"/>
                                            </p:txEl>
                                          </p:spTgt>
                                        </p:tgtEl>
                                        <p:attrNameLst>
                                          <p:attrName>style.visibility</p:attrName>
                                        </p:attrNameLst>
                                      </p:cBhvr>
                                      <p:to>
                                        <p:strVal val="visible"/>
                                      </p:to>
                                    </p:set>
                                    <p:animEffect transition="in" filter="circle(in)">
                                      <p:cBhvr>
                                        <p:cTn id="22" dur="2000"/>
                                        <p:tgtEl>
                                          <p:spTgt spid="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TotalTime>
  <Words>1810</Words>
  <Application>Microsoft Office PowerPoint</Application>
  <PresentationFormat>On-screen Show (4:3)</PresentationFormat>
  <Paragraphs>404</Paragraphs>
  <Slides>35</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Gill Sans MT</vt:lpstr>
      <vt:lpstr>Arial</vt:lpstr>
      <vt:lpstr>Impact</vt:lpstr>
      <vt:lpstr>Cabin</vt:lpstr>
      <vt:lpstr>Century Schoolbook</vt:lpstr>
      <vt:lpstr>Raleway</vt:lpstr>
      <vt:lpstr>Source Sans Pro</vt:lpstr>
      <vt:lpstr>Calibri</vt:lpstr>
      <vt:lpstr>Rockwell</vt:lpstr>
      <vt:lpstr>Times New Roman</vt:lpstr>
      <vt:lpstr>Plum</vt:lpstr>
      <vt:lpstr>BEHAVIORAL HEALTH EMERGENCY RESPONSE PROCEDURES</vt:lpstr>
      <vt:lpstr>ICE BREAKER </vt:lpstr>
      <vt:lpstr>PowerPoint Presentation</vt:lpstr>
      <vt:lpstr>AGENDA</vt:lpstr>
      <vt:lpstr>NORMS</vt:lpstr>
      <vt:lpstr>WHAT IS A STUDENT BEHAVIORAL HEALTH EMERGENCY?</vt:lpstr>
      <vt:lpstr>Behavioral Health Emergency Procedures</vt:lpstr>
      <vt:lpstr>STEP ONE: SECURE IMMEDIATE SAFETY</vt:lpstr>
      <vt:lpstr>1.  SECURE IMMEDIATE SAFETY   </vt:lpstr>
      <vt:lpstr>STEP TWO: CONDUCT RISK ASSESSMENT</vt:lpstr>
      <vt:lpstr>2. CONDUCT RISK ASSESSMENT   </vt:lpstr>
      <vt:lpstr>STEP THREE: ASSESS LEVEL OF RISK</vt:lpstr>
      <vt:lpstr>3.  ASSESS LEVEL OF RISK </vt:lpstr>
      <vt:lpstr>ROUTINE</vt:lpstr>
      <vt:lpstr>URGENT </vt:lpstr>
      <vt:lpstr>EMERGENT</vt:lpstr>
      <vt:lpstr>STEP FOUR:  TAKE ACTION</vt:lpstr>
      <vt:lpstr>4.  TAKE ACTION –        Routine and Urgent Situations </vt:lpstr>
      <vt:lpstr>4.  TAKE ACTION –        Emergent Situations (302, 201) </vt:lpstr>
      <vt:lpstr>4.  TAKE ACTION –        Emergent Situations </vt:lpstr>
      <vt:lpstr>STEP FIVE: DOCUMENT AND PLAN FOR FOLLOW-UP</vt:lpstr>
      <vt:lpstr>DOCUMENT  &amp; FOLLOW-UP </vt:lpstr>
      <vt:lpstr>LEGAL CONSENT FOR PSYCHIATRIC EVALUATION, TREATMENT and RELEASE OF INFORMATION</vt:lpstr>
      <vt:lpstr>VOLUNTARY PSYCHIATRIC EXAMINATION-201</vt:lpstr>
      <vt:lpstr>INVOLUNTARY PSYCHIATRIC EXAMINATION-</vt:lpstr>
      <vt:lpstr>CHANGES TO CRC &amp; MET  and Interim Plan</vt:lpstr>
      <vt:lpstr>CHANGES AND INTERIM PLAN </vt:lpstr>
      <vt:lpstr>CHANGES TO MOBILE EMERGENCY TEAM (MET)</vt:lpstr>
      <vt:lpstr>CHANGES TO MOBILE EMERGENCY TEAM (MET)</vt:lpstr>
      <vt:lpstr>INTERIM PLAN SEPT THROUGH NOV</vt:lpstr>
      <vt:lpstr>INTERIM PLAN SEPT THROUGH NOV</vt:lpstr>
      <vt:lpstr>INTERIM PLAN SEPT THROUGH NOV – Sites and Addresses</vt:lpstr>
      <vt:lpstr>PowerPoint Presentation</vt:lpstr>
      <vt:lpstr>PowerPoint Presentation</vt:lpstr>
      <vt:lpstr>Office of Prevention &amp; Intervention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 EMERGENCY RESPONSE PROCEDURES</dc:title>
  <dc:creator>Lori Lancer Paster (Prevention &amp; Intervention)</dc:creator>
  <cp:lastModifiedBy>Lori Lancer Paster</cp:lastModifiedBy>
  <cp:revision>20</cp:revision>
  <cp:lastPrinted>2017-09-01T16:35:24Z</cp:lastPrinted>
  <dcterms:modified xsi:type="dcterms:W3CDTF">2017-09-04T14:52:18Z</dcterms:modified>
</cp:coreProperties>
</file>