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59" r:id="rId5"/>
    <p:sldId id="262" r:id="rId6"/>
    <p:sldId id="263" r:id="rId7"/>
    <p:sldId id="264" r:id="rId8"/>
    <p:sldId id="265" r:id="rId9"/>
    <p:sldId id="298" r:id="rId10"/>
    <p:sldId id="271" r:id="rId11"/>
    <p:sldId id="300" r:id="rId12"/>
    <p:sldId id="273" r:id="rId13"/>
    <p:sldId id="289" r:id="rId14"/>
    <p:sldId id="278" r:id="rId15"/>
    <p:sldId id="291"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49"/>
    <p:restoredTop sz="66723" autoAdjust="0"/>
  </p:normalViewPr>
  <p:slideViewPr>
    <p:cSldViewPr snapToGrid="0" snapToObjects="1">
      <p:cViewPr varScale="1">
        <p:scale>
          <a:sx n="77" d="100"/>
          <a:sy n="77" d="100"/>
        </p:scale>
        <p:origin x="243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A7D136-AA92-AE42-8E35-A7360650257C}" type="doc">
      <dgm:prSet loTypeId="urn:microsoft.com/office/officeart/2005/8/layout/vProcess5" loCatId="" qsTypeId="urn:microsoft.com/office/officeart/2005/8/quickstyle/simple2" qsCatId="simple" csTypeId="urn:microsoft.com/office/officeart/2005/8/colors/colorful5" csCatId="colorful" phldr="1"/>
      <dgm:spPr/>
      <dgm:t>
        <a:bodyPr/>
        <a:lstStyle/>
        <a:p>
          <a:endParaRPr lang="en-US"/>
        </a:p>
      </dgm:t>
    </dgm:pt>
    <dgm:pt modelId="{9A7B25CD-581E-AF4E-A235-988818EB4464}">
      <dgm:prSet phldrT="[Text]"/>
      <dgm:spPr/>
      <dgm:t>
        <a:bodyPr/>
        <a:lstStyle/>
        <a:p>
          <a:r>
            <a:rPr lang="en-US" dirty="0" smtClean="0"/>
            <a:t>Do not leave your child alone</a:t>
          </a:r>
          <a:endParaRPr lang="en-US" dirty="0"/>
        </a:p>
      </dgm:t>
    </dgm:pt>
    <dgm:pt modelId="{B5795583-F371-3D49-87C8-D417C4B9BBAB}" type="parTrans" cxnId="{9F2C0729-0675-1744-8734-AEBB03E1C6E7}">
      <dgm:prSet/>
      <dgm:spPr/>
      <dgm:t>
        <a:bodyPr/>
        <a:lstStyle/>
        <a:p>
          <a:endParaRPr lang="en-US"/>
        </a:p>
      </dgm:t>
    </dgm:pt>
    <dgm:pt modelId="{77688A63-5ED3-D34A-BC30-0C5FF0D1E2E8}" type="sibTrans" cxnId="{9F2C0729-0675-1744-8734-AEBB03E1C6E7}">
      <dgm:prSet/>
      <dgm:spPr/>
      <dgm:t>
        <a:bodyPr/>
        <a:lstStyle/>
        <a:p>
          <a:endParaRPr lang="en-US"/>
        </a:p>
      </dgm:t>
    </dgm:pt>
    <dgm:pt modelId="{F718C2EF-8C91-A14B-9965-7EF790123C5B}">
      <dgm:prSet phldrT="[Text]"/>
      <dgm:spPr/>
      <dgm:t>
        <a:bodyPr/>
        <a:lstStyle/>
        <a:p>
          <a:r>
            <a:rPr lang="en-US" dirty="0" smtClean="0"/>
            <a:t>Call 911 for immediate medical attention</a:t>
          </a:r>
          <a:endParaRPr lang="en-US" dirty="0"/>
        </a:p>
      </dgm:t>
    </dgm:pt>
    <dgm:pt modelId="{C5A91DCA-D2A1-3742-92A8-DEB1D5AB7AB9}" type="parTrans" cxnId="{C8BC940E-75F2-D043-9F2F-125AAB39D5A8}">
      <dgm:prSet/>
      <dgm:spPr/>
      <dgm:t>
        <a:bodyPr/>
        <a:lstStyle/>
        <a:p>
          <a:endParaRPr lang="en-US"/>
        </a:p>
      </dgm:t>
    </dgm:pt>
    <dgm:pt modelId="{5812E8F6-F0D9-194D-A2CD-01C4EF386AED}" type="sibTrans" cxnId="{C8BC940E-75F2-D043-9F2F-125AAB39D5A8}">
      <dgm:prSet/>
      <dgm:spPr/>
      <dgm:t>
        <a:bodyPr/>
        <a:lstStyle/>
        <a:p>
          <a:endParaRPr lang="en-US"/>
        </a:p>
      </dgm:t>
    </dgm:pt>
    <dgm:pt modelId="{F7244000-3EBB-E544-9063-C8E90B6CF08A}">
      <dgm:prSet phldrT="[Text]"/>
      <dgm:spPr/>
      <dgm:t>
        <a:bodyPr/>
        <a:lstStyle/>
        <a:p>
          <a:r>
            <a:rPr lang="en-US" dirty="0" smtClean="0"/>
            <a:t>Mobile Emergency Team – 215-685-6440</a:t>
          </a:r>
          <a:endParaRPr lang="en-US" dirty="0"/>
        </a:p>
      </dgm:t>
    </dgm:pt>
    <dgm:pt modelId="{5CBBEF11-E61A-F141-815E-A00F1C3DF9F3}" type="parTrans" cxnId="{917616F0-7B6F-7C49-A79B-44D769C3C425}">
      <dgm:prSet/>
      <dgm:spPr/>
      <dgm:t>
        <a:bodyPr/>
        <a:lstStyle/>
        <a:p>
          <a:endParaRPr lang="en-US"/>
        </a:p>
      </dgm:t>
    </dgm:pt>
    <dgm:pt modelId="{7F60779C-744F-8C42-928F-7386E5D907CF}" type="sibTrans" cxnId="{917616F0-7B6F-7C49-A79B-44D769C3C425}">
      <dgm:prSet/>
      <dgm:spPr/>
      <dgm:t>
        <a:bodyPr/>
        <a:lstStyle/>
        <a:p>
          <a:endParaRPr lang="en-US"/>
        </a:p>
      </dgm:t>
    </dgm:pt>
    <dgm:pt modelId="{F1E274D9-0F01-364B-AFE8-95FCB5567367}">
      <dgm:prSet phldrT="[Text]"/>
      <dgm:spPr/>
      <dgm:t>
        <a:bodyPr/>
        <a:lstStyle/>
        <a:p>
          <a:r>
            <a:rPr lang="en-US" dirty="0" smtClean="0"/>
            <a:t>Einstein Crisis Response Center – 215-951-8300</a:t>
          </a:r>
          <a:endParaRPr lang="en-US" dirty="0"/>
        </a:p>
      </dgm:t>
    </dgm:pt>
    <dgm:pt modelId="{0AFA9F47-E75F-1642-A90E-03A80AF986F2}" type="parTrans" cxnId="{EFA9F708-0C13-0F4F-93EC-1CFBD5061533}">
      <dgm:prSet/>
      <dgm:spPr/>
      <dgm:t>
        <a:bodyPr/>
        <a:lstStyle/>
        <a:p>
          <a:endParaRPr lang="en-US"/>
        </a:p>
      </dgm:t>
    </dgm:pt>
    <dgm:pt modelId="{2B247D99-E0CB-7B4F-BB43-DAE0CFE3CF0B}" type="sibTrans" cxnId="{EFA9F708-0C13-0F4F-93EC-1CFBD5061533}">
      <dgm:prSet/>
      <dgm:spPr/>
      <dgm:t>
        <a:bodyPr/>
        <a:lstStyle/>
        <a:p>
          <a:endParaRPr lang="en-US"/>
        </a:p>
      </dgm:t>
    </dgm:pt>
    <dgm:pt modelId="{EEE2F6A7-2A86-4A1B-806E-D334EC2BB5E3}">
      <dgm:prSet phldrT="[Text]"/>
      <dgm:spPr/>
      <dgm:t>
        <a:bodyPr/>
        <a:lstStyle/>
        <a:p>
          <a:r>
            <a:rPr lang="en-US" dirty="0" smtClean="0"/>
            <a:t>National  Suicide Prevention Lifeline – 800-273-8255</a:t>
          </a:r>
          <a:endParaRPr lang="en-US" dirty="0"/>
        </a:p>
      </dgm:t>
    </dgm:pt>
    <dgm:pt modelId="{5FB7F4A3-DE2B-4994-85EE-87C14C6C2DF7}" type="parTrans" cxnId="{8E03B2D4-C0FC-401D-93D0-04CE8D3E167C}">
      <dgm:prSet/>
      <dgm:spPr/>
      <dgm:t>
        <a:bodyPr/>
        <a:lstStyle/>
        <a:p>
          <a:endParaRPr lang="en-US"/>
        </a:p>
      </dgm:t>
    </dgm:pt>
    <dgm:pt modelId="{01F1E1AB-7241-4223-87A4-C949DC7F0C4D}" type="sibTrans" cxnId="{8E03B2D4-C0FC-401D-93D0-04CE8D3E167C}">
      <dgm:prSet/>
      <dgm:spPr/>
      <dgm:t>
        <a:bodyPr/>
        <a:lstStyle/>
        <a:p>
          <a:endParaRPr lang="en-US"/>
        </a:p>
      </dgm:t>
    </dgm:pt>
    <dgm:pt modelId="{5D1BE9F9-55E9-A645-9999-0343F5C7782B}" type="pres">
      <dgm:prSet presAssocID="{26A7D136-AA92-AE42-8E35-A7360650257C}" presName="outerComposite" presStyleCnt="0">
        <dgm:presLayoutVars>
          <dgm:chMax val="5"/>
          <dgm:dir/>
          <dgm:resizeHandles val="exact"/>
        </dgm:presLayoutVars>
      </dgm:prSet>
      <dgm:spPr/>
      <dgm:t>
        <a:bodyPr/>
        <a:lstStyle/>
        <a:p>
          <a:endParaRPr lang="en-US"/>
        </a:p>
      </dgm:t>
    </dgm:pt>
    <dgm:pt modelId="{717BBBBC-6167-5E43-8F3C-89204506B4C9}" type="pres">
      <dgm:prSet presAssocID="{26A7D136-AA92-AE42-8E35-A7360650257C}" presName="dummyMaxCanvas" presStyleCnt="0">
        <dgm:presLayoutVars/>
      </dgm:prSet>
      <dgm:spPr/>
    </dgm:pt>
    <dgm:pt modelId="{72AF3957-BAB7-4B68-9CC0-65E9CE26D088}" type="pres">
      <dgm:prSet presAssocID="{26A7D136-AA92-AE42-8E35-A7360650257C}" presName="FiveNodes_1" presStyleLbl="node1" presStyleIdx="0" presStyleCnt="5">
        <dgm:presLayoutVars>
          <dgm:bulletEnabled val="1"/>
        </dgm:presLayoutVars>
      </dgm:prSet>
      <dgm:spPr/>
      <dgm:t>
        <a:bodyPr/>
        <a:lstStyle/>
        <a:p>
          <a:endParaRPr lang="en-US"/>
        </a:p>
      </dgm:t>
    </dgm:pt>
    <dgm:pt modelId="{2A2F4C3C-18B0-4622-A1BB-46E90FC392AE}" type="pres">
      <dgm:prSet presAssocID="{26A7D136-AA92-AE42-8E35-A7360650257C}" presName="FiveNodes_2" presStyleLbl="node1" presStyleIdx="1" presStyleCnt="5">
        <dgm:presLayoutVars>
          <dgm:bulletEnabled val="1"/>
        </dgm:presLayoutVars>
      </dgm:prSet>
      <dgm:spPr/>
      <dgm:t>
        <a:bodyPr/>
        <a:lstStyle/>
        <a:p>
          <a:endParaRPr lang="en-US"/>
        </a:p>
      </dgm:t>
    </dgm:pt>
    <dgm:pt modelId="{6F087F08-718D-4CD8-8909-B999737108E4}" type="pres">
      <dgm:prSet presAssocID="{26A7D136-AA92-AE42-8E35-A7360650257C}" presName="FiveNodes_3" presStyleLbl="node1" presStyleIdx="2" presStyleCnt="5">
        <dgm:presLayoutVars>
          <dgm:bulletEnabled val="1"/>
        </dgm:presLayoutVars>
      </dgm:prSet>
      <dgm:spPr/>
      <dgm:t>
        <a:bodyPr/>
        <a:lstStyle/>
        <a:p>
          <a:endParaRPr lang="en-US"/>
        </a:p>
      </dgm:t>
    </dgm:pt>
    <dgm:pt modelId="{470CEB02-AA03-41A9-9183-3DFC6BA5E8FF}" type="pres">
      <dgm:prSet presAssocID="{26A7D136-AA92-AE42-8E35-A7360650257C}" presName="FiveNodes_4" presStyleLbl="node1" presStyleIdx="3" presStyleCnt="5">
        <dgm:presLayoutVars>
          <dgm:bulletEnabled val="1"/>
        </dgm:presLayoutVars>
      </dgm:prSet>
      <dgm:spPr/>
      <dgm:t>
        <a:bodyPr/>
        <a:lstStyle/>
        <a:p>
          <a:endParaRPr lang="en-US"/>
        </a:p>
      </dgm:t>
    </dgm:pt>
    <dgm:pt modelId="{D75E5483-8D49-48F7-9C18-1B44851EF85A}" type="pres">
      <dgm:prSet presAssocID="{26A7D136-AA92-AE42-8E35-A7360650257C}" presName="FiveNodes_5" presStyleLbl="node1" presStyleIdx="4" presStyleCnt="5" custScaleX="109331">
        <dgm:presLayoutVars>
          <dgm:bulletEnabled val="1"/>
        </dgm:presLayoutVars>
      </dgm:prSet>
      <dgm:spPr/>
      <dgm:t>
        <a:bodyPr/>
        <a:lstStyle/>
        <a:p>
          <a:endParaRPr lang="en-US"/>
        </a:p>
      </dgm:t>
    </dgm:pt>
    <dgm:pt modelId="{3BC423B1-B5A8-4C88-9E34-6E8764236141}" type="pres">
      <dgm:prSet presAssocID="{26A7D136-AA92-AE42-8E35-A7360650257C}" presName="FiveConn_1-2" presStyleLbl="fgAccFollowNode1" presStyleIdx="0" presStyleCnt="4">
        <dgm:presLayoutVars>
          <dgm:bulletEnabled val="1"/>
        </dgm:presLayoutVars>
      </dgm:prSet>
      <dgm:spPr/>
      <dgm:t>
        <a:bodyPr/>
        <a:lstStyle/>
        <a:p>
          <a:endParaRPr lang="en-US"/>
        </a:p>
      </dgm:t>
    </dgm:pt>
    <dgm:pt modelId="{34D7F8B2-A688-43A1-9350-F40805666720}" type="pres">
      <dgm:prSet presAssocID="{26A7D136-AA92-AE42-8E35-A7360650257C}" presName="FiveConn_2-3" presStyleLbl="fgAccFollowNode1" presStyleIdx="1" presStyleCnt="4">
        <dgm:presLayoutVars>
          <dgm:bulletEnabled val="1"/>
        </dgm:presLayoutVars>
      </dgm:prSet>
      <dgm:spPr/>
      <dgm:t>
        <a:bodyPr/>
        <a:lstStyle/>
        <a:p>
          <a:endParaRPr lang="en-US"/>
        </a:p>
      </dgm:t>
    </dgm:pt>
    <dgm:pt modelId="{594E7733-0016-4063-B93D-28B3FE97E842}" type="pres">
      <dgm:prSet presAssocID="{26A7D136-AA92-AE42-8E35-A7360650257C}" presName="FiveConn_3-4" presStyleLbl="fgAccFollowNode1" presStyleIdx="2" presStyleCnt="4">
        <dgm:presLayoutVars>
          <dgm:bulletEnabled val="1"/>
        </dgm:presLayoutVars>
      </dgm:prSet>
      <dgm:spPr/>
      <dgm:t>
        <a:bodyPr/>
        <a:lstStyle/>
        <a:p>
          <a:endParaRPr lang="en-US"/>
        </a:p>
      </dgm:t>
    </dgm:pt>
    <dgm:pt modelId="{BAAE84E9-A008-437F-BBC3-A5F0F1546E7B}" type="pres">
      <dgm:prSet presAssocID="{26A7D136-AA92-AE42-8E35-A7360650257C}" presName="FiveConn_4-5" presStyleLbl="fgAccFollowNode1" presStyleIdx="3" presStyleCnt="4">
        <dgm:presLayoutVars>
          <dgm:bulletEnabled val="1"/>
        </dgm:presLayoutVars>
      </dgm:prSet>
      <dgm:spPr/>
      <dgm:t>
        <a:bodyPr/>
        <a:lstStyle/>
        <a:p>
          <a:endParaRPr lang="en-US"/>
        </a:p>
      </dgm:t>
    </dgm:pt>
    <dgm:pt modelId="{9964086D-B363-47FC-9860-FF6C39659307}" type="pres">
      <dgm:prSet presAssocID="{26A7D136-AA92-AE42-8E35-A7360650257C}" presName="FiveNodes_1_text" presStyleLbl="node1" presStyleIdx="4" presStyleCnt="5">
        <dgm:presLayoutVars>
          <dgm:bulletEnabled val="1"/>
        </dgm:presLayoutVars>
      </dgm:prSet>
      <dgm:spPr/>
      <dgm:t>
        <a:bodyPr/>
        <a:lstStyle/>
        <a:p>
          <a:endParaRPr lang="en-US"/>
        </a:p>
      </dgm:t>
    </dgm:pt>
    <dgm:pt modelId="{8FF82AB1-0BD8-4467-B9ED-DFD313DFFFD9}" type="pres">
      <dgm:prSet presAssocID="{26A7D136-AA92-AE42-8E35-A7360650257C}" presName="FiveNodes_2_text" presStyleLbl="node1" presStyleIdx="4" presStyleCnt="5">
        <dgm:presLayoutVars>
          <dgm:bulletEnabled val="1"/>
        </dgm:presLayoutVars>
      </dgm:prSet>
      <dgm:spPr/>
      <dgm:t>
        <a:bodyPr/>
        <a:lstStyle/>
        <a:p>
          <a:endParaRPr lang="en-US"/>
        </a:p>
      </dgm:t>
    </dgm:pt>
    <dgm:pt modelId="{6CF75ED1-A61C-4872-BEB6-45254DC6D4D9}" type="pres">
      <dgm:prSet presAssocID="{26A7D136-AA92-AE42-8E35-A7360650257C}" presName="FiveNodes_3_text" presStyleLbl="node1" presStyleIdx="4" presStyleCnt="5">
        <dgm:presLayoutVars>
          <dgm:bulletEnabled val="1"/>
        </dgm:presLayoutVars>
      </dgm:prSet>
      <dgm:spPr/>
      <dgm:t>
        <a:bodyPr/>
        <a:lstStyle/>
        <a:p>
          <a:endParaRPr lang="en-US"/>
        </a:p>
      </dgm:t>
    </dgm:pt>
    <dgm:pt modelId="{AF7EC1C7-CA62-42F9-84E1-2723439E1860}" type="pres">
      <dgm:prSet presAssocID="{26A7D136-AA92-AE42-8E35-A7360650257C}" presName="FiveNodes_4_text" presStyleLbl="node1" presStyleIdx="4" presStyleCnt="5">
        <dgm:presLayoutVars>
          <dgm:bulletEnabled val="1"/>
        </dgm:presLayoutVars>
      </dgm:prSet>
      <dgm:spPr/>
      <dgm:t>
        <a:bodyPr/>
        <a:lstStyle/>
        <a:p>
          <a:endParaRPr lang="en-US"/>
        </a:p>
      </dgm:t>
    </dgm:pt>
    <dgm:pt modelId="{4E59EDBF-0CC7-4E1B-A7DE-AA9834A840F2}" type="pres">
      <dgm:prSet presAssocID="{26A7D136-AA92-AE42-8E35-A7360650257C}" presName="FiveNodes_5_text" presStyleLbl="node1" presStyleIdx="4" presStyleCnt="5">
        <dgm:presLayoutVars>
          <dgm:bulletEnabled val="1"/>
        </dgm:presLayoutVars>
      </dgm:prSet>
      <dgm:spPr/>
      <dgm:t>
        <a:bodyPr/>
        <a:lstStyle/>
        <a:p>
          <a:endParaRPr lang="en-US"/>
        </a:p>
      </dgm:t>
    </dgm:pt>
  </dgm:ptLst>
  <dgm:cxnLst>
    <dgm:cxn modelId="{68348B31-7EB1-49B9-BC13-1F0F1885E54E}" type="presOf" srcId="{EEE2F6A7-2A86-4A1B-806E-D334EC2BB5E3}" destId="{4E59EDBF-0CC7-4E1B-A7DE-AA9834A840F2}" srcOrd="1" destOrd="0" presId="urn:microsoft.com/office/officeart/2005/8/layout/vProcess5"/>
    <dgm:cxn modelId="{EFA9F708-0C13-0F4F-93EC-1CFBD5061533}" srcId="{26A7D136-AA92-AE42-8E35-A7360650257C}" destId="{F1E274D9-0F01-364B-AFE8-95FCB5567367}" srcOrd="3" destOrd="0" parTransId="{0AFA9F47-E75F-1642-A90E-03A80AF986F2}" sibTransId="{2B247D99-E0CB-7B4F-BB43-DAE0CFE3CF0B}"/>
    <dgm:cxn modelId="{9F2C0729-0675-1744-8734-AEBB03E1C6E7}" srcId="{26A7D136-AA92-AE42-8E35-A7360650257C}" destId="{9A7B25CD-581E-AF4E-A235-988818EB4464}" srcOrd="0" destOrd="0" parTransId="{B5795583-F371-3D49-87C8-D417C4B9BBAB}" sibTransId="{77688A63-5ED3-D34A-BC30-0C5FF0D1E2E8}"/>
    <dgm:cxn modelId="{92B76F16-DA80-45EE-8B2E-6199AB3406F0}" type="presOf" srcId="{77688A63-5ED3-D34A-BC30-0C5FF0D1E2E8}" destId="{3BC423B1-B5A8-4C88-9E34-6E8764236141}" srcOrd="0" destOrd="0" presId="urn:microsoft.com/office/officeart/2005/8/layout/vProcess5"/>
    <dgm:cxn modelId="{913AD8C0-8F54-4F66-8505-B8558B208A06}" type="presOf" srcId="{EEE2F6A7-2A86-4A1B-806E-D334EC2BB5E3}" destId="{D75E5483-8D49-48F7-9C18-1B44851EF85A}" srcOrd="0" destOrd="0" presId="urn:microsoft.com/office/officeart/2005/8/layout/vProcess5"/>
    <dgm:cxn modelId="{8E03B2D4-C0FC-401D-93D0-04CE8D3E167C}" srcId="{26A7D136-AA92-AE42-8E35-A7360650257C}" destId="{EEE2F6A7-2A86-4A1B-806E-D334EC2BB5E3}" srcOrd="4" destOrd="0" parTransId="{5FB7F4A3-DE2B-4994-85EE-87C14C6C2DF7}" sibTransId="{01F1E1AB-7241-4223-87A4-C949DC7F0C4D}"/>
    <dgm:cxn modelId="{11A06D58-2E0F-48BF-88B8-B1DD409FAA2C}" type="presOf" srcId="{F718C2EF-8C91-A14B-9965-7EF790123C5B}" destId="{2A2F4C3C-18B0-4622-A1BB-46E90FC392AE}" srcOrd="0" destOrd="0" presId="urn:microsoft.com/office/officeart/2005/8/layout/vProcess5"/>
    <dgm:cxn modelId="{805C3BDC-50B5-4A9D-8174-22AD8CB416DE}" type="presOf" srcId="{5812E8F6-F0D9-194D-A2CD-01C4EF386AED}" destId="{34D7F8B2-A688-43A1-9350-F40805666720}" srcOrd="0" destOrd="0" presId="urn:microsoft.com/office/officeart/2005/8/layout/vProcess5"/>
    <dgm:cxn modelId="{917616F0-7B6F-7C49-A79B-44D769C3C425}" srcId="{26A7D136-AA92-AE42-8E35-A7360650257C}" destId="{F7244000-3EBB-E544-9063-C8E90B6CF08A}" srcOrd="2" destOrd="0" parTransId="{5CBBEF11-E61A-F141-815E-A00F1C3DF9F3}" sibTransId="{7F60779C-744F-8C42-928F-7386E5D907CF}"/>
    <dgm:cxn modelId="{8045C717-01A5-4966-9D75-47D925B28C5C}" type="presOf" srcId="{9A7B25CD-581E-AF4E-A235-988818EB4464}" destId="{9964086D-B363-47FC-9860-FF6C39659307}" srcOrd="1" destOrd="0" presId="urn:microsoft.com/office/officeart/2005/8/layout/vProcess5"/>
    <dgm:cxn modelId="{93C4182F-29DA-4B56-854E-09EA9ED957C1}" type="presOf" srcId="{F718C2EF-8C91-A14B-9965-7EF790123C5B}" destId="{8FF82AB1-0BD8-4467-B9ED-DFD313DFFFD9}" srcOrd="1" destOrd="0" presId="urn:microsoft.com/office/officeart/2005/8/layout/vProcess5"/>
    <dgm:cxn modelId="{20065767-0221-43CB-9494-966610157D3C}" type="presOf" srcId="{2B247D99-E0CB-7B4F-BB43-DAE0CFE3CF0B}" destId="{BAAE84E9-A008-437F-BBC3-A5F0F1546E7B}" srcOrd="0" destOrd="0" presId="urn:microsoft.com/office/officeart/2005/8/layout/vProcess5"/>
    <dgm:cxn modelId="{1FEB2A50-82E9-4C31-8979-B94D3887813F}" type="presOf" srcId="{F1E274D9-0F01-364B-AFE8-95FCB5567367}" destId="{AF7EC1C7-CA62-42F9-84E1-2723439E1860}" srcOrd="1" destOrd="0" presId="urn:microsoft.com/office/officeart/2005/8/layout/vProcess5"/>
    <dgm:cxn modelId="{054767B9-0946-40CB-8C6F-1C57B39120BE}" type="presOf" srcId="{F7244000-3EBB-E544-9063-C8E90B6CF08A}" destId="{6F087F08-718D-4CD8-8909-B999737108E4}" srcOrd="0" destOrd="0" presId="urn:microsoft.com/office/officeart/2005/8/layout/vProcess5"/>
    <dgm:cxn modelId="{88C2BA5F-1EB4-DD47-BF70-FE8B80CBF3D8}" type="presOf" srcId="{26A7D136-AA92-AE42-8E35-A7360650257C}" destId="{5D1BE9F9-55E9-A645-9999-0343F5C7782B}" srcOrd="0" destOrd="0" presId="urn:microsoft.com/office/officeart/2005/8/layout/vProcess5"/>
    <dgm:cxn modelId="{C8BC940E-75F2-D043-9F2F-125AAB39D5A8}" srcId="{26A7D136-AA92-AE42-8E35-A7360650257C}" destId="{F718C2EF-8C91-A14B-9965-7EF790123C5B}" srcOrd="1" destOrd="0" parTransId="{C5A91DCA-D2A1-3742-92A8-DEB1D5AB7AB9}" sibTransId="{5812E8F6-F0D9-194D-A2CD-01C4EF386AED}"/>
    <dgm:cxn modelId="{94DD93A2-29A9-40F8-9178-9B1A2CD921AF}" type="presOf" srcId="{7F60779C-744F-8C42-928F-7386E5D907CF}" destId="{594E7733-0016-4063-B93D-28B3FE97E842}" srcOrd="0" destOrd="0" presId="urn:microsoft.com/office/officeart/2005/8/layout/vProcess5"/>
    <dgm:cxn modelId="{7B80F17A-D267-4B29-986A-6B2238447314}" type="presOf" srcId="{F1E274D9-0F01-364B-AFE8-95FCB5567367}" destId="{470CEB02-AA03-41A9-9183-3DFC6BA5E8FF}" srcOrd="0" destOrd="0" presId="urn:microsoft.com/office/officeart/2005/8/layout/vProcess5"/>
    <dgm:cxn modelId="{A2E93A16-09FA-4020-9809-B19A36F3FB6A}" type="presOf" srcId="{9A7B25CD-581E-AF4E-A235-988818EB4464}" destId="{72AF3957-BAB7-4B68-9CC0-65E9CE26D088}" srcOrd="0" destOrd="0" presId="urn:microsoft.com/office/officeart/2005/8/layout/vProcess5"/>
    <dgm:cxn modelId="{B099DC6B-63BD-4088-8071-748BD409828E}" type="presOf" srcId="{F7244000-3EBB-E544-9063-C8E90B6CF08A}" destId="{6CF75ED1-A61C-4872-BEB6-45254DC6D4D9}" srcOrd="1" destOrd="0" presId="urn:microsoft.com/office/officeart/2005/8/layout/vProcess5"/>
    <dgm:cxn modelId="{ED8E5826-B704-4248-BE5C-896FA19D2B5F}" type="presParOf" srcId="{5D1BE9F9-55E9-A645-9999-0343F5C7782B}" destId="{717BBBBC-6167-5E43-8F3C-89204506B4C9}" srcOrd="0" destOrd="0" presId="urn:microsoft.com/office/officeart/2005/8/layout/vProcess5"/>
    <dgm:cxn modelId="{EC0C5C59-1859-4ED7-97A2-32C9880C078C}" type="presParOf" srcId="{5D1BE9F9-55E9-A645-9999-0343F5C7782B}" destId="{72AF3957-BAB7-4B68-9CC0-65E9CE26D088}" srcOrd="1" destOrd="0" presId="urn:microsoft.com/office/officeart/2005/8/layout/vProcess5"/>
    <dgm:cxn modelId="{ED5F7099-A694-4B6E-BA67-8EDF1C359BF8}" type="presParOf" srcId="{5D1BE9F9-55E9-A645-9999-0343F5C7782B}" destId="{2A2F4C3C-18B0-4622-A1BB-46E90FC392AE}" srcOrd="2" destOrd="0" presId="urn:microsoft.com/office/officeart/2005/8/layout/vProcess5"/>
    <dgm:cxn modelId="{D5B4B802-D0C2-4BEF-B74D-B84F7695DDDD}" type="presParOf" srcId="{5D1BE9F9-55E9-A645-9999-0343F5C7782B}" destId="{6F087F08-718D-4CD8-8909-B999737108E4}" srcOrd="3" destOrd="0" presId="urn:microsoft.com/office/officeart/2005/8/layout/vProcess5"/>
    <dgm:cxn modelId="{FD565447-4DC4-4533-9674-E29B409E9E5B}" type="presParOf" srcId="{5D1BE9F9-55E9-A645-9999-0343F5C7782B}" destId="{470CEB02-AA03-41A9-9183-3DFC6BA5E8FF}" srcOrd="4" destOrd="0" presId="urn:microsoft.com/office/officeart/2005/8/layout/vProcess5"/>
    <dgm:cxn modelId="{43F79587-952A-4DD7-BF63-68348A91473B}" type="presParOf" srcId="{5D1BE9F9-55E9-A645-9999-0343F5C7782B}" destId="{D75E5483-8D49-48F7-9C18-1B44851EF85A}" srcOrd="5" destOrd="0" presId="urn:microsoft.com/office/officeart/2005/8/layout/vProcess5"/>
    <dgm:cxn modelId="{59A7FB84-8839-47B2-95B2-ED668ED8C77A}" type="presParOf" srcId="{5D1BE9F9-55E9-A645-9999-0343F5C7782B}" destId="{3BC423B1-B5A8-4C88-9E34-6E8764236141}" srcOrd="6" destOrd="0" presId="urn:microsoft.com/office/officeart/2005/8/layout/vProcess5"/>
    <dgm:cxn modelId="{2C06B085-7F08-421A-9107-24C25136618E}" type="presParOf" srcId="{5D1BE9F9-55E9-A645-9999-0343F5C7782B}" destId="{34D7F8B2-A688-43A1-9350-F40805666720}" srcOrd="7" destOrd="0" presId="urn:microsoft.com/office/officeart/2005/8/layout/vProcess5"/>
    <dgm:cxn modelId="{E5264552-FEF4-4C22-BF59-8527EFBC8393}" type="presParOf" srcId="{5D1BE9F9-55E9-A645-9999-0343F5C7782B}" destId="{594E7733-0016-4063-B93D-28B3FE97E842}" srcOrd="8" destOrd="0" presId="urn:microsoft.com/office/officeart/2005/8/layout/vProcess5"/>
    <dgm:cxn modelId="{F8B94536-887E-443C-BA94-DF96E5A41FD2}" type="presParOf" srcId="{5D1BE9F9-55E9-A645-9999-0343F5C7782B}" destId="{BAAE84E9-A008-437F-BBC3-A5F0F1546E7B}" srcOrd="9" destOrd="0" presId="urn:microsoft.com/office/officeart/2005/8/layout/vProcess5"/>
    <dgm:cxn modelId="{B93FB404-433F-467C-967C-628EE2B648CD}" type="presParOf" srcId="{5D1BE9F9-55E9-A645-9999-0343F5C7782B}" destId="{9964086D-B363-47FC-9860-FF6C39659307}" srcOrd="10" destOrd="0" presId="urn:microsoft.com/office/officeart/2005/8/layout/vProcess5"/>
    <dgm:cxn modelId="{C8D6C97C-B5E1-4D1E-8911-E49E3474D6C8}" type="presParOf" srcId="{5D1BE9F9-55E9-A645-9999-0343F5C7782B}" destId="{8FF82AB1-0BD8-4467-B9ED-DFD313DFFFD9}" srcOrd="11" destOrd="0" presId="urn:microsoft.com/office/officeart/2005/8/layout/vProcess5"/>
    <dgm:cxn modelId="{61B81C2B-123F-4372-8E2A-75741DEBA054}" type="presParOf" srcId="{5D1BE9F9-55E9-A645-9999-0343F5C7782B}" destId="{6CF75ED1-A61C-4872-BEB6-45254DC6D4D9}" srcOrd="12" destOrd="0" presId="urn:microsoft.com/office/officeart/2005/8/layout/vProcess5"/>
    <dgm:cxn modelId="{A981FD04-1850-4CE4-9A29-8C84205E4EE6}" type="presParOf" srcId="{5D1BE9F9-55E9-A645-9999-0343F5C7782B}" destId="{AF7EC1C7-CA62-42F9-84E1-2723439E1860}" srcOrd="13" destOrd="0" presId="urn:microsoft.com/office/officeart/2005/8/layout/vProcess5"/>
    <dgm:cxn modelId="{F031F131-9FF4-42C2-9A21-96440ACB6089}" type="presParOf" srcId="{5D1BE9F9-55E9-A645-9999-0343F5C7782B}" destId="{4E59EDBF-0CC7-4E1B-A7DE-AA9834A840F2}"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F3957-BAB7-4B68-9CC0-65E9CE26D088}">
      <dsp:nvSpPr>
        <dsp:cNvPr id="0" name=""/>
        <dsp:cNvSpPr/>
      </dsp:nvSpPr>
      <dsp:spPr>
        <a:xfrm>
          <a:off x="-188883" y="0"/>
          <a:ext cx="8097012" cy="983367"/>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Do not leave your child alone</a:t>
          </a:r>
          <a:endParaRPr lang="en-US" sz="2600" kern="1200" dirty="0"/>
        </a:p>
      </dsp:txBody>
      <dsp:txXfrm>
        <a:off x="-160081" y="28802"/>
        <a:ext cx="6920827" cy="925763"/>
      </dsp:txXfrm>
    </dsp:sp>
    <dsp:sp modelId="{2A2F4C3C-18B0-4622-A1BB-46E90FC392AE}">
      <dsp:nvSpPr>
        <dsp:cNvPr id="0" name=""/>
        <dsp:cNvSpPr/>
      </dsp:nvSpPr>
      <dsp:spPr>
        <a:xfrm>
          <a:off x="415763" y="1119945"/>
          <a:ext cx="8097012" cy="983367"/>
        </a:xfrm>
        <a:prstGeom prst="roundRect">
          <a:avLst>
            <a:gd name="adj" fmla="val 10000"/>
          </a:avLst>
        </a:prstGeom>
        <a:solidFill>
          <a:schemeClr val="accent5">
            <a:hueOff val="-1838336"/>
            <a:satOff val="-2557"/>
            <a:lumOff val="-98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Call 911 for immediate medical attention</a:t>
          </a:r>
          <a:endParaRPr lang="en-US" sz="2600" kern="1200" dirty="0"/>
        </a:p>
      </dsp:txBody>
      <dsp:txXfrm>
        <a:off x="444565" y="1148747"/>
        <a:ext cx="6795572" cy="925763"/>
      </dsp:txXfrm>
    </dsp:sp>
    <dsp:sp modelId="{6F087F08-718D-4CD8-8909-B999737108E4}">
      <dsp:nvSpPr>
        <dsp:cNvPr id="0" name=""/>
        <dsp:cNvSpPr/>
      </dsp:nvSpPr>
      <dsp:spPr>
        <a:xfrm>
          <a:off x="1020410" y="2239891"/>
          <a:ext cx="8097012" cy="983367"/>
        </a:xfrm>
        <a:prstGeom prst="roundRect">
          <a:avLst>
            <a:gd name="adj" fmla="val 10000"/>
          </a:avLst>
        </a:prstGeom>
        <a:solidFill>
          <a:schemeClr val="accent5">
            <a:hueOff val="-3676672"/>
            <a:satOff val="-5114"/>
            <a:lumOff val="-196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Mobile Emergency Team – 215-685-6440</a:t>
          </a:r>
          <a:endParaRPr lang="en-US" sz="2600" kern="1200" dirty="0"/>
        </a:p>
      </dsp:txBody>
      <dsp:txXfrm>
        <a:off x="1049212" y="2268693"/>
        <a:ext cx="6795572" cy="925763"/>
      </dsp:txXfrm>
    </dsp:sp>
    <dsp:sp modelId="{470CEB02-AA03-41A9-9183-3DFC6BA5E8FF}">
      <dsp:nvSpPr>
        <dsp:cNvPr id="0" name=""/>
        <dsp:cNvSpPr/>
      </dsp:nvSpPr>
      <dsp:spPr>
        <a:xfrm>
          <a:off x="1625057" y="3359837"/>
          <a:ext cx="8097012" cy="983367"/>
        </a:xfrm>
        <a:prstGeom prst="roundRect">
          <a:avLst>
            <a:gd name="adj" fmla="val 10000"/>
          </a:avLst>
        </a:prstGeom>
        <a:solidFill>
          <a:schemeClr val="accent5">
            <a:hueOff val="-5515009"/>
            <a:satOff val="-7671"/>
            <a:lumOff val="-294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Einstein Crisis Response Center – 215-951-8300</a:t>
          </a:r>
          <a:endParaRPr lang="en-US" sz="2600" kern="1200" dirty="0"/>
        </a:p>
      </dsp:txBody>
      <dsp:txXfrm>
        <a:off x="1653859" y="3388639"/>
        <a:ext cx="6795572" cy="925763"/>
      </dsp:txXfrm>
    </dsp:sp>
    <dsp:sp modelId="{D75E5483-8D49-48F7-9C18-1B44851EF85A}">
      <dsp:nvSpPr>
        <dsp:cNvPr id="0" name=""/>
        <dsp:cNvSpPr/>
      </dsp:nvSpPr>
      <dsp:spPr>
        <a:xfrm>
          <a:off x="1851938" y="4479783"/>
          <a:ext cx="8852544" cy="983367"/>
        </a:xfrm>
        <a:prstGeom prst="roundRect">
          <a:avLst>
            <a:gd name="adj" fmla="val 10000"/>
          </a:avLst>
        </a:prstGeom>
        <a:solidFill>
          <a:schemeClr val="accent5">
            <a:hueOff val="-7353344"/>
            <a:satOff val="-10228"/>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National  Suicide Prevention Lifeline – 800-273-8255</a:t>
          </a:r>
          <a:endParaRPr lang="en-US" sz="2600" kern="1200" dirty="0"/>
        </a:p>
      </dsp:txBody>
      <dsp:txXfrm>
        <a:off x="1880740" y="4508585"/>
        <a:ext cx="7435042" cy="925763"/>
      </dsp:txXfrm>
    </dsp:sp>
    <dsp:sp modelId="{3BC423B1-B5A8-4C88-9E34-6E8764236141}">
      <dsp:nvSpPr>
        <dsp:cNvPr id="0" name=""/>
        <dsp:cNvSpPr/>
      </dsp:nvSpPr>
      <dsp:spPr>
        <a:xfrm>
          <a:off x="7268940" y="718404"/>
          <a:ext cx="639188" cy="639188"/>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7412757" y="718404"/>
        <a:ext cx="351554" cy="480989"/>
      </dsp:txXfrm>
    </dsp:sp>
    <dsp:sp modelId="{34D7F8B2-A688-43A1-9350-F40805666720}">
      <dsp:nvSpPr>
        <dsp:cNvPr id="0" name=""/>
        <dsp:cNvSpPr/>
      </dsp:nvSpPr>
      <dsp:spPr>
        <a:xfrm>
          <a:off x="7873587" y="1838350"/>
          <a:ext cx="639188" cy="639188"/>
        </a:xfrm>
        <a:prstGeom prst="downArrow">
          <a:avLst>
            <a:gd name="adj1" fmla="val 55000"/>
            <a:gd name="adj2" fmla="val 45000"/>
          </a:avLst>
        </a:prstGeom>
        <a:solidFill>
          <a:schemeClr val="accent5">
            <a:tint val="40000"/>
            <a:alpha val="90000"/>
            <a:hueOff val="-2463918"/>
            <a:satOff val="-4272"/>
            <a:lumOff val="-43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8017404" y="1838350"/>
        <a:ext cx="351554" cy="480989"/>
      </dsp:txXfrm>
    </dsp:sp>
    <dsp:sp modelId="{594E7733-0016-4063-B93D-28B3FE97E842}">
      <dsp:nvSpPr>
        <dsp:cNvPr id="0" name=""/>
        <dsp:cNvSpPr/>
      </dsp:nvSpPr>
      <dsp:spPr>
        <a:xfrm>
          <a:off x="8478234" y="2941906"/>
          <a:ext cx="639188" cy="639188"/>
        </a:xfrm>
        <a:prstGeom prst="downArrow">
          <a:avLst>
            <a:gd name="adj1" fmla="val 55000"/>
            <a:gd name="adj2" fmla="val 45000"/>
          </a:avLst>
        </a:prstGeom>
        <a:solidFill>
          <a:schemeClr val="accent5">
            <a:tint val="40000"/>
            <a:alpha val="90000"/>
            <a:hueOff val="-4927837"/>
            <a:satOff val="-8544"/>
            <a:lumOff val="-85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8622051" y="2941906"/>
        <a:ext cx="351554" cy="480989"/>
      </dsp:txXfrm>
    </dsp:sp>
    <dsp:sp modelId="{BAAE84E9-A008-437F-BBC3-A5F0F1546E7B}">
      <dsp:nvSpPr>
        <dsp:cNvPr id="0" name=""/>
        <dsp:cNvSpPr/>
      </dsp:nvSpPr>
      <dsp:spPr>
        <a:xfrm>
          <a:off x="9082881" y="4072779"/>
          <a:ext cx="639188" cy="639188"/>
        </a:xfrm>
        <a:prstGeom prst="downArrow">
          <a:avLst>
            <a:gd name="adj1" fmla="val 55000"/>
            <a:gd name="adj2" fmla="val 45000"/>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9226698" y="4072779"/>
        <a:ext cx="351554" cy="48098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83143D-A491-B54B-9115-A98D035058DB}" type="datetimeFigureOut">
              <a:rPr lang="en-US" smtClean="0"/>
              <a:pPr/>
              <a:t>6/5/2017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EEEC6-4F7E-5346-9949-2A2B168350FA}" type="slidenum">
              <a:rPr lang="en-US" smtClean="0"/>
              <a:pPr/>
              <a:t>‹#›</a:t>
            </a:fld>
            <a:endParaRPr lang="en-US"/>
          </a:p>
        </p:txBody>
      </p:sp>
    </p:spTree>
    <p:extLst>
      <p:ext uri="{BB962C8B-B14F-4D97-AF65-F5344CB8AC3E}">
        <p14:creationId xmlns:p14="http://schemas.microsoft.com/office/powerpoint/2010/main" val="246716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 min/88 min remain</a:t>
            </a:r>
          </a:p>
          <a:p>
            <a:endParaRPr lang="en-US" b="1" dirty="0" smtClean="0"/>
          </a:p>
          <a:p>
            <a:r>
              <a:rPr lang="en-US" dirty="0" smtClean="0"/>
              <a:t>Welcome</a:t>
            </a:r>
            <a:r>
              <a:rPr lang="en-US" baseline="0" dirty="0" smtClean="0"/>
              <a:t> the group.</a:t>
            </a:r>
          </a:p>
          <a:p>
            <a:endParaRPr lang="en-US" baseline="0" dirty="0" smtClean="0"/>
          </a:p>
          <a:p>
            <a:r>
              <a:rPr lang="en-US" baseline="0" dirty="0" smtClean="0"/>
              <a:t>Big ideas:</a:t>
            </a:r>
          </a:p>
          <a:p>
            <a:pPr marL="171450" indent="-171450">
              <a:buFont typeface="Arial" charset="0"/>
              <a:buChar char="•"/>
            </a:pPr>
            <a:r>
              <a:rPr lang="en-US" baseline="0" dirty="0" smtClean="0"/>
              <a:t>We are here to help you support your child or teenagers wellbeing.  </a:t>
            </a:r>
          </a:p>
          <a:p>
            <a:pPr marL="171450" indent="-171450">
              <a:buFont typeface="Arial" charset="0"/>
              <a:buChar char="•"/>
            </a:pPr>
            <a:r>
              <a:rPr lang="en-US" baseline="0" dirty="0" smtClean="0"/>
              <a:t>Highlight </a:t>
            </a:r>
            <a:r>
              <a:rPr lang="en-US" baseline="0" dirty="0" smtClean="0"/>
              <a:t>that this is a difficult topic and it may surface emotions for some of you which is why it’s so important that we discuss this as a school community.  There are </a:t>
            </a:r>
            <a:r>
              <a:rPr lang="en-US" baseline="0" dirty="0" smtClean="0"/>
              <a:t>many parents and many </a:t>
            </a:r>
            <a:r>
              <a:rPr lang="en-US" baseline="0" dirty="0" smtClean="0"/>
              <a:t>adults in schools who have dealt with this and feel a need to learn more</a:t>
            </a:r>
            <a:r>
              <a:rPr lang="en-US" baseline="0" dirty="0" smtClean="0"/>
              <a:t>.  </a:t>
            </a:r>
          </a:p>
          <a:p>
            <a:pPr marL="171450" indent="-171450">
              <a:buFont typeface="Arial" charset="0"/>
              <a:buChar char="•"/>
            </a:pPr>
            <a:r>
              <a:rPr lang="en-US" baseline="0" dirty="0" smtClean="0"/>
              <a:t>When it comes to suicide, awareness can mean prevention.</a:t>
            </a:r>
          </a:p>
        </p:txBody>
      </p:sp>
      <p:sp>
        <p:nvSpPr>
          <p:cNvPr id="4" name="Slide Number Placeholder 3"/>
          <p:cNvSpPr>
            <a:spLocks noGrp="1"/>
          </p:cNvSpPr>
          <p:nvPr>
            <p:ph type="sldNum" sz="quarter" idx="10"/>
          </p:nvPr>
        </p:nvSpPr>
        <p:spPr/>
        <p:txBody>
          <a:bodyPr/>
          <a:lstStyle/>
          <a:p>
            <a:fld id="{237EEEC6-4F7E-5346-9949-2A2B168350FA}" type="slidenum">
              <a:rPr lang="en-US" smtClean="0"/>
              <a:pPr/>
              <a:t>1</a:t>
            </a:fld>
            <a:endParaRPr lang="en-US"/>
          </a:p>
        </p:txBody>
      </p:sp>
    </p:spTree>
    <p:extLst>
      <p:ext uri="{BB962C8B-B14F-4D97-AF65-F5344CB8AC3E}">
        <p14:creationId xmlns:p14="http://schemas.microsoft.com/office/powerpoint/2010/main" val="654203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a:p>
            <a:r>
              <a:rPr lang="en-US" b="0" dirty="0" smtClean="0"/>
              <a:t>Now</a:t>
            </a:r>
            <a:r>
              <a:rPr lang="en-US" b="0" baseline="0" dirty="0" smtClean="0"/>
              <a:t> that we have established some shared context, let’s begin to identify risk factors and early warning signs.</a:t>
            </a:r>
            <a:endParaRPr lang="en-US" b="1" dirty="0"/>
          </a:p>
        </p:txBody>
      </p:sp>
      <p:sp>
        <p:nvSpPr>
          <p:cNvPr id="4" name="Slide Number Placeholder 3"/>
          <p:cNvSpPr>
            <a:spLocks noGrp="1"/>
          </p:cNvSpPr>
          <p:nvPr>
            <p:ph type="sldNum" sz="quarter" idx="10"/>
          </p:nvPr>
        </p:nvSpPr>
        <p:spPr/>
        <p:txBody>
          <a:bodyPr/>
          <a:lstStyle/>
          <a:p>
            <a:fld id="{237EEEC6-4F7E-5346-9949-2A2B168350FA}" type="slidenum">
              <a:rPr lang="en-US" smtClean="0"/>
              <a:pPr/>
              <a:t>10</a:t>
            </a:fld>
            <a:endParaRPr lang="en-US"/>
          </a:p>
        </p:txBody>
      </p:sp>
    </p:spTree>
    <p:extLst>
      <p:ext uri="{BB962C8B-B14F-4D97-AF65-F5344CB8AC3E}">
        <p14:creationId xmlns:p14="http://schemas.microsoft.com/office/powerpoint/2010/main" val="512342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1 min/16 min remain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ANSWER: It’s a lot like a tornado watch vs. a tornado</a:t>
            </a:r>
            <a:r>
              <a:rPr lang="en-US" baseline="0" dirty="0" smtClean="0"/>
              <a:t> warning.  During a watch, there is a situation that could be conducive to an event, but not necessarily on their own.  During a warning, it’s imminent.  This is not black and white – we want folks to understand that it’s important to pay attention and that the more risk factors and warning signs there are together, the more urgent the situation.</a:t>
            </a:r>
            <a:endParaRPr lang="en-US" dirty="0" smtClean="0"/>
          </a:p>
          <a:p>
            <a:endParaRPr lang="en-US" dirty="0" smtClean="0"/>
          </a:p>
          <a:p>
            <a:endParaRPr lang="en-US" dirty="0" smtClean="0"/>
          </a:p>
          <a:p>
            <a:r>
              <a:rPr lang="en-US" dirty="0" smtClean="0"/>
              <a:t>Risk factors are characteristics that make it more likely that someone will consider, attempt, or die by suicide. They can't cause or predict a suicide attempt, but they're important to be aware of.</a:t>
            </a:r>
          </a:p>
          <a:p>
            <a:endParaRPr lang="en-US" dirty="0" smtClean="0"/>
          </a:p>
          <a:p>
            <a:r>
              <a:rPr lang="en-US" dirty="0" smtClean="0"/>
              <a:t>Some warning signs may help you determine if a loved one is at risk for suicide, especially if the behavior is new, has increased, or seems related to a painful event, loss, or change. If you or someone you know exhibits any of these, seek help by calling 911, the Mobile</a:t>
            </a:r>
            <a:r>
              <a:rPr lang="en-US" baseline="0" dirty="0" smtClean="0"/>
              <a:t> Emergency Team, go to CRC or call </a:t>
            </a:r>
            <a:r>
              <a:rPr lang="en-US" dirty="0" smtClean="0"/>
              <a:t>the Lifeline.</a:t>
            </a:r>
          </a:p>
          <a:p>
            <a:endParaRPr lang="en-US" dirty="0" smtClean="0"/>
          </a:p>
        </p:txBody>
      </p:sp>
      <p:sp>
        <p:nvSpPr>
          <p:cNvPr id="4" name="Slide Number Placeholder 3"/>
          <p:cNvSpPr>
            <a:spLocks noGrp="1"/>
          </p:cNvSpPr>
          <p:nvPr>
            <p:ph type="sldNum" sz="quarter" idx="10"/>
          </p:nvPr>
        </p:nvSpPr>
        <p:spPr/>
        <p:txBody>
          <a:bodyPr/>
          <a:lstStyle/>
          <a:p>
            <a:fld id="{237EEEC6-4F7E-5346-9949-2A2B168350FA}" type="slidenum">
              <a:rPr lang="en-US" smtClean="0"/>
              <a:pPr/>
              <a:t>11</a:t>
            </a:fld>
            <a:endParaRPr lang="en-US"/>
          </a:p>
        </p:txBody>
      </p:sp>
    </p:spTree>
    <p:extLst>
      <p:ext uri="{BB962C8B-B14F-4D97-AF65-F5344CB8AC3E}">
        <p14:creationId xmlns:p14="http://schemas.microsoft.com/office/powerpoint/2010/main" val="3516716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b="1" dirty="0" smtClean="0"/>
              <a:t>4 </a:t>
            </a:r>
            <a:r>
              <a:rPr lang="en-US" b="1" dirty="0" smtClean="0"/>
              <a:t>min/12 </a:t>
            </a:r>
            <a:r>
              <a:rPr lang="en-US" b="1" dirty="0" smtClean="0"/>
              <a:t>min remain</a:t>
            </a:r>
          </a:p>
          <a:p>
            <a:pPr marL="0" lvl="0" indent="0">
              <a:buFont typeface="+mj-lt"/>
              <a:buNone/>
            </a:pPr>
            <a:endParaRPr lang="en-US" b="1" dirty="0" smtClean="0"/>
          </a:p>
          <a:p>
            <a:pPr marL="0" lvl="0" indent="0">
              <a:buFont typeface="+mj-lt"/>
              <a:buNone/>
            </a:pPr>
            <a:r>
              <a:rPr lang="en-US" b="0" dirty="0" smtClean="0"/>
              <a:t>*</a:t>
            </a:r>
            <a:r>
              <a:rPr lang="en-US" b="1" dirty="0" smtClean="0"/>
              <a:t>Take</a:t>
            </a:r>
            <a:r>
              <a:rPr lang="en-US" b="1" baseline="0" dirty="0" smtClean="0"/>
              <a:t> about 1 min to read over these and allow 3 min for questions/discussion that may arise</a:t>
            </a:r>
            <a:endParaRPr lang="en-US" b="0" baseline="0" dirty="0" smtClean="0"/>
          </a:p>
          <a:p>
            <a:pPr marL="0" lvl="0" indent="0">
              <a:buFont typeface="+mj-lt"/>
              <a:buNone/>
            </a:pPr>
            <a:endParaRPr lang="en-US" b="0" dirty="0" smtClean="0"/>
          </a:p>
          <a:p>
            <a:pPr marL="0" lvl="0" indent="0">
              <a:buFont typeface="+mj-lt"/>
              <a:buNone/>
            </a:pPr>
            <a:r>
              <a:rPr lang="en-US" dirty="0" smtClean="0"/>
              <a:t>Elaborate</a:t>
            </a:r>
            <a:r>
              <a:rPr lang="en-US" baseline="0" dirty="0" smtClean="0"/>
              <a:t> on #4 by saying: </a:t>
            </a:r>
          </a:p>
          <a:p>
            <a:pPr marL="0" lvl="0" indent="0">
              <a:buFont typeface="+mj-lt"/>
              <a:buNone/>
            </a:pPr>
            <a:r>
              <a:rPr lang="en-US" dirty="0" smtClean="0"/>
              <a:t>Specifically, this includes </a:t>
            </a:r>
            <a:r>
              <a:rPr lang="en-US" u="sng" dirty="0" smtClean="0"/>
              <a:t>significant</a:t>
            </a:r>
            <a:r>
              <a:rPr lang="en-US" dirty="0" smtClean="0"/>
              <a:t>:</a:t>
            </a:r>
          </a:p>
          <a:p>
            <a:pPr marL="628650" lvl="1" indent="-171450">
              <a:buFont typeface="Arial" charset="0"/>
              <a:buChar char="•"/>
            </a:pPr>
            <a:r>
              <a:rPr lang="en-US" dirty="0" smtClean="0"/>
              <a:t>Withdrawal from or changing in social connections/situations</a:t>
            </a:r>
          </a:p>
          <a:p>
            <a:pPr marL="628650" lvl="1" indent="-171450">
              <a:buFont typeface="Arial" charset="0"/>
              <a:buChar char="•"/>
            </a:pPr>
            <a:r>
              <a:rPr lang="en-US" dirty="0" smtClean="0"/>
              <a:t>Recent increased agitation or irritability</a:t>
            </a:r>
          </a:p>
          <a:p>
            <a:pPr marL="628650" lvl="1" indent="-171450">
              <a:buFont typeface="Arial" charset="0"/>
              <a:buChar char="•"/>
            </a:pPr>
            <a:r>
              <a:rPr lang="en-US" dirty="0" smtClean="0"/>
              <a:t>Anger or hostility that seems out of character or out of context</a:t>
            </a:r>
          </a:p>
          <a:p>
            <a:pPr marL="628650" lvl="1" indent="-171450">
              <a:buFont typeface="Arial" charset="0"/>
              <a:buChar char="•"/>
            </a:pPr>
            <a:r>
              <a:rPr lang="en-US" dirty="0" smtClean="0"/>
              <a:t>Changes in sleep (increased or decreased)</a:t>
            </a:r>
          </a:p>
          <a:p>
            <a:endParaRPr lang="en-US" dirty="0"/>
          </a:p>
        </p:txBody>
      </p:sp>
      <p:sp>
        <p:nvSpPr>
          <p:cNvPr id="4" name="Slide Number Placeholder 3"/>
          <p:cNvSpPr>
            <a:spLocks noGrp="1"/>
          </p:cNvSpPr>
          <p:nvPr>
            <p:ph type="sldNum" sz="quarter" idx="10"/>
          </p:nvPr>
        </p:nvSpPr>
        <p:spPr/>
        <p:txBody>
          <a:bodyPr/>
          <a:lstStyle/>
          <a:p>
            <a:fld id="{237EEEC6-4F7E-5346-9949-2A2B168350FA}" type="slidenum">
              <a:rPr lang="en-US" smtClean="0"/>
              <a:pPr/>
              <a:t>12</a:t>
            </a:fld>
            <a:endParaRPr lang="en-US"/>
          </a:p>
        </p:txBody>
      </p:sp>
    </p:spTree>
    <p:extLst>
      <p:ext uri="{BB962C8B-B14F-4D97-AF65-F5344CB8AC3E}">
        <p14:creationId xmlns:p14="http://schemas.microsoft.com/office/powerpoint/2010/main" val="312432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4 </a:t>
            </a:r>
            <a:r>
              <a:rPr lang="en-US" b="1" dirty="0" smtClean="0"/>
              <a:t>min/8</a:t>
            </a:r>
            <a:r>
              <a:rPr lang="en-US" b="1" baseline="0" dirty="0" smtClean="0"/>
              <a:t> </a:t>
            </a:r>
            <a:r>
              <a:rPr lang="en-US" b="1" baseline="0" dirty="0" smtClean="0"/>
              <a:t>min remain</a:t>
            </a:r>
            <a:endParaRPr lang="en-US" b="0" baseline="0" dirty="0" smtClean="0"/>
          </a:p>
          <a:p>
            <a:endParaRPr lang="en-US" b="0" baseline="0" dirty="0" smtClean="0"/>
          </a:p>
          <a:p>
            <a:r>
              <a:rPr lang="en-US" b="0" baseline="0" dirty="0" smtClean="0"/>
              <a:t>Allow 1 min for the audience to read these to themselves.</a:t>
            </a:r>
          </a:p>
          <a:p>
            <a:endParaRPr lang="en-US" b="0" baseline="0" dirty="0" smtClean="0"/>
          </a:p>
          <a:p>
            <a:r>
              <a:rPr lang="en-US" b="0" baseline="0" dirty="0" smtClean="0"/>
              <a:t>A</a:t>
            </a:r>
          </a:p>
          <a:p>
            <a:r>
              <a:rPr lang="en-US" sz="1200" dirty="0" smtClean="0"/>
              <a:t>Whether a child has risk factors, warning signs, combinations of the two, or none – there is no singular</a:t>
            </a:r>
            <a:r>
              <a:rPr lang="en-US" sz="1200" baseline="0" dirty="0" smtClean="0"/>
              <a:t> profile of a student who is suicidal or has suicidal ideations.  </a:t>
            </a:r>
            <a:endParaRPr lang="en-US" sz="1200" dirty="0" smtClean="0"/>
          </a:p>
          <a:p>
            <a:endParaRPr lang="en-US" sz="1200" dirty="0" smtClean="0"/>
          </a:p>
          <a:p>
            <a:r>
              <a:rPr lang="en-US" dirty="0" smtClean="0"/>
              <a:t>For example,</a:t>
            </a:r>
            <a:r>
              <a:rPr lang="en-US" baseline="0" dirty="0" smtClean="0"/>
              <a:t> a</a:t>
            </a:r>
            <a:r>
              <a:rPr lang="en-US" dirty="0" smtClean="0"/>
              <a:t> student may be uncertain of his or her sexual</a:t>
            </a:r>
            <a:r>
              <a:rPr lang="en-US" baseline="0" dirty="0" smtClean="0"/>
              <a:t> orientation.  While this uncertainty is a risk factor, it does not make the student suicidal.  However, if a student is uncertain of his or her sexual orientation AND is showing marked changes in behavior such as withdrawing from social connections and situations, there would be elevated risk.  This child would be exhibiting risk factors AND warning signs.</a:t>
            </a:r>
          </a:p>
          <a:p>
            <a:endParaRPr lang="en-US" baseline="0" dirty="0" smtClean="0"/>
          </a:p>
          <a:p>
            <a:r>
              <a:rPr lang="en-US" baseline="0" dirty="0" smtClean="0"/>
              <a:t>Research also shows that if there is a gun in the home, even if it is locked up, someone is 80% more likely to complete suicide </a:t>
            </a:r>
          </a:p>
          <a:p>
            <a:pPr marL="171450" indent="-171450">
              <a:buFont typeface="Arial" charset="0"/>
              <a:buChar char="•"/>
            </a:pPr>
            <a:r>
              <a:rPr lang="en-US" baseline="0" dirty="0" smtClean="0"/>
              <a:t>Remember, adolescent brains are not fully developed.  They are wired to be more impulsive and take action without thinking.</a:t>
            </a:r>
          </a:p>
          <a:p>
            <a:pPr marL="171450" indent="-171450">
              <a:buFont typeface="Arial" charset="0"/>
              <a:buChar char="•"/>
            </a:pPr>
            <a:r>
              <a:rPr lang="en-US" baseline="0" dirty="0" smtClean="0"/>
              <a:t>Future more, because their brains are not fully developed, they have a hard time understanding that their situation is not permanent – they tend to have a more black and white perspective.</a:t>
            </a:r>
            <a:endParaRPr lang="en-US" dirty="0" smtClean="0"/>
          </a:p>
          <a:p>
            <a:endParaRPr lang="en-US" dirty="0" smtClean="0"/>
          </a:p>
          <a:p>
            <a:r>
              <a:rPr lang="en-US" b="0" baseline="0" dirty="0" err="1" smtClean="0"/>
              <a:t>llow</a:t>
            </a:r>
            <a:r>
              <a:rPr lang="en-US" b="0" baseline="0" dirty="0" smtClean="0"/>
              <a:t> 3 min for questions/discussion that may arise.</a:t>
            </a:r>
            <a:endParaRPr lang="en-US" b="1" dirty="0"/>
          </a:p>
        </p:txBody>
      </p:sp>
      <p:sp>
        <p:nvSpPr>
          <p:cNvPr id="4" name="Slide Number Placeholder 3"/>
          <p:cNvSpPr>
            <a:spLocks noGrp="1"/>
          </p:cNvSpPr>
          <p:nvPr>
            <p:ph type="sldNum" sz="quarter" idx="10"/>
          </p:nvPr>
        </p:nvSpPr>
        <p:spPr/>
        <p:txBody>
          <a:bodyPr/>
          <a:lstStyle/>
          <a:p>
            <a:fld id="{237EEEC6-4F7E-5346-9949-2A2B168350FA}" type="slidenum">
              <a:rPr lang="en-US" smtClean="0"/>
              <a:pPr/>
              <a:t>13</a:t>
            </a:fld>
            <a:endParaRPr lang="en-US"/>
          </a:p>
        </p:txBody>
      </p:sp>
    </p:spTree>
    <p:extLst>
      <p:ext uri="{BB962C8B-B14F-4D97-AF65-F5344CB8AC3E}">
        <p14:creationId xmlns:p14="http://schemas.microsoft.com/office/powerpoint/2010/main" val="1850833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3 </a:t>
            </a:r>
            <a:r>
              <a:rPr lang="en-US" b="1" dirty="0" smtClean="0"/>
              <a:t>min/5 </a:t>
            </a:r>
            <a:r>
              <a:rPr lang="en-US" b="1" dirty="0" smtClean="0"/>
              <a:t>min remain</a:t>
            </a:r>
          </a:p>
          <a:p>
            <a:endParaRPr lang="en-US" b="1" dirty="0" smtClean="0"/>
          </a:p>
          <a:p>
            <a:pPr marL="228600" indent="-228600">
              <a:buAutoNum type="arabicPeriod"/>
            </a:pPr>
            <a:r>
              <a:rPr lang="en-US" dirty="0" smtClean="0"/>
              <a:t>Identification and interaction of the student</a:t>
            </a:r>
          </a:p>
          <a:p>
            <a:pPr marL="228600" indent="-228600">
              <a:buAutoNum type="arabicPeriod"/>
            </a:pPr>
            <a:r>
              <a:rPr lang="en-US" dirty="0" smtClean="0"/>
              <a:t>The </a:t>
            </a:r>
            <a:r>
              <a:rPr lang="en-US" dirty="0" smtClean="0"/>
              <a:t>counselor conducts a screening/individual assessment </a:t>
            </a:r>
          </a:p>
          <a:p>
            <a:pPr marL="228600" indent="-228600">
              <a:buAutoNum type="arabicPeriod"/>
            </a:pPr>
            <a:r>
              <a:rPr lang="en-US" dirty="0" smtClean="0"/>
              <a:t>Referral for more extensive assessment at crisis</a:t>
            </a:r>
            <a:r>
              <a:rPr lang="en-US" baseline="0" dirty="0" smtClean="0"/>
              <a:t> response center</a:t>
            </a:r>
          </a:p>
          <a:p>
            <a:pPr marL="228600" indent="-228600">
              <a:buAutoNum type="arabicPeriod"/>
            </a:pPr>
            <a:r>
              <a:rPr lang="en-US" dirty="0" smtClean="0"/>
              <a:t>Assessment for school-wide support:  </a:t>
            </a:r>
          </a:p>
          <a:p>
            <a:pPr marL="0" indent="0">
              <a:buNone/>
            </a:pPr>
            <a:r>
              <a:rPr lang="en-US" dirty="0" smtClean="0"/>
              <a:t>	Need for district-wide crisis management services – improves safety, liability, and consistent documentation</a:t>
            </a:r>
          </a:p>
          <a:p>
            <a:pPr lvl="1"/>
            <a:r>
              <a:rPr lang="en-US" dirty="0" smtClean="0"/>
              <a:t>	Current and ongoing trainings with school counselors and psychologists – positioned to be building </a:t>
            </a:r>
            <a:r>
              <a:rPr lang="en-US" dirty="0" smtClean="0"/>
              <a:t>experts</a:t>
            </a:r>
            <a:endParaRPr lang="en-US" dirty="0" smtClean="0"/>
          </a:p>
        </p:txBody>
      </p:sp>
      <p:sp>
        <p:nvSpPr>
          <p:cNvPr id="4" name="Slide Number Placeholder 3"/>
          <p:cNvSpPr>
            <a:spLocks noGrp="1"/>
          </p:cNvSpPr>
          <p:nvPr>
            <p:ph type="sldNum" sz="quarter" idx="10"/>
          </p:nvPr>
        </p:nvSpPr>
        <p:spPr/>
        <p:txBody>
          <a:bodyPr/>
          <a:lstStyle/>
          <a:p>
            <a:fld id="{237EEEC6-4F7E-5346-9949-2A2B168350FA}" type="slidenum">
              <a:rPr lang="en-US" smtClean="0"/>
              <a:pPr/>
              <a:t>14</a:t>
            </a:fld>
            <a:endParaRPr lang="en-US"/>
          </a:p>
        </p:txBody>
      </p:sp>
    </p:spTree>
    <p:extLst>
      <p:ext uri="{BB962C8B-B14F-4D97-AF65-F5344CB8AC3E}">
        <p14:creationId xmlns:p14="http://schemas.microsoft.com/office/powerpoint/2010/main" val="1211859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4 </a:t>
            </a:r>
            <a:r>
              <a:rPr lang="en-US" b="1" dirty="0" smtClean="0"/>
              <a:t>min/1 min remain</a:t>
            </a:r>
            <a:endParaRPr lang="en-US" b="1" dirty="0"/>
          </a:p>
        </p:txBody>
      </p:sp>
      <p:sp>
        <p:nvSpPr>
          <p:cNvPr id="4" name="Slide Number Placeholder 3"/>
          <p:cNvSpPr>
            <a:spLocks noGrp="1"/>
          </p:cNvSpPr>
          <p:nvPr>
            <p:ph type="sldNum" sz="quarter" idx="10"/>
          </p:nvPr>
        </p:nvSpPr>
        <p:spPr/>
        <p:txBody>
          <a:bodyPr/>
          <a:lstStyle/>
          <a:p>
            <a:fld id="{237EEEC6-4F7E-5346-9949-2A2B168350FA}" type="slidenum">
              <a:rPr lang="en-US" smtClean="0"/>
              <a:pPr/>
              <a:t>15</a:t>
            </a:fld>
            <a:endParaRPr lang="en-US"/>
          </a:p>
        </p:txBody>
      </p:sp>
    </p:spTree>
    <p:extLst>
      <p:ext uri="{BB962C8B-B14F-4D97-AF65-F5344CB8AC3E}">
        <p14:creationId xmlns:p14="http://schemas.microsoft.com/office/powerpoint/2010/main" val="1814887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 min/0 min remain</a:t>
            </a:r>
          </a:p>
          <a:p>
            <a:r>
              <a:rPr lang="en-US" b="1" dirty="0" smtClean="0"/>
              <a:t>Ask participants to share I used to think _______ and now I think___________</a:t>
            </a:r>
            <a:endParaRPr lang="en-US" b="1" dirty="0" smtClean="0"/>
          </a:p>
        </p:txBody>
      </p:sp>
      <p:sp>
        <p:nvSpPr>
          <p:cNvPr id="4" name="Slide Number Placeholder 3"/>
          <p:cNvSpPr>
            <a:spLocks noGrp="1"/>
          </p:cNvSpPr>
          <p:nvPr>
            <p:ph type="sldNum" sz="quarter" idx="10"/>
          </p:nvPr>
        </p:nvSpPr>
        <p:spPr/>
        <p:txBody>
          <a:bodyPr/>
          <a:lstStyle/>
          <a:p>
            <a:fld id="{237EEEC6-4F7E-5346-9949-2A2B168350FA}" type="slidenum">
              <a:rPr lang="en-US" smtClean="0"/>
              <a:pPr/>
              <a:t>16</a:t>
            </a:fld>
            <a:endParaRPr lang="en-US"/>
          </a:p>
        </p:txBody>
      </p:sp>
    </p:spTree>
    <p:extLst>
      <p:ext uri="{BB962C8B-B14F-4D97-AF65-F5344CB8AC3E}">
        <p14:creationId xmlns:p14="http://schemas.microsoft.com/office/powerpoint/2010/main" val="1154841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 </a:t>
            </a:r>
            <a:r>
              <a:rPr lang="en-US" b="1" dirty="0" smtClean="0"/>
              <a:t>min/29</a:t>
            </a:r>
            <a:r>
              <a:rPr lang="en-US" b="1" baseline="0" dirty="0" smtClean="0"/>
              <a:t> remain</a:t>
            </a:r>
            <a:endParaRPr lang="en-US" b="0" baseline="0" dirty="0" smtClean="0"/>
          </a:p>
          <a:p>
            <a:r>
              <a:rPr lang="en-US" b="0" baseline="0" dirty="0" smtClean="0"/>
              <a:t>*Note to facilitator: When reviewing the answers in slides 3-8, there are a few variations to increase engagement and allow you to read the room.</a:t>
            </a:r>
          </a:p>
          <a:p>
            <a:pPr marL="628650" lvl="1" indent="-171450">
              <a:buFont typeface="Arial" charset="0"/>
              <a:buChar char="•"/>
            </a:pPr>
            <a:r>
              <a:rPr lang="en-US" b="0" baseline="0" dirty="0" smtClean="0"/>
              <a:t>Have audience use hand signals to show you their answers as you review each statement</a:t>
            </a:r>
          </a:p>
          <a:p>
            <a:pPr marL="628650" lvl="1" indent="-171450">
              <a:buFont typeface="Arial" charset="0"/>
              <a:buChar char="•"/>
            </a:pPr>
            <a:r>
              <a:rPr lang="en-US" b="0" baseline="0" dirty="0" smtClean="0"/>
              <a:t>Have audience get up and move to either side of the room based on their answer</a:t>
            </a:r>
          </a:p>
          <a:p>
            <a:pPr marL="628650" lvl="1" indent="-171450">
              <a:buFont typeface="Arial" charset="0"/>
              <a:buChar char="•"/>
            </a:pPr>
            <a:r>
              <a:rPr lang="en-US" b="0" baseline="0" dirty="0" smtClean="0"/>
              <a:t>Use choral response</a:t>
            </a:r>
            <a:endParaRPr lang="en-US" b="1" dirty="0"/>
          </a:p>
        </p:txBody>
      </p:sp>
      <p:sp>
        <p:nvSpPr>
          <p:cNvPr id="4" name="Slide Number Placeholder 3"/>
          <p:cNvSpPr>
            <a:spLocks noGrp="1"/>
          </p:cNvSpPr>
          <p:nvPr>
            <p:ph type="sldNum" sz="quarter" idx="10"/>
          </p:nvPr>
        </p:nvSpPr>
        <p:spPr/>
        <p:txBody>
          <a:bodyPr/>
          <a:lstStyle/>
          <a:p>
            <a:fld id="{237EEEC6-4F7E-5346-9949-2A2B168350FA}" type="slidenum">
              <a:rPr lang="en-US" smtClean="0"/>
              <a:pPr/>
              <a:t>2</a:t>
            </a:fld>
            <a:endParaRPr lang="en-US"/>
          </a:p>
        </p:txBody>
      </p:sp>
    </p:spTree>
    <p:extLst>
      <p:ext uri="{BB962C8B-B14F-4D97-AF65-F5344CB8AC3E}">
        <p14:creationId xmlns:p14="http://schemas.microsoft.com/office/powerpoint/2010/main" val="490596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dirty="0" smtClean="0"/>
              <a:t>1</a:t>
            </a:r>
            <a:r>
              <a:rPr lang="en-US" sz="1200" b="1" u="none" baseline="0" dirty="0" smtClean="0"/>
              <a:t> </a:t>
            </a:r>
            <a:r>
              <a:rPr lang="en-US" sz="1200" b="1" u="none" baseline="0" dirty="0" smtClean="0"/>
              <a:t>min/28 </a:t>
            </a:r>
            <a:r>
              <a:rPr lang="en-US" sz="1200" b="1" u="none" baseline="0" dirty="0" smtClean="0"/>
              <a:t>min remain</a:t>
            </a:r>
          </a:p>
          <a:p>
            <a:endParaRPr lang="en-US" sz="1200" b="1" u="none" dirty="0" smtClean="0"/>
          </a:p>
          <a:p>
            <a:r>
              <a:rPr lang="en-US" sz="1200" b="0" u="sng" dirty="0" smtClean="0"/>
              <a:t>Answer:</a:t>
            </a:r>
            <a:r>
              <a:rPr lang="en-US" sz="1200" b="0" u="none" baseline="0" dirty="0" smtClean="0"/>
              <a:t> FALSE</a:t>
            </a:r>
            <a:endParaRPr lang="en-US" sz="1200" b="0" u="sng" dirty="0" smtClean="0"/>
          </a:p>
          <a:p>
            <a:r>
              <a:rPr lang="en-US" sz="1200" dirty="0" smtClean="0"/>
              <a:t>Most people who attempt or die by suicide have communicated their distress or plans to at least one other person </a:t>
            </a:r>
            <a:endParaRPr lang="en-US" sz="1200" dirty="0"/>
          </a:p>
        </p:txBody>
      </p:sp>
      <p:sp>
        <p:nvSpPr>
          <p:cNvPr id="4" name="Slide Number Placeholder 3"/>
          <p:cNvSpPr>
            <a:spLocks noGrp="1"/>
          </p:cNvSpPr>
          <p:nvPr>
            <p:ph type="sldNum" sz="quarter" idx="10"/>
          </p:nvPr>
        </p:nvSpPr>
        <p:spPr/>
        <p:txBody>
          <a:bodyPr/>
          <a:lstStyle/>
          <a:p>
            <a:fld id="{237EEEC6-4F7E-5346-9949-2A2B168350FA}" type="slidenum">
              <a:rPr lang="en-US" smtClean="0"/>
              <a:pPr/>
              <a:t>3</a:t>
            </a:fld>
            <a:endParaRPr lang="en-US"/>
          </a:p>
        </p:txBody>
      </p:sp>
    </p:spTree>
    <p:extLst>
      <p:ext uri="{BB962C8B-B14F-4D97-AF65-F5344CB8AC3E}">
        <p14:creationId xmlns:p14="http://schemas.microsoft.com/office/powerpoint/2010/main" val="1236865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1</a:t>
            </a:r>
            <a:r>
              <a:rPr lang="en-US" sz="1200" b="1" baseline="0" dirty="0" smtClean="0"/>
              <a:t> </a:t>
            </a:r>
            <a:r>
              <a:rPr lang="en-US" sz="1200" b="1" baseline="0" dirty="0" smtClean="0"/>
              <a:t>min/27 </a:t>
            </a:r>
            <a:r>
              <a:rPr lang="en-US" sz="1200" b="1" baseline="0" dirty="0" smtClean="0"/>
              <a:t>min remain</a:t>
            </a:r>
            <a:endParaRPr lang="en-US" sz="1200" b="0" baseline="0" dirty="0" smtClean="0"/>
          </a:p>
          <a:p>
            <a:endParaRPr lang="en-US" sz="1200" b="0" baseline="0" dirty="0" smtClean="0"/>
          </a:p>
          <a:p>
            <a:r>
              <a:rPr lang="en-US" sz="1200" b="0" u="sng" baseline="0" dirty="0" smtClean="0"/>
              <a:t>Answer: FALSE</a:t>
            </a:r>
          </a:p>
          <a:p>
            <a:pPr marL="171450" indent="-171450">
              <a:buFont typeface="Arial" charset="0"/>
              <a:buChar char="•"/>
            </a:pPr>
            <a:r>
              <a:rPr lang="en-US" sz="1200" dirty="0" smtClean="0"/>
              <a:t>There are no negative</a:t>
            </a:r>
            <a:r>
              <a:rPr lang="en-US" sz="1200" baseline="0" dirty="0" smtClean="0"/>
              <a:t> </a:t>
            </a:r>
            <a:r>
              <a:rPr lang="en-US" sz="1200" dirty="0" smtClean="0"/>
              <a:t>effects of asking about suicide (Gould et al., 2005) </a:t>
            </a:r>
          </a:p>
          <a:p>
            <a:pPr marL="171450" indent="-171450">
              <a:buFont typeface="Arial" charset="0"/>
              <a:buChar char="•"/>
            </a:pPr>
            <a:r>
              <a:rPr lang="en-US" sz="1200" dirty="0" smtClean="0"/>
              <a:t>Talking about suicide gives one an opportunity to express thoughts and feelings about something they may have been keeping secret</a:t>
            </a:r>
          </a:p>
          <a:p>
            <a:pPr marL="171450" indent="-171450">
              <a:buFont typeface="Arial" charset="0"/>
              <a:buChar char="•"/>
            </a:pPr>
            <a:r>
              <a:rPr lang="en-US" sz="1200" dirty="0" smtClean="0"/>
              <a:t>Discussion brings it into the open and allows an opportunity for intervention</a:t>
            </a:r>
          </a:p>
          <a:p>
            <a:pPr marL="171450" indent="-171450">
              <a:buFont typeface="Arial" charset="0"/>
              <a:buChar char="•"/>
            </a:pPr>
            <a:r>
              <a:rPr lang="en-US" sz="1200" dirty="0" smtClean="0"/>
              <a:t>People</a:t>
            </a:r>
            <a:r>
              <a:rPr lang="en-US" sz="1200" baseline="0" dirty="0" smtClean="0"/>
              <a:t> usually experience a sense of relief when someone talks to them about this concern</a:t>
            </a:r>
          </a:p>
          <a:p>
            <a:pPr marL="628650" lvl="1" indent="-171450">
              <a:buFont typeface="Arial" charset="0"/>
              <a:buChar char="•"/>
            </a:pPr>
            <a:r>
              <a:rPr lang="en-US" sz="1200" baseline="0" dirty="0" smtClean="0"/>
              <a:t>Youth who are not thinking about suicide will not be upset if you ask them and are very direct and reassuring to adults if they are not thinking about it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237EEEC6-4F7E-5346-9949-2A2B168350FA}" type="slidenum">
              <a:rPr lang="en-US" smtClean="0"/>
              <a:pPr/>
              <a:t>4</a:t>
            </a:fld>
            <a:endParaRPr lang="en-US"/>
          </a:p>
        </p:txBody>
      </p:sp>
    </p:spTree>
    <p:extLst>
      <p:ext uri="{BB962C8B-B14F-4D97-AF65-F5344CB8AC3E}">
        <p14:creationId xmlns:p14="http://schemas.microsoft.com/office/powerpoint/2010/main" val="357965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1</a:t>
            </a:r>
            <a:r>
              <a:rPr lang="en-US" sz="1200" b="1" baseline="0" dirty="0" smtClean="0"/>
              <a:t> </a:t>
            </a:r>
            <a:r>
              <a:rPr lang="en-US" sz="1200" b="1" baseline="0" dirty="0" smtClean="0"/>
              <a:t>min/26 </a:t>
            </a:r>
            <a:r>
              <a:rPr lang="en-US" sz="1200" b="1" baseline="0" dirty="0" smtClean="0"/>
              <a:t>min remain</a:t>
            </a:r>
            <a:endParaRPr lang="en-US" sz="1200" b="0" baseline="0" dirty="0" smtClean="0"/>
          </a:p>
          <a:p>
            <a:endParaRPr lang="en-US" sz="1200" b="0" baseline="0" dirty="0" smtClean="0"/>
          </a:p>
          <a:p>
            <a:r>
              <a:rPr lang="en-US" sz="1200" b="0" u="sng" baseline="0" dirty="0" smtClean="0"/>
              <a:t>Answer</a:t>
            </a:r>
            <a:r>
              <a:rPr lang="en-US" sz="1200" b="0" u="none" baseline="0" dirty="0" smtClean="0"/>
              <a:t>: FALSE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171450" indent="-171450">
              <a:buFont typeface="Arial" charset="0"/>
              <a:buChar char="•"/>
            </a:pPr>
            <a:r>
              <a:rPr lang="en-US" dirty="0" smtClean="0"/>
              <a:t>People</a:t>
            </a:r>
            <a:r>
              <a:rPr lang="en-US" baseline="0" dirty="0" smtClean="0"/>
              <a:t> are at the greatest risk for suicide after an attempt and release from the hospital.  Then they are again at a greater risk several months after. </a:t>
            </a:r>
          </a:p>
          <a:p>
            <a:pPr marL="171450" indent="-171450">
              <a:buFont typeface="Arial" charset="0"/>
              <a:buChar char="•"/>
            </a:pPr>
            <a:r>
              <a:rPr lang="en-US" baseline="0" dirty="0" smtClean="0"/>
              <a:t>When first out of the hospital people often pay a lot of attention to the person.  This can cause discomfort or symptoms.  The student is not cared for like in the hospital and watched for safety and they are back in their old environment that triggered the feelings in the first place.  </a:t>
            </a:r>
          </a:p>
          <a:p>
            <a:pPr marL="171450" indent="-171450">
              <a:buFont typeface="Arial" charset="0"/>
              <a:buChar char="•"/>
            </a:pPr>
            <a:r>
              <a:rPr lang="en-US" baseline="0" dirty="0" smtClean="0"/>
              <a:t>The student can begin to settle in and respond well to the extra attention, like counseling sessions or check </a:t>
            </a:r>
            <a:r>
              <a:rPr lang="en-US" baseline="0" dirty="0" err="1" smtClean="0"/>
              <a:t>in’s</a:t>
            </a:r>
            <a:r>
              <a:rPr lang="en-US" baseline="0" dirty="0" smtClean="0"/>
              <a:t> with adult.  But after several months of extra attention on the student, we start to diminish our check ins, and attention can drop off.  This is another time when the youth may be vulnerable. </a:t>
            </a:r>
            <a:endParaRPr lang="en-US" dirty="0"/>
          </a:p>
        </p:txBody>
      </p:sp>
      <p:sp>
        <p:nvSpPr>
          <p:cNvPr id="4" name="Slide Number Placeholder 3"/>
          <p:cNvSpPr>
            <a:spLocks noGrp="1"/>
          </p:cNvSpPr>
          <p:nvPr>
            <p:ph type="sldNum" sz="quarter" idx="10"/>
          </p:nvPr>
        </p:nvSpPr>
        <p:spPr/>
        <p:txBody>
          <a:bodyPr/>
          <a:lstStyle/>
          <a:p>
            <a:fld id="{237EEEC6-4F7E-5346-9949-2A2B168350FA}" type="slidenum">
              <a:rPr lang="en-US" smtClean="0"/>
              <a:pPr/>
              <a:t>5</a:t>
            </a:fld>
            <a:endParaRPr lang="en-US"/>
          </a:p>
        </p:txBody>
      </p:sp>
    </p:spTree>
    <p:extLst>
      <p:ext uri="{BB962C8B-B14F-4D97-AF65-F5344CB8AC3E}">
        <p14:creationId xmlns:p14="http://schemas.microsoft.com/office/powerpoint/2010/main" val="1813898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1</a:t>
            </a:r>
            <a:r>
              <a:rPr lang="en-US" sz="1200" b="1" baseline="0" dirty="0" smtClean="0"/>
              <a:t> </a:t>
            </a:r>
            <a:r>
              <a:rPr lang="en-US" sz="1200" b="1" baseline="0" dirty="0" smtClean="0"/>
              <a:t>min/25 </a:t>
            </a:r>
            <a:r>
              <a:rPr lang="en-US" sz="1200" b="1" baseline="0" dirty="0" smtClean="0"/>
              <a:t>min remain</a:t>
            </a:r>
            <a:endParaRPr lang="en-US" sz="1200" b="0" baseline="0" dirty="0" smtClean="0"/>
          </a:p>
          <a:p>
            <a:endParaRPr lang="en-US" sz="1200" b="0" baseline="0" dirty="0" smtClean="0"/>
          </a:p>
          <a:p>
            <a:r>
              <a:rPr lang="en-US" sz="1200" b="0" u="sng" baseline="0" dirty="0" smtClean="0"/>
              <a:t>Answer</a:t>
            </a:r>
            <a:r>
              <a:rPr lang="en-US" sz="1200" b="0" u="none" baseline="0" dirty="0" smtClean="0"/>
              <a:t>: TRUE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171450" indent="-171450">
              <a:buFont typeface="Arial" charset="0"/>
              <a:buChar char="•"/>
            </a:pPr>
            <a:r>
              <a:rPr lang="en-US" dirty="0" smtClean="0"/>
              <a:t>The</a:t>
            </a:r>
            <a:r>
              <a:rPr lang="en-US" baseline="0" dirty="0" smtClean="0"/>
              <a:t> vast majority of people who are suicidal do not want to die.  They are in pain, and they want to stop the pain.  </a:t>
            </a:r>
          </a:p>
          <a:p>
            <a:pPr marL="171450" indent="-171450">
              <a:buFont typeface="Arial" charset="0"/>
              <a:buChar char="•"/>
            </a:pPr>
            <a:r>
              <a:rPr lang="en-US" baseline="0" dirty="0" smtClean="0"/>
              <a:t>They often have lost hope.  Providing a sense of hope that they can get help with their pain can and does save a life.</a:t>
            </a:r>
            <a:endParaRPr lang="en-US" dirty="0"/>
          </a:p>
        </p:txBody>
      </p:sp>
      <p:sp>
        <p:nvSpPr>
          <p:cNvPr id="4" name="Slide Number Placeholder 3"/>
          <p:cNvSpPr>
            <a:spLocks noGrp="1"/>
          </p:cNvSpPr>
          <p:nvPr>
            <p:ph type="sldNum" sz="quarter" idx="10"/>
          </p:nvPr>
        </p:nvSpPr>
        <p:spPr/>
        <p:txBody>
          <a:bodyPr/>
          <a:lstStyle/>
          <a:p>
            <a:fld id="{237EEEC6-4F7E-5346-9949-2A2B168350FA}" type="slidenum">
              <a:rPr lang="en-US" smtClean="0"/>
              <a:pPr/>
              <a:t>6</a:t>
            </a:fld>
            <a:endParaRPr lang="en-US"/>
          </a:p>
        </p:txBody>
      </p:sp>
    </p:spTree>
    <p:extLst>
      <p:ext uri="{BB962C8B-B14F-4D97-AF65-F5344CB8AC3E}">
        <p14:creationId xmlns:p14="http://schemas.microsoft.com/office/powerpoint/2010/main" val="520438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6 min/19 </a:t>
            </a:r>
            <a:r>
              <a:rPr lang="en-US" b="1" dirty="0" smtClean="0"/>
              <a:t>min remain</a:t>
            </a:r>
          </a:p>
          <a:p>
            <a:endParaRPr lang="en-US" b="1" dirty="0" smtClean="0"/>
          </a:p>
          <a:p>
            <a:r>
              <a:rPr lang="en-US" b="1" baseline="0" dirty="0" smtClean="0"/>
              <a:t>2 </a:t>
            </a:r>
            <a:r>
              <a:rPr lang="en-US" b="1" baseline="0" dirty="0" smtClean="0"/>
              <a:t>min: </a:t>
            </a:r>
            <a:r>
              <a:rPr lang="en-US" b="0" baseline="0" dirty="0" smtClean="0"/>
              <a:t>share response with a partner </a:t>
            </a:r>
          </a:p>
          <a:p>
            <a:r>
              <a:rPr lang="en-US" b="1" baseline="0" dirty="0" smtClean="0"/>
              <a:t>4 min:</a:t>
            </a:r>
            <a:r>
              <a:rPr lang="en-US" b="0" baseline="0" dirty="0" smtClean="0"/>
              <a:t> facilitate a whole group share out.  Record responses using chart paper or the board in the room. </a:t>
            </a:r>
          </a:p>
          <a:p>
            <a:pPr marL="628650" lvl="1" indent="-171450">
              <a:buFont typeface="Arial" charset="0"/>
              <a:buChar char="•"/>
            </a:pPr>
            <a:r>
              <a:rPr lang="en-US" b="0" baseline="0" dirty="0" smtClean="0"/>
              <a:t>Place check marks next to ones that are repeated (shows folks they are not alone) or have folks snap if they wrote the same thing</a:t>
            </a:r>
          </a:p>
          <a:p>
            <a:pPr marL="628650" lvl="1" indent="-171450">
              <a:buFont typeface="Arial" charset="0"/>
              <a:buChar char="•"/>
            </a:pPr>
            <a:r>
              <a:rPr lang="en-US" b="0" baseline="0" dirty="0" smtClean="0"/>
              <a:t>Validate responses as they are shared out</a:t>
            </a:r>
            <a:endParaRPr lang="en-US" b="1" dirty="0" smtClean="0"/>
          </a:p>
          <a:p>
            <a:endParaRPr lang="en-US" baseline="0" dirty="0" smtClean="0"/>
          </a:p>
          <a:p>
            <a:r>
              <a:rPr lang="en-US" u="sng" baseline="0" dirty="0" smtClean="0"/>
              <a:t>Processing prompts for the facilitator</a:t>
            </a:r>
            <a:endParaRPr lang="en-US" u="none" baseline="0" dirty="0" smtClean="0"/>
          </a:p>
          <a:p>
            <a:r>
              <a:rPr lang="en-US" u="none" baseline="0" dirty="0" smtClean="0"/>
              <a:t>Have you ever experienced needing to help someone through this concern?</a:t>
            </a:r>
          </a:p>
          <a:p>
            <a:r>
              <a:rPr lang="en-US" u="none" baseline="0" dirty="0" smtClean="0"/>
              <a:t>How was this difficult?</a:t>
            </a:r>
          </a:p>
          <a:p>
            <a:r>
              <a:rPr lang="en-US" u="none" baseline="0" dirty="0" smtClean="0"/>
              <a:t>What helped you be a supportive caregiver?</a:t>
            </a:r>
          </a:p>
          <a:p>
            <a:r>
              <a:rPr lang="en-US" u="none" baseline="0" dirty="0" smtClean="0"/>
              <a:t>Do you feel you kept the youth safe?</a:t>
            </a:r>
          </a:p>
          <a:p>
            <a:r>
              <a:rPr lang="en-US" u="none" baseline="0" dirty="0" smtClean="0"/>
              <a:t>What concerns might you have about confidentiality? (address this as a myth)</a:t>
            </a:r>
            <a:endParaRPr lang="en-US" u="sng" baseline="0" dirty="0" smtClean="0"/>
          </a:p>
        </p:txBody>
      </p:sp>
      <p:sp>
        <p:nvSpPr>
          <p:cNvPr id="4" name="Slide Number Placeholder 3"/>
          <p:cNvSpPr>
            <a:spLocks noGrp="1"/>
          </p:cNvSpPr>
          <p:nvPr>
            <p:ph type="sldNum" sz="quarter" idx="10"/>
          </p:nvPr>
        </p:nvSpPr>
        <p:spPr/>
        <p:txBody>
          <a:bodyPr/>
          <a:lstStyle/>
          <a:p>
            <a:fld id="{237EEEC6-4F7E-5346-9949-2A2B168350FA}" type="slidenum">
              <a:rPr lang="en-US" smtClean="0"/>
              <a:pPr/>
              <a:t>7</a:t>
            </a:fld>
            <a:endParaRPr lang="en-US"/>
          </a:p>
        </p:txBody>
      </p:sp>
    </p:spTree>
    <p:extLst>
      <p:ext uri="{BB962C8B-B14F-4D97-AF65-F5344CB8AC3E}">
        <p14:creationId xmlns:p14="http://schemas.microsoft.com/office/powerpoint/2010/main" val="1186666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 </a:t>
            </a:r>
            <a:r>
              <a:rPr lang="en-US" b="1" dirty="0" smtClean="0"/>
              <a:t>min/18 </a:t>
            </a:r>
            <a:r>
              <a:rPr lang="en-US" b="1" dirty="0" smtClean="0"/>
              <a:t>min remain</a:t>
            </a:r>
            <a:endParaRPr lang="en-US" b="0" dirty="0" smtClean="0"/>
          </a:p>
          <a:p>
            <a:endParaRPr lang="en-US" b="0" dirty="0" smtClean="0"/>
          </a:p>
          <a:p>
            <a:r>
              <a:rPr lang="en-US" b="0" dirty="0" smtClean="0"/>
              <a:t>Today,</a:t>
            </a:r>
            <a:r>
              <a:rPr lang="en-US" b="0" baseline="0" dirty="0" smtClean="0"/>
              <a:t> I hope to address many of the things we just discussed by building a shared knowledge base about suicide and suicide prevention.</a:t>
            </a:r>
          </a:p>
          <a:p>
            <a:endParaRPr lang="en-US" b="0" baseline="0" dirty="0" smtClean="0"/>
          </a:p>
          <a:p>
            <a:r>
              <a:rPr lang="en-US" b="0" baseline="0" dirty="0" smtClean="0"/>
              <a:t>Call on three different participants to read the 3 objectives</a:t>
            </a:r>
            <a:endParaRPr lang="en-US" b="1" dirty="0"/>
          </a:p>
        </p:txBody>
      </p:sp>
      <p:sp>
        <p:nvSpPr>
          <p:cNvPr id="4" name="Slide Number Placeholder 3"/>
          <p:cNvSpPr>
            <a:spLocks noGrp="1"/>
          </p:cNvSpPr>
          <p:nvPr>
            <p:ph type="sldNum" sz="quarter" idx="10"/>
          </p:nvPr>
        </p:nvSpPr>
        <p:spPr/>
        <p:txBody>
          <a:bodyPr/>
          <a:lstStyle/>
          <a:p>
            <a:fld id="{237EEEC6-4F7E-5346-9949-2A2B168350FA}" type="slidenum">
              <a:rPr lang="en-US" smtClean="0"/>
              <a:pPr/>
              <a:t>8</a:t>
            </a:fld>
            <a:endParaRPr lang="en-US"/>
          </a:p>
        </p:txBody>
      </p:sp>
    </p:spTree>
    <p:extLst>
      <p:ext uri="{BB962C8B-B14F-4D97-AF65-F5344CB8AC3E}">
        <p14:creationId xmlns:p14="http://schemas.microsoft.com/office/powerpoint/2010/main" val="1609030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 </a:t>
            </a:r>
            <a:r>
              <a:rPr lang="en-US" b="1" dirty="0" smtClean="0"/>
              <a:t>min/17 </a:t>
            </a:r>
            <a:r>
              <a:rPr lang="en-US" b="1" dirty="0" smtClean="0"/>
              <a:t>min remain</a:t>
            </a:r>
          </a:p>
          <a:p>
            <a:endParaRPr lang="en-US" b="1" dirty="0" smtClean="0"/>
          </a:p>
          <a:p>
            <a:r>
              <a:rPr lang="en-US" b="1" dirty="0" smtClean="0"/>
              <a:t>ANIMATE:</a:t>
            </a:r>
            <a:r>
              <a:rPr lang="en-US" b="0" baseline="0" dirty="0" smtClean="0"/>
              <a:t> Click through 5 data points silently and allow audience to ready.  Each box requires two clicks (1 entry, 1 exit).  </a:t>
            </a:r>
          </a:p>
          <a:p>
            <a:endParaRPr lang="en-US" b="1" dirty="0" smtClean="0"/>
          </a:p>
          <a:p>
            <a:r>
              <a:rPr lang="en-US" b="0" dirty="0" smtClean="0"/>
              <a:t>Top</a:t>
            </a:r>
            <a:r>
              <a:rPr lang="en-US" b="0" baseline="0" dirty="0" smtClean="0"/>
              <a:t> 3 causes of death for ages 15 – 19 </a:t>
            </a:r>
          </a:p>
          <a:p>
            <a:pPr marL="228600" indent="-228600">
              <a:buAutoNum type="arabicPeriod"/>
            </a:pPr>
            <a:r>
              <a:rPr lang="en-US" b="0" baseline="0" dirty="0" smtClean="0"/>
              <a:t>Accidents </a:t>
            </a:r>
          </a:p>
          <a:p>
            <a:pPr marL="228600" indent="-228600">
              <a:buAutoNum type="arabicPeriod"/>
            </a:pPr>
            <a:r>
              <a:rPr lang="en-US" b="0" baseline="0" dirty="0" smtClean="0"/>
              <a:t>Suicide  </a:t>
            </a:r>
          </a:p>
          <a:p>
            <a:pPr marL="228600" indent="-228600">
              <a:buAutoNum type="arabicPeriod"/>
            </a:pPr>
            <a:r>
              <a:rPr lang="en-US" b="0" baseline="0" dirty="0" smtClean="0"/>
              <a:t>Homicide</a:t>
            </a:r>
            <a:endParaRPr lang="en-US" b="0" dirty="0" smtClean="0"/>
          </a:p>
          <a:p>
            <a:endParaRPr lang="en-US" dirty="0" smtClean="0"/>
          </a:p>
        </p:txBody>
      </p:sp>
      <p:sp>
        <p:nvSpPr>
          <p:cNvPr id="4" name="Slide Number Placeholder 3"/>
          <p:cNvSpPr>
            <a:spLocks noGrp="1"/>
          </p:cNvSpPr>
          <p:nvPr>
            <p:ph type="sldNum" sz="quarter" idx="10"/>
          </p:nvPr>
        </p:nvSpPr>
        <p:spPr/>
        <p:txBody>
          <a:bodyPr/>
          <a:lstStyle/>
          <a:p>
            <a:fld id="{237EEEC6-4F7E-5346-9949-2A2B168350FA}" type="slidenum">
              <a:rPr lang="en-US" smtClean="0"/>
              <a:pPr/>
              <a:t>9</a:t>
            </a:fld>
            <a:endParaRPr lang="en-US"/>
          </a:p>
        </p:txBody>
      </p:sp>
    </p:spTree>
    <p:extLst>
      <p:ext uri="{BB962C8B-B14F-4D97-AF65-F5344CB8AC3E}">
        <p14:creationId xmlns:p14="http://schemas.microsoft.com/office/powerpoint/2010/main" val="1804928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E776D0-FCE2-DA4A-A2EF-71A0DBBB63A3}" type="datetimeFigureOut">
              <a:rPr lang="en-US" smtClean="0"/>
              <a:pPr/>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F077C-AC02-504E-8623-5D8A480C334B}" type="slidenum">
              <a:rPr lang="en-US" smtClean="0"/>
              <a:pPr/>
              <a:t>‹#›</a:t>
            </a:fld>
            <a:endParaRPr lang="en-US"/>
          </a:p>
        </p:txBody>
      </p:sp>
    </p:spTree>
    <p:extLst>
      <p:ext uri="{BB962C8B-B14F-4D97-AF65-F5344CB8AC3E}">
        <p14:creationId xmlns:p14="http://schemas.microsoft.com/office/powerpoint/2010/main" val="1392317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776D0-FCE2-DA4A-A2EF-71A0DBBB63A3}" type="datetimeFigureOut">
              <a:rPr lang="en-US" smtClean="0"/>
              <a:pPr/>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F077C-AC02-504E-8623-5D8A480C334B}" type="slidenum">
              <a:rPr lang="en-US" smtClean="0"/>
              <a:pPr/>
              <a:t>‹#›</a:t>
            </a:fld>
            <a:endParaRPr lang="en-US"/>
          </a:p>
        </p:txBody>
      </p:sp>
    </p:spTree>
    <p:extLst>
      <p:ext uri="{BB962C8B-B14F-4D97-AF65-F5344CB8AC3E}">
        <p14:creationId xmlns:p14="http://schemas.microsoft.com/office/powerpoint/2010/main" val="350765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776D0-FCE2-DA4A-A2EF-71A0DBBB63A3}" type="datetimeFigureOut">
              <a:rPr lang="en-US" smtClean="0"/>
              <a:pPr/>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F077C-AC02-504E-8623-5D8A480C334B}" type="slidenum">
              <a:rPr lang="en-US" smtClean="0"/>
              <a:pPr/>
              <a:t>‹#›</a:t>
            </a:fld>
            <a:endParaRPr lang="en-US"/>
          </a:p>
        </p:txBody>
      </p:sp>
    </p:spTree>
    <p:extLst>
      <p:ext uri="{BB962C8B-B14F-4D97-AF65-F5344CB8AC3E}">
        <p14:creationId xmlns:p14="http://schemas.microsoft.com/office/powerpoint/2010/main" val="469752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776D0-FCE2-DA4A-A2EF-71A0DBBB63A3}" type="datetimeFigureOut">
              <a:rPr lang="en-US" smtClean="0"/>
              <a:pPr/>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F077C-AC02-504E-8623-5D8A480C334B}" type="slidenum">
              <a:rPr lang="en-US" smtClean="0"/>
              <a:pPr/>
              <a:t>‹#›</a:t>
            </a:fld>
            <a:endParaRPr lang="en-US"/>
          </a:p>
        </p:txBody>
      </p:sp>
    </p:spTree>
    <p:extLst>
      <p:ext uri="{BB962C8B-B14F-4D97-AF65-F5344CB8AC3E}">
        <p14:creationId xmlns:p14="http://schemas.microsoft.com/office/powerpoint/2010/main" val="1678687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E776D0-FCE2-DA4A-A2EF-71A0DBBB63A3}" type="datetimeFigureOut">
              <a:rPr lang="en-US" smtClean="0"/>
              <a:pPr/>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F077C-AC02-504E-8623-5D8A480C334B}" type="slidenum">
              <a:rPr lang="en-US" smtClean="0"/>
              <a:pPr/>
              <a:t>‹#›</a:t>
            </a:fld>
            <a:endParaRPr lang="en-US"/>
          </a:p>
        </p:txBody>
      </p:sp>
    </p:spTree>
    <p:extLst>
      <p:ext uri="{BB962C8B-B14F-4D97-AF65-F5344CB8AC3E}">
        <p14:creationId xmlns:p14="http://schemas.microsoft.com/office/powerpoint/2010/main" val="676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E776D0-FCE2-DA4A-A2EF-71A0DBBB63A3}" type="datetimeFigureOut">
              <a:rPr lang="en-US" smtClean="0"/>
              <a:pPr/>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F077C-AC02-504E-8623-5D8A480C334B}" type="slidenum">
              <a:rPr lang="en-US" smtClean="0"/>
              <a:pPr/>
              <a:t>‹#›</a:t>
            </a:fld>
            <a:endParaRPr lang="en-US"/>
          </a:p>
        </p:txBody>
      </p:sp>
    </p:spTree>
    <p:extLst>
      <p:ext uri="{BB962C8B-B14F-4D97-AF65-F5344CB8AC3E}">
        <p14:creationId xmlns:p14="http://schemas.microsoft.com/office/powerpoint/2010/main" val="1538407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E776D0-FCE2-DA4A-A2EF-71A0DBBB63A3}" type="datetimeFigureOut">
              <a:rPr lang="en-US" smtClean="0"/>
              <a:pPr/>
              <a:t>6/5/2017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F077C-AC02-504E-8623-5D8A480C334B}" type="slidenum">
              <a:rPr lang="en-US" smtClean="0"/>
              <a:pPr/>
              <a:t>‹#›</a:t>
            </a:fld>
            <a:endParaRPr lang="en-US"/>
          </a:p>
        </p:txBody>
      </p:sp>
    </p:spTree>
    <p:extLst>
      <p:ext uri="{BB962C8B-B14F-4D97-AF65-F5344CB8AC3E}">
        <p14:creationId xmlns:p14="http://schemas.microsoft.com/office/powerpoint/2010/main" val="312028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E776D0-FCE2-DA4A-A2EF-71A0DBBB63A3}" type="datetimeFigureOut">
              <a:rPr lang="en-US" smtClean="0"/>
              <a:pPr/>
              <a:t>6/5/2017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F077C-AC02-504E-8623-5D8A480C334B}" type="slidenum">
              <a:rPr lang="en-US" smtClean="0"/>
              <a:pPr/>
              <a:t>‹#›</a:t>
            </a:fld>
            <a:endParaRPr lang="en-US"/>
          </a:p>
        </p:txBody>
      </p:sp>
    </p:spTree>
    <p:extLst>
      <p:ext uri="{BB962C8B-B14F-4D97-AF65-F5344CB8AC3E}">
        <p14:creationId xmlns:p14="http://schemas.microsoft.com/office/powerpoint/2010/main" val="105227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776D0-FCE2-DA4A-A2EF-71A0DBBB63A3}" type="datetimeFigureOut">
              <a:rPr lang="en-US" smtClean="0"/>
              <a:pPr/>
              <a:t>6/5/2017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F077C-AC02-504E-8623-5D8A480C334B}" type="slidenum">
              <a:rPr lang="en-US" smtClean="0"/>
              <a:pPr/>
              <a:t>‹#›</a:t>
            </a:fld>
            <a:endParaRPr lang="en-US"/>
          </a:p>
        </p:txBody>
      </p:sp>
    </p:spTree>
    <p:extLst>
      <p:ext uri="{BB962C8B-B14F-4D97-AF65-F5344CB8AC3E}">
        <p14:creationId xmlns:p14="http://schemas.microsoft.com/office/powerpoint/2010/main" val="1181214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E776D0-FCE2-DA4A-A2EF-71A0DBBB63A3}" type="datetimeFigureOut">
              <a:rPr lang="en-US" smtClean="0"/>
              <a:pPr/>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F077C-AC02-504E-8623-5D8A480C334B}" type="slidenum">
              <a:rPr lang="en-US" smtClean="0"/>
              <a:pPr/>
              <a:t>‹#›</a:t>
            </a:fld>
            <a:endParaRPr lang="en-US"/>
          </a:p>
        </p:txBody>
      </p:sp>
    </p:spTree>
    <p:extLst>
      <p:ext uri="{BB962C8B-B14F-4D97-AF65-F5344CB8AC3E}">
        <p14:creationId xmlns:p14="http://schemas.microsoft.com/office/powerpoint/2010/main" val="1340193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E776D0-FCE2-DA4A-A2EF-71A0DBBB63A3}" type="datetimeFigureOut">
              <a:rPr lang="en-US" smtClean="0"/>
              <a:pPr/>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F077C-AC02-504E-8623-5D8A480C334B}" type="slidenum">
              <a:rPr lang="en-US" smtClean="0"/>
              <a:pPr/>
              <a:t>‹#›</a:t>
            </a:fld>
            <a:endParaRPr lang="en-US"/>
          </a:p>
        </p:txBody>
      </p:sp>
    </p:spTree>
    <p:extLst>
      <p:ext uri="{BB962C8B-B14F-4D97-AF65-F5344CB8AC3E}">
        <p14:creationId xmlns:p14="http://schemas.microsoft.com/office/powerpoint/2010/main" val="1817210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E776D0-FCE2-DA4A-A2EF-71A0DBBB63A3}" type="datetimeFigureOut">
              <a:rPr lang="en-US" smtClean="0"/>
              <a:pPr/>
              <a:t>6/5/2017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F077C-AC02-504E-8623-5D8A480C334B}" type="slidenum">
              <a:rPr lang="en-US" smtClean="0"/>
              <a:pPr/>
              <a:t>‹#›</a:t>
            </a:fld>
            <a:endParaRPr lang="en-US"/>
          </a:p>
        </p:txBody>
      </p:sp>
    </p:spTree>
    <p:extLst>
      <p:ext uri="{BB962C8B-B14F-4D97-AF65-F5344CB8AC3E}">
        <p14:creationId xmlns:p14="http://schemas.microsoft.com/office/powerpoint/2010/main" val="1570926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TMp0xHmWAO0&amp;feature=youtu.b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24745"/>
            <a:ext cx="9144000" cy="1185217"/>
          </a:xfrm>
        </p:spPr>
        <p:style>
          <a:lnRef idx="3">
            <a:schemeClr val="lt1"/>
          </a:lnRef>
          <a:fillRef idx="1">
            <a:schemeClr val="accent5"/>
          </a:fillRef>
          <a:effectRef idx="1">
            <a:schemeClr val="accent5"/>
          </a:effectRef>
          <a:fontRef idx="minor">
            <a:schemeClr val="lt1"/>
          </a:fontRef>
        </p:style>
        <p:txBody>
          <a:bodyPr/>
          <a:lstStyle/>
          <a:p>
            <a:r>
              <a:rPr lang="en-US" dirty="0" smtClean="0"/>
              <a:t>What Can Parents Do</a:t>
            </a:r>
            <a:endParaRPr lang="en-US" dirty="0"/>
          </a:p>
        </p:txBody>
      </p:sp>
      <p:sp>
        <p:nvSpPr>
          <p:cNvPr id="3" name="Subtitle 2"/>
          <p:cNvSpPr>
            <a:spLocks noGrp="1"/>
          </p:cNvSpPr>
          <p:nvPr>
            <p:ph type="subTitle" idx="1"/>
          </p:nvPr>
        </p:nvSpPr>
        <p:spPr>
          <a:xfrm>
            <a:off x="1524000" y="3602038"/>
            <a:ext cx="9144000" cy="1164515"/>
          </a:xfrm>
        </p:spPr>
        <p:style>
          <a:lnRef idx="3">
            <a:schemeClr val="lt1"/>
          </a:lnRef>
          <a:fillRef idx="1">
            <a:schemeClr val="accent6"/>
          </a:fillRef>
          <a:effectRef idx="1">
            <a:schemeClr val="accent6"/>
          </a:effectRef>
          <a:fontRef idx="minor">
            <a:schemeClr val="lt1"/>
          </a:fontRef>
        </p:style>
        <p:txBody>
          <a:bodyPr>
            <a:normAutofit/>
          </a:bodyPr>
          <a:lstStyle/>
          <a:p>
            <a:r>
              <a:rPr lang="en-US" sz="4400" dirty="0" smtClean="0"/>
              <a:t>To Prevent Suicide</a:t>
            </a:r>
            <a:endParaRPr lang="en-US" sz="4400" dirty="0"/>
          </a:p>
        </p:txBody>
      </p:sp>
    </p:spTree>
    <p:extLst>
      <p:ext uri="{BB962C8B-B14F-4D97-AF65-F5344CB8AC3E}">
        <p14:creationId xmlns:p14="http://schemas.microsoft.com/office/powerpoint/2010/main" val="1697194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b="1" dirty="0" smtClean="0">
                <a:solidFill>
                  <a:schemeClr val="accent2"/>
                </a:solidFill>
              </a:rPr>
              <a:t>Recognizing Risk Factors and Early Warning Signs</a:t>
            </a:r>
            <a:endParaRPr lang="en-US" sz="8000" b="1" dirty="0">
              <a:solidFill>
                <a:schemeClr val="accent2"/>
              </a:solidFill>
            </a:endParaRPr>
          </a:p>
        </p:txBody>
      </p:sp>
    </p:spTree>
    <p:extLst>
      <p:ext uri="{BB962C8B-B14F-4D97-AF65-F5344CB8AC3E}">
        <p14:creationId xmlns:p14="http://schemas.microsoft.com/office/powerpoint/2010/main" val="2046855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90599" y="2570078"/>
            <a:ext cx="7258455" cy="1325563"/>
          </a:xfrm>
          <a:solidFill>
            <a:schemeClr val="accent5">
              <a:lumMod val="50000"/>
            </a:schemeClr>
          </a:solidFill>
        </p:spPr>
        <p:txBody>
          <a:bodyPr>
            <a:normAutofit/>
          </a:bodyPr>
          <a:lstStyle/>
          <a:p>
            <a:pPr algn="ctr"/>
            <a:r>
              <a:rPr lang="en-US" dirty="0" smtClean="0">
                <a:solidFill>
                  <a:schemeClr val="accent2"/>
                </a:solidFill>
              </a:rPr>
              <a:t>Warning Signs</a:t>
            </a:r>
            <a:endParaRPr lang="en-US" dirty="0">
              <a:solidFill>
                <a:schemeClr val="accent2"/>
              </a:solidFill>
            </a:endParaRPr>
          </a:p>
        </p:txBody>
      </p:sp>
      <p:sp>
        <p:nvSpPr>
          <p:cNvPr id="8" name="Title 1"/>
          <p:cNvSpPr txBox="1">
            <a:spLocks/>
          </p:cNvSpPr>
          <p:nvPr/>
        </p:nvSpPr>
        <p:spPr>
          <a:xfrm>
            <a:off x="990600" y="517525"/>
            <a:ext cx="4009417" cy="1325563"/>
          </a:xfrm>
          <a:prstGeom prst="rect">
            <a:avLst/>
          </a:prstGeom>
          <a:solidFill>
            <a:schemeClr val="accent5">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accent2"/>
                </a:solidFill>
              </a:rPr>
              <a:t>Risk Factors</a:t>
            </a:r>
            <a:endParaRPr lang="en-US" dirty="0">
              <a:solidFill>
                <a:schemeClr val="accent2"/>
              </a:solidFill>
            </a:endParaRPr>
          </a:p>
        </p:txBody>
      </p:sp>
      <p:sp>
        <p:nvSpPr>
          <p:cNvPr id="9" name="Title 1"/>
          <p:cNvSpPr txBox="1">
            <a:spLocks/>
          </p:cNvSpPr>
          <p:nvPr/>
        </p:nvSpPr>
        <p:spPr>
          <a:xfrm>
            <a:off x="990600" y="4855420"/>
            <a:ext cx="10515600" cy="1325563"/>
          </a:xfrm>
          <a:prstGeom prst="rect">
            <a:avLst/>
          </a:prstGeom>
          <a:solidFill>
            <a:schemeClr val="accent5">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accent2"/>
                </a:solidFill>
              </a:rPr>
              <a:t>Risk Factors &amp; Warning Signs</a:t>
            </a:r>
            <a:endParaRPr lang="en-US" dirty="0">
              <a:solidFill>
                <a:schemeClr val="accent2"/>
              </a:solidFill>
            </a:endParaRPr>
          </a:p>
        </p:txBody>
      </p:sp>
    </p:spTree>
    <p:extLst>
      <p:ext uri="{BB962C8B-B14F-4D97-AF65-F5344CB8AC3E}">
        <p14:creationId xmlns:p14="http://schemas.microsoft.com/office/powerpoint/2010/main" val="173848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045221"/>
          </a:xfrm>
          <a:solidFill>
            <a:schemeClr val="accent5">
              <a:lumMod val="50000"/>
            </a:schemeClr>
          </a:solidFill>
        </p:spPr>
        <p:txBody>
          <a:bodyPr>
            <a:normAutofit fontScale="90000"/>
          </a:bodyPr>
          <a:lstStyle/>
          <a:p>
            <a:r>
              <a:rPr lang="en-US" sz="7200" b="1" dirty="0" smtClean="0">
                <a:solidFill>
                  <a:schemeClr val="accent2"/>
                </a:solidFill>
              </a:rPr>
              <a:t>Warning Signs</a:t>
            </a:r>
            <a:endParaRPr lang="en-US" sz="7200" b="1" dirty="0">
              <a:solidFill>
                <a:schemeClr val="accent2"/>
              </a:solidFill>
            </a:endParaRPr>
          </a:p>
        </p:txBody>
      </p:sp>
      <p:sp>
        <p:nvSpPr>
          <p:cNvPr id="2" name="Content Placeholder 1"/>
          <p:cNvSpPr>
            <a:spLocks noGrp="1"/>
          </p:cNvSpPr>
          <p:nvPr>
            <p:ph idx="1"/>
          </p:nvPr>
        </p:nvSpPr>
        <p:spPr>
          <a:xfrm>
            <a:off x="838200" y="1921790"/>
            <a:ext cx="4973664" cy="3936570"/>
          </a:xfrm>
          <a:ln>
            <a:solidFill>
              <a:schemeClr val="accent5">
                <a:lumMod val="50000"/>
              </a:schemeClr>
            </a:solidFill>
          </a:ln>
        </p:spPr>
        <p:txBody>
          <a:bodyPr>
            <a:normAutofit/>
          </a:bodyPr>
          <a:lstStyle/>
          <a:p>
            <a:pPr marL="0" lvl="0" indent="0">
              <a:buNone/>
            </a:pPr>
            <a:r>
              <a:rPr lang="en-US" dirty="0"/>
              <a:t>Talking about or making plans for </a:t>
            </a:r>
            <a:r>
              <a:rPr lang="en-US" dirty="0" smtClean="0"/>
              <a:t>suicide</a:t>
            </a:r>
          </a:p>
          <a:p>
            <a:pPr marL="457200" lvl="0" indent="-457200">
              <a:buFont typeface="+mj-lt"/>
              <a:buAutoNum type="arabicPeriod"/>
            </a:pPr>
            <a:endParaRPr lang="en-US" dirty="0"/>
          </a:p>
          <a:p>
            <a:pPr marL="457200" lvl="0" indent="-457200">
              <a:buFont typeface="+mj-lt"/>
              <a:buAutoNum type="arabicPeriod"/>
            </a:pPr>
            <a:endParaRPr lang="en-US" dirty="0"/>
          </a:p>
          <a:p>
            <a:pPr marL="0" lvl="0" indent="0">
              <a:buNone/>
            </a:pPr>
            <a:r>
              <a:rPr lang="en-US" dirty="0"/>
              <a:t>Expressing hopelessness about the </a:t>
            </a:r>
            <a:r>
              <a:rPr lang="en-US" dirty="0" smtClean="0"/>
              <a:t>future</a:t>
            </a:r>
            <a:endParaRPr lang="en-US" dirty="0"/>
          </a:p>
        </p:txBody>
      </p:sp>
      <p:sp>
        <p:nvSpPr>
          <p:cNvPr id="7" name="Content Placeholder 1"/>
          <p:cNvSpPr txBox="1">
            <a:spLocks/>
          </p:cNvSpPr>
          <p:nvPr/>
        </p:nvSpPr>
        <p:spPr>
          <a:xfrm>
            <a:off x="6307810" y="1921789"/>
            <a:ext cx="5045990" cy="3936571"/>
          </a:xfrm>
          <a:prstGeom prst="rect">
            <a:avLst/>
          </a:prstGeom>
          <a:ln>
            <a:solidFill>
              <a:schemeClr val="accent5">
                <a:lumMod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smtClean="0"/>
              <a:t>Displaying severe/overwhelming emotional pain or distress</a:t>
            </a:r>
          </a:p>
          <a:p>
            <a:pPr marL="0" indent="0">
              <a:buNone/>
            </a:pPr>
            <a:endParaRPr lang="en-US" dirty="0" smtClean="0"/>
          </a:p>
          <a:p>
            <a:pPr marL="0" indent="0">
              <a:buNone/>
            </a:pPr>
            <a:r>
              <a:rPr lang="en-US" dirty="0" smtClean="0"/>
              <a:t>Showing worrisome behavioral cues or marked changes in behavior, particularly in the presence of the warning signs above. </a:t>
            </a:r>
            <a:endParaRPr lang="en-US" dirty="0"/>
          </a:p>
        </p:txBody>
      </p:sp>
    </p:spTree>
    <p:extLst>
      <p:ext uri="{BB962C8B-B14F-4D97-AF65-F5344CB8AC3E}">
        <p14:creationId xmlns:p14="http://schemas.microsoft.com/office/powerpoint/2010/main" val="878603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76217"/>
          </a:xfrm>
          <a:solidFill>
            <a:schemeClr val="accent5">
              <a:lumMod val="50000"/>
            </a:schemeClr>
          </a:solidFill>
        </p:spPr>
        <p:txBody>
          <a:bodyPr>
            <a:normAutofit/>
          </a:bodyPr>
          <a:lstStyle/>
          <a:p>
            <a:r>
              <a:rPr lang="en-US" sz="6500" b="1" dirty="0" smtClean="0">
                <a:solidFill>
                  <a:schemeClr val="accent2"/>
                </a:solidFill>
              </a:rPr>
              <a:t>Risk Factors</a:t>
            </a:r>
            <a:endParaRPr lang="en-US" sz="6500" b="1" dirty="0">
              <a:solidFill>
                <a:schemeClr val="accent2"/>
              </a:solidFill>
            </a:endParaRPr>
          </a:p>
        </p:txBody>
      </p:sp>
      <p:sp>
        <p:nvSpPr>
          <p:cNvPr id="3" name="Content Placeholder 2"/>
          <p:cNvSpPr>
            <a:spLocks noGrp="1"/>
          </p:cNvSpPr>
          <p:nvPr>
            <p:ph idx="1"/>
          </p:nvPr>
        </p:nvSpPr>
        <p:spPr>
          <a:xfrm>
            <a:off x="838200" y="1642820"/>
            <a:ext cx="3702803" cy="4534143"/>
          </a:xfrm>
        </p:spPr>
        <p:txBody>
          <a:bodyPr>
            <a:normAutofit/>
          </a:bodyPr>
          <a:lstStyle/>
          <a:p>
            <a:r>
              <a:rPr lang="en-US" dirty="0"/>
              <a:t>Having a psychiatric disorder, including depression</a:t>
            </a:r>
          </a:p>
          <a:p>
            <a:r>
              <a:rPr lang="en-US" dirty="0"/>
              <a:t>Loss </a:t>
            </a:r>
            <a:r>
              <a:rPr lang="en-US" dirty="0" smtClean="0"/>
              <a:t>of, </a:t>
            </a:r>
            <a:r>
              <a:rPr lang="en-US" dirty="0"/>
              <a:t>or conflict </a:t>
            </a:r>
            <a:r>
              <a:rPr lang="en-US" dirty="0" smtClean="0"/>
              <a:t>with, </a:t>
            </a:r>
            <a:r>
              <a:rPr lang="en-US" dirty="0"/>
              <a:t>close friends or family members</a:t>
            </a:r>
          </a:p>
          <a:p>
            <a:r>
              <a:rPr lang="en-US" dirty="0"/>
              <a:t>History of physical or sexual abuse or exposure to </a:t>
            </a:r>
            <a:r>
              <a:rPr lang="en-US" dirty="0" smtClean="0"/>
              <a:t>violence</a:t>
            </a:r>
            <a:endParaRPr lang="en-US" dirty="0"/>
          </a:p>
        </p:txBody>
      </p:sp>
      <p:sp>
        <p:nvSpPr>
          <p:cNvPr id="4" name="Content Placeholder 2"/>
          <p:cNvSpPr txBox="1">
            <a:spLocks/>
          </p:cNvSpPr>
          <p:nvPr/>
        </p:nvSpPr>
        <p:spPr>
          <a:xfrm>
            <a:off x="4415725" y="1642819"/>
            <a:ext cx="3702803" cy="45341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Physical or medical issues, for example, becoming pregnant or having a sexually transmitted infection</a:t>
            </a:r>
          </a:p>
          <a:p>
            <a:r>
              <a:rPr lang="en-US" dirty="0" smtClean="0"/>
              <a:t>Being the victim of bullying</a:t>
            </a:r>
          </a:p>
          <a:p>
            <a:r>
              <a:rPr lang="en-US" dirty="0" smtClean="0"/>
              <a:t>Being uncertain of sexual orientation</a:t>
            </a:r>
          </a:p>
        </p:txBody>
      </p:sp>
      <p:sp>
        <p:nvSpPr>
          <p:cNvPr id="5" name="Content Placeholder 2"/>
          <p:cNvSpPr txBox="1">
            <a:spLocks/>
          </p:cNvSpPr>
          <p:nvPr/>
        </p:nvSpPr>
        <p:spPr>
          <a:xfrm>
            <a:off x="7962254" y="1642818"/>
            <a:ext cx="3702803" cy="45341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Exposure to the suicide of a family member or friend</a:t>
            </a:r>
          </a:p>
          <a:p>
            <a:r>
              <a:rPr lang="en-US" dirty="0" smtClean="0"/>
              <a:t>Begin adopted</a:t>
            </a:r>
          </a:p>
          <a:p>
            <a:r>
              <a:rPr lang="en-US" dirty="0" smtClean="0"/>
              <a:t>Family history of mood disorder or suicidal behavior</a:t>
            </a:r>
          </a:p>
          <a:p>
            <a:r>
              <a:rPr lang="en-US" dirty="0"/>
              <a:t>Problems with alcohol or </a:t>
            </a:r>
            <a:r>
              <a:rPr lang="en-US" dirty="0" smtClean="0"/>
              <a:t>drugs</a:t>
            </a:r>
            <a:endParaRPr lang="en-US" dirty="0"/>
          </a:p>
        </p:txBody>
      </p:sp>
    </p:spTree>
    <p:extLst>
      <p:ext uri="{BB962C8B-B14F-4D97-AF65-F5344CB8AC3E}">
        <p14:creationId xmlns:p14="http://schemas.microsoft.com/office/powerpoint/2010/main" val="1733722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29722"/>
          </a:xfrm>
          <a:solidFill>
            <a:schemeClr val="accent2"/>
          </a:solidFill>
          <a:ln w="53975">
            <a:solidFill>
              <a:schemeClr val="accent5">
                <a:lumMod val="50000"/>
              </a:schemeClr>
            </a:solidFill>
          </a:ln>
        </p:spPr>
        <p:txBody>
          <a:bodyPr/>
          <a:lstStyle/>
          <a:p>
            <a:pPr algn="ctr"/>
            <a:r>
              <a:rPr lang="en-US" b="1" dirty="0" smtClean="0">
                <a:solidFill>
                  <a:schemeClr val="accent5">
                    <a:lumMod val="50000"/>
                  </a:schemeClr>
                </a:solidFill>
              </a:rPr>
              <a:t>Take Action</a:t>
            </a:r>
            <a:endParaRPr lang="en-US" b="1" dirty="0">
              <a:solidFill>
                <a:schemeClr val="accent5">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1260558"/>
              </p:ext>
            </p:extLst>
          </p:nvPr>
        </p:nvGraphicFramePr>
        <p:xfrm>
          <a:off x="838200" y="1394848"/>
          <a:ext cx="10515600" cy="5463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057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Content Placeholder 2"/>
          <p:cNvSpPr>
            <a:spLocks noGrp="1"/>
          </p:cNvSpPr>
          <p:nvPr>
            <p:ph idx="1"/>
          </p:nvPr>
        </p:nvSpPr>
        <p:spPr>
          <a:xfrm>
            <a:off x="838200" y="4202349"/>
            <a:ext cx="10515600" cy="1974613"/>
          </a:xfrm>
        </p:spPr>
        <p:txBody>
          <a:bodyPr/>
          <a:lstStyle/>
          <a:p>
            <a:r>
              <a:rPr lang="en-US" dirty="0">
                <a:hlinkClick r:id="rId3"/>
              </a:rPr>
              <a:t>https://</a:t>
            </a:r>
            <a:r>
              <a:rPr lang="en-US" dirty="0" smtClean="0">
                <a:hlinkClick r:id="rId3"/>
              </a:rPr>
              <a:t>www.youtube.com/watch?v=TMp0xHmWAO0&amp;feature=youtu.be</a:t>
            </a:r>
            <a:endParaRPr lang="en-US" dirty="0" smtClean="0"/>
          </a:p>
          <a:p>
            <a:r>
              <a:rPr lang="en-US" dirty="0"/>
              <a:t>22:27-26:06</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2912" y="1703290"/>
            <a:ext cx="3966176" cy="2236248"/>
          </a:xfrm>
          <a:prstGeom prst="rect">
            <a:avLst/>
          </a:prstGeom>
        </p:spPr>
      </p:pic>
      <p:sp>
        <p:nvSpPr>
          <p:cNvPr id="5" name="Title 3"/>
          <p:cNvSpPr txBox="1">
            <a:spLocks/>
          </p:cNvSpPr>
          <p:nvPr/>
        </p:nvSpPr>
        <p:spPr>
          <a:xfrm>
            <a:off x="838200" y="365125"/>
            <a:ext cx="10515600" cy="1045221"/>
          </a:xfrm>
          <a:prstGeom prst="rect">
            <a:avLst/>
          </a:prstGeom>
          <a:solidFill>
            <a:schemeClr val="accent5">
              <a:lumMod val="50000"/>
            </a:schemeClr>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200" b="1" dirty="0" smtClean="0">
                <a:solidFill>
                  <a:schemeClr val="accent2"/>
                </a:solidFill>
              </a:rPr>
              <a:t>Video</a:t>
            </a:r>
            <a:endParaRPr lang="en-US" sz="7200" b="1" dirty="0">
              <a:solidFill>
                <a:schemeClr val="accent2"/>
              </a:solidFill>
            </a:endParaRPr>
          </a:p>
        </p:txBody>
      </p:sp>
    </p:spTree>
    <p:extLst>
      <p:ext uri="{BB962C8B-B14F-4D97-AF65-F5344CB8AC3E}">
        <p14:creationId xmlns:p14="http://schemas.microsoft.com/office/powerpoint/2010/main" val="1317788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12952"/>
          </a:xfrm>
        </p:spPr>
        <p:style>
          <a:lnRef idx="3">
            <a:schemeClr val="lt1"/>
          </a:lnRef>
          <a:fillRef idx="1">
            <a:schemeClr val="accent2"/>
          </a:fillRef>
          <a:effectRef idx="1">
            <a:schemeClr val="accent2"/>
          </a:effectRef>
          <a:fontRef idx="minor">
            <a:schemeClr val="lt1"/>
          </a:fontRef>
        </p:style>
        <p:txBody>
          <a:bodyPr>
            <a:normAutofit/>
          </a:bodyPr>
          <a:lstStyle/>
          <a:p>
            <a:r>
              <a:rPr lang="en-US" sz="6000" dirty="0" smtClean="0"/>
              <a:t>A-Ha Moment</a:t>
            </a:r>
            <a:endParaRPr lang="en-US" sz="6000" dirty="0"/>
          </a:p>
        </p:txBody>
      </p:sp>
      <p:sp>
        <p:nvSpPr>
          <p:cNvPr id="3" name="Content Placeholder 2"/>
          <p:cNvSpPr>
            <a:spLocks noGrp="1"/>
          </p:cNvSpPr>
          <p:nvPr>
            <p:ph sz="half" idx="1"/>
          </p:nvPr>
        </p:nvSpPr>
        <p:spPr>
          <a:xfrm>
            <a:off x="838200" y="1825625"/>
            <a:ext cx="8772728" cy="4351338"/>
          </a:xfrm>
        </p:spPr>
        <p:txBody>
          <a:bodyPr/>
          <a:lstStyle/>
          <a:p>
            <a:pPr marL="0" indent="0">
              <a:buNone/>
            </a:pPr>
            <a:r>
              <a:rPr lang="en-US" sz="4000" b="1" dirty="0" smtClean="0"/>
              <a:t>I used to think _________________ and now I think ____________________.</a:t>
            </a:r>
          </a:p>
          <a:p>
            <a:pPr marL="0" indent="0">
              <a:buNone/>
            </a:pPr>
            <a:endParaRPr lang="en-US" b="1" u="sng" dirty="0"/>
          </a:p>
          <a:p>
            <a:pPr marL="0" indent="0">
              <a:buNone/>
            </a:pPr>
            <a:endParaRPr lang="en-US" b="1" u="sng" dirty="0"/>
          </a:p>
          <a:p>
            <a:pPr marL="0" indent="0">
              <a:buNone/>
            </a:pPr>
            <a:endParaRPr lang="en-US" b="1" u="sng"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859493" y="3029283"/>
            <a:ext cx="3502869" cy="3828717"/>
          </a:xfrm>
        </p:spPr>
      </p:pic>
    </p:spTree>
    <p:extLst>
      <p:ext uri="{BB962C8B-B14F-4D97-AF65-F5344CB8AC3E}">
        <p14:creationId xmlns:p14="http://schemas.microsoft.com/office/powerpoint/2010/main" val="1100773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10231" y="313018"/>
            <a:ext cx="8851900" cy="6070600"/>
          </a:xfrm>
          <a:prstGeom prst="rect">
            <a:avLst/>
          </a:prstGeom>
        </p:spPr>
      </p:pic>
    </p:spTree>
    <p:extLst>
      <p:ext uri="{BB962C8B-B14F-4D97-AF65-F5344CB8AC3E}">
        <p14:creationId xmlns:p14="http://schemas.microsoft.com/office/powerpoint/2010/main" val="2057662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marL="0" indent="0">
              <a:buNone/>
            </a:pPr>
            <a:r>
              <a:rPr lang="en-US" sz="6000" dirty="0" smtClean="0"/>
              <a:t>Suicides usually happen without warning.</a:t>
            </a:r>
            <a:endParaRPr lang="en-US" sz="6000" dirty="0"/>
          </a:p>
        </p:txBody>
      </p:sp>
      <p:sp>
        <p:nvSpPr>
          <p:cNvPr id="7" name="Content Placeholder 6"/>
          <p:cNvSpPr>
            <a:spLocks noGrp="1"/>
          </p:cNvSpPr>
          <p:nvPr>
            <p:ph sz="half" idx="2"/>
          </p:nvPr>
        </p:nvSpPr>
        <p:spPr/>
        <p:txBody>
          <a:bodyPr/>
          <a:lstStyle/>
          <a:p>
            <a:r>
              <a:rPr lang="en-US" smtClean="0"/>
              <a:t>http://</a:t>
            </a:r>
            <a:endParaRPr lang="en-US" dirty="0"/>
          </a:p>
        </p:txBody>
      </p:sp>
      <p:pic>
        <p:nvPicPr>
          <p:cNvPr id="9" name="Picture 8"/>
          <p:cNvPicPr>
            <a:picLocks noChangeAspect="1"/>
          </p:cNvPicPr>
          <p:nvPr/>
        </p:nvPicPr>
        <p:blipFill>
          <a:blip r:embed="rId3"/>
          <a:stretch>
            <a:fillRect/>
          </a:stretch>
        </p:blipFill>
        <p:spPr>
          <a:xfrm>
            <a:off x="6273800" y="1825625"/>
            <a:ext cx="5080000" cy="3810000"/>
          </a:xfrm>
          <a:prstGeom prst="rect">
            <a:avLst/>
          </a:prstGeom>
        </p:spPr>
      </p:pic>
      <p:sp>
        <p:nvSpPr>
          <p:cNvPr id="10" name="Title 9"/>
          <p:cNvSpPr>
            <a:spLocks noGrp="1"/>
          </p:cNvSpPr>
          <p:nvPr>
            <p:ph type="title"/>
          </p:nvPr>
        </p:nvSpPr>
        <p:spPr>
          <a:xfrm>
            <a:off x="838200" y="365125"/>
            <a:ext cx="4769224" cy="1325563"/>
          </a:xfrm>
          <a:solidFill>
            <a:schemeClr val="accent5">
              <a:lumMod val="50000"/>
            </a:schemeClr>
          </a:solidFill>
        </p:spPr>
        <p:style>
          <a:lnRef idx="2">
            <a:schemeClr val="dk1"/>
          </a:lnRef>
          <a:fillRef idx="1">
            <a:schemeClr val="lt1"/>
          </a:fillRef>
          <a:effectRef idx="0">
            <a:schemeClr val="dk1"/>
          </a:effectRef>
          <a:fontRef idx="minor">
            <a:schemeClr val="dk1"/>
          </a:fontRef>
        </p:style>
        <p:txBody>
          <a:bodyPr>
            <a:normAutofit/>
          </a:bodyPr>
          <a:lstStyle/>
          <a:p>
            <a:r>
              <a:rPr lang="en-US" sz="6000" b="1" dirty="0" smtClean="0">
                <a:solidFill>
                  <a:schemeClr val="accent2"/>
                </a:solidFill>
              </a:rPr>
              <a:t>True or False?</a:t>
            </a:r>
            <a:endParaRPr lang="en-US" sz="6000" b="1" dirty="0">
              <a:solidFill>
                <a:schemeClr val="accent2"/>
              </a:solidFill>
            </a:endParaRPr>
          </a:p>
        </p:txBody>
      </p:sp>
    </p:spTree>
    <p:extLst>
      <p:ext uri="{BB962C8B-B14F-4D97-AF65-F5344CB8AC3E}">
        <p14:creationId xmlns:p14="http://schemas.microsoft.com/office/powerpoint/2010/main" val="1283010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marL="0" indent="0">
              <a:buNone/>
            </a:pPr>
            <a:r>
              <a:rPr lang="en-US" sz="6000" dirty="0" smtClean="0"/>
              <a:t>Talking about suicide makes people more likely to kill themselves.</a:t>
            </a:r>
            <a:endParaRPr lang="en-US" sz="6000" dirty="0"/>
          </a:p>
        </p:txBody>
      </p:sp>
      <p:pic>
        <p:nvPicPr>
          <p:cNvPr id="2" name="Content Placeholder 1"/>
          <p:cNvPicPr>
            <a:picLocks noGrp="1" noChangeAspect="1"/>
          </p:cNvPicPr>
          <p:nvPr>
            <p:ph sz="half" idx="2"/>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663862" y="1825625"/>
            <a:ext cx="4198275" cy="4351338"/>
          </a:xfrm>
          <a:prstGeom prst="rect">
            <a:avLst/>
          </a:prstGeom>
        </p:spPr>
      </p:pic>
      <p:sp>
        <p:nvSpPr>
          <p:cNvPr id="10" name="Title 9"/>
          <p:cNvSpPr>
            <a:spLocks noGrp="1"/>
          </p:cNvSpPr>
          <p:nvPr>
            <p:ph type="title"/>
          </p:nvPr>
        </p:nvSpPr>
        <p:spPr/>
        <p:txBody>
          <a:bodyPr/>
          <a:lstStyle/>
          <a:p>
            <a:r>
              <a:rPr lang="en-US" dirty="0" smtClean="0"/>
              <a:t>True or False?</a:t>
            </a:r>
            <a:endParaRPr lang="en-US" dirty="0"/>
          </a:p>
        </p:txBody>
      </p:sp>
      <p:sp>
        <p:nvSpPr>
          <p:cNvPr id="8" name="Title 9"/>
          <p:cNvSpPr txBox="1">
            <a:spLocks/>
          </p:cNvSpPr>
          <p:nvPr/>
        </p:nvSpPr>
        <p:spPr>
          <a:xfrm>
            <a:off x="838200" y="365125"/>
            <a:ext cx="4769224" cy="1325563"/>
          </a:xfrm>
          <a:prstGeom prst="rect">
            <a:avLst/>
          </a:prstGeom>
          <a:solidFill>
            <a:schemeClr val="accent5">
              <a:lumMod val="5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b="1" smtClean="0">
                <a:solidFill>
                  <a:schemeClr val="accent2"/>
                </a:solidFill>
              </a:rPr>
              <a:t>True or False?</a:t>
            </a:r>
            <a:endParaRPr lang="en-US" sz="6000" b="1" dirty="0">
              <a:solidFill>
                <a:schemeClr val="accent2"/>
              </a:solidFill>
            </a:endParaRPr>
          </a:p>
        </p:txBody>
      </p:sp>
    </p:spTree>
    <p:extLst>
      <p:ext uri="{BB962C8B-B14F-4D97-AF65-F5344CB8AC3E}">
        <p14:creationId xmlns:p14="http://schemas.microsoft.com/office/powerpoint/2010/main" val="1074024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838199" y="1771370"/>
            <a:ext cx="6519863" cy="4486275"/>
          </a:xfrm>
        </p:spPr>
        <p:txBody>
          <a:bodyPr>
            <a:noAutofit/>
          </a:bodyPr>
          <a:lstStyle/>
          <a:p>
            <a:pPr marL="0" indent="0">
              <a:buNone/>
            </a:pPr>
            <a:r>
              <a:rPr lang="en-US" sz="4800" dirty="0" smtClean="0"/>
              <a:t>People who attempt suicide are at the lowest risk for re-attempt within the first 6 months after the attempted suicide and may be at a higher risk after that.</a:t>
            </a:r>
            <a:endParaRPr lang="en-US" sz="4800" dirty="0"/>
          </a:p>
        </p:txBody>
      </p:sp>
      <p:sp>
        <p:nvSpPr>
          <p:cNvPr id="8" name="Title 9"/>
          <p:cNvSpPr txBox="1">
            <a:spLocks/>
          </p:cNvSpPr>
          <p:nvPr/>
        </p:nvSpPr>
        <p:spPr>
          <a:xfrm>
            <a:off x="838200" y="365125"/>
            <a:ext cx="4769224" cy="1325563"/>
          </a:xfrm>
          <a:prstGeom prst="rect">
            <a:avLst/>
          </a:prstGeom>
          <a:solidFill>
            <a:schemeClr val="accent5">
              <a:lumMod val="5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b="1" smtClean="0">
                <a:solidFill>
                  <a:schemeClr val="accent2"/>
                </a:solidFill>
              </a:rPr>
              <a:t>True or False?</a:t>
            </a:r>
            <a:endParaRPr lang="en-US" sz="6000" b="1" dirty="0">
              <a:solidFill>
                <a:schemeClr val="accent2"/>
              </a:solidFill>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32057" y="2125009"/>
            <a:ext cx="3969871" cy="2984500"/>
          </a:xfrm>
          <a:prstGeom prst="rect">
            <a:avLst/>
          </a:prstGeom>
        </p:spPr>
      </p:pic>
    </p:spTree>
    <p:extLst>
      <p:ext uri="{BB962C8B-B14F-4D97-AF65-F5344CB8AC3E}">
        <p14:creationId xmlns:p14="http://schemas.microsoft.com/office/powerpoint/2010/main" val="377006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838200" y="1771370"/>
            <a:ext cx="4863354" cy="4486275"/>
          </a:xfrm>
        </p:spPr>
        <p:txBody>
          <a:bodyPr>
            <a:noAutofit/>
          </a:bodyPr>
          <a:lstStyle/>
          <a:p>
            <a:pPr marL="0" indent="0">
              <a:buNone/>
            </a:pPr>
            <a:r>
              <a:rPr lang="en-US" sz="6000" dirty="0" smtClean="0"/>
              <a:t>Suicide is preventable</a:t>
            </a:r>
            <a:r>
              <a:rPr lang="en-US" sz="4800" dirty="0" smtClean="0"/>
              <a:t>.</a:t>
            </a:r>
            <a:endParaRPr lang="en-US" sz="4800" dirty="0"/>
          </a:p>
        </p:txBody>
      </p:sp>
      <p:sp>
        <p:nvSpPr>
          <p:cNvPr id="10" name="Title 9"/>
          <p:cNvSpPr>
            <a:spLocks noGrp="1"/>
          </p:cNvSpPr>
          <p:nvPr>
            <p:ph type="title"/>
          </p:nvPr>
        </p:nvSpPr>
        <p:spPr/>
        <p:txBody>
          <a:bodyPr/>
          <a:lstStyle/>
          <a:p>
            <a:r>
              <a:rPr lang="en-US" dirty="0" smtClean="0"/>
              <a:t>True or False?</a:t>
            </a:r>
            <a:endParaRPr lang="en-US" dirty="0"/>
          </a:p>
        </p:txBody>
      </p:sp>
      <p:sp>
        <p:nvSpPr>
          <p:cNvPr id="8" name="Title 9"/>
          <p:cNvSpPr txBox="1">
            <a:spLocks/>
          </p:cNvSpPr>
          <p:nvPr/>
        </p:nvSpPr>
        <p:spPr>
          <a:xfrm>
            <a:off x="838200" y="365125"/>
            <a:ext cx="4769224" cy="1325563"/>
          </a:xfrm>
          <a:prstGeom prst="rect">
            <a:avLst/>
          </a:prstGeom>
          <a:solidFill>
            <a:schemeClr val="accent5">
              <a:lumMod val="5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b="1" smtClean="0">
                <a:solidFill>
                  <a:schemeClr val="accent2"/>
                </a:solidFill>
              </a:rPr>
              <a:t>True or False?</a:t>
            </a:r>
            <a:endParaRPr lang="en-US" sz="6000" b="1" dirty="0">
              <a:solidFill>
                <a:schemeClr val="accent2"/>
              </a:solidFill>
            </a:endParaRPr>
          </a:p>
        </p:txBody>
      </p:sp>
      <p:pic>
        <p:nvPicPr>
          <p:cNvPr id="2" name="Picture 1"/>
          <p:cNvPicPr>
            <a:picLocks noChangeAspect="1"/>
          </p:cNvPicPr>
          <p:nvPr/>
        </p:nvPicPr>
        <p:blipFill rotWithShape="1">
          <a:blip r:embed="rId3" cstate="email">
            <a:duotone>
              <a:prstClr val="black"/>
              <a:schemeClr val="accent2">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20639" t="5324" b="17647"/>
          <a:stretch/>
        </p:blipFill>
        <p:spPr>
          <a:xfrm>
            <a:off x="6227469" y="1978772"/>
            <a:ext cx="5476255" cy="3547969"/>
          </a:xfrm>
          <a:prstGeom prst="rect">
            <a:avLst/>
          </a:prstGeom>
        </p:spPr>
      </p:pic>
    </p:spTree>
    <p:extLst>
      <p:ext uri="{BB962C8B-B14F-4D97-AF65-F5344CB8AC3E}">
        <p14:creationId xmlns:p14="http://schemas.microsoft.com/office/powerpoint/2010/main" val="1242520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25464" y="365125"/>
            <a:ext cx="11468746" cy="1325563"/>
          </a:xfrm>
        </p:spPr>
        <p:txBody>
          <a:bodyPr>
            <a:normAutofit fontScale="90000"/>
          </a:bodyPr>
          <a:lstStyle/>
          <a:p>
            <a:r>
              <a:rPr lang="en-US" dirty="0" smtClean="0">
                <a:solidFill>
                  <a:schemeClr val="bg1"/>
                </a:solidFill>
              </a:rPr>
              <a:t>What thoughts or emotions would surface for you if you needed to address this concern with </a:t>
            </a:r>
            <a:r>
              <a:rPr lang="en-US" dirty="0" smtClean="0">
                <a:solidFill>
                  <a:schemeClr val="bg1"/>
                </a:solidFill>
              </a:rPr>
              <a:t>your </a:t>
            </a:r>
            <a:r>
              <a:rPr lang="en-US" dirty="0" smtClean="0">
                <a:solidFill>
                  <a:schemeClr val="bg1"/>
                </a:solidFill>
              </a:rPr>
              <a:t>child? </a:t>
            </a:r>
            <a:endParaRPr lang="en-US" dirty="0">
              <a:solidFill>
                <a:schemeClr val="bg1"/>
              </a:solidFill>
            </a:endParaRPr>
          </a:p>
        </p:txBody>
      </p:sp>
      <p:pic>
        <p:nvPicPr>
          <p:cNvPr id="6" name="Picture 5"/>
          <p:cNvPicPr>
            <a:picLocks noChangeAspect="1"/>
          </p:cNvPicPr>
          <p:nvPr/>
        </p:nvPicPr>
        <p:blipFill>
          <a:blip r:embed="rId3"/>
          <a:stretch>
            <a:fillRect/>
          </a:stretch>
        </p:blipFill>
        <p:spPr>
          <a:xfrm>
            <a:off x="2349500" y="1861169"/>
            <a:ext cx="7493000" cy="4648200"/>
          </a:xfrm>
          <a:prstGeom prst="rect">
            <a:avLst/>
          </a:prstGeom>
        </p:spPr>
      </p:pic>
    </p:spTree>
    <p:extLst>
      <p:ext uri="{BB962C8B-B14F-4D97-AF65-F5344CB8AC3E}">
        <p14:creationId xmlns:p14="http://schemas.microsoft.com/office/powerpoint/2010/main" val="1308736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At the end of today’s session, </a:t>
            </a:r>
            <a:endParaRPr lang="en-US" dirty="0">
              <a:solidFill>
                <a:schemeClr val="bg1"/>
              </a:solidFill>
            </a:endParaRPr>
          </a:p>
        </p:txBody>
      </p:sp>
      <p:sp>
        <p:nvSpPr>
          <p:cNvPr id="3" name="Content Placeholder 2"/>
          <p:cNvSpPr>
            <a:spLocks noGrp="1"/>
          </p:cNvSpPr>
          <p:nvPr>
            <p:ph idx="1"/>
          </p:nvPr>
        </p:nvSpPr>
        <p:spPr>
          <a:xfrm>
            <a:off x="838200" y="1472338"/>
            <a:ext cx="10515600" cy="5052447"/>
          </a:xfrm>
        </p:spPr>
        <p:txBody>
          <a:bodyPr>
            <a:normAutofit/>
          </a:bodyPr>
          <a:lstStyle/>
          <a:p>
            <a:r>
              <a:rPr lang="en-US" dirty="0" smtClean="0">
                <a:solidFill>
                  <a:schemeClr val="bg1"/>
                </a:solidFill>
              </a:rPr>
              <a:t>You will be able to distinguish between myths and realities about suicide and identify your emotions/thoughts about addressing this concern with </a:t>
            </a:r>
            <a:r>
              <a:rPr lang="en-US" dirty="0" smtClean="0">
                <a:solidFill>
                  <a:schemeClr val="bg1"/>
                </a:solidFill>
              </a:rPr>
              <a:t>your child.</a:t>
            </a:r>
            <a:endParaRPr lang="en-US" dirty="0" smtClean="0">
              <a:solidFill>
                <a:schemeClr val="bg1"/>
              </a:solidFill>
            </a:endParaRPr>
          </a:p>
          <a:p>
            <a:endParaRPr lang="en-US" dirty="0" smtClean="0">
              <a:solidFill>
                <a:schemeClr val="bg1"/>
              </a:solidFill>
            </a:endParaRPr>
          </a:p>
          <a:p>
            <a:r>
              <a:rPr lang="en-US" dirty="0" smtClean="0">
                <a:solidFill>
                  <a:schemeClr val="bg1"/>
                </a:solidFill>
              </a:rPr>
              <a:t>You will increase your awareness of at-risk comments and warning signs that may be exhibited by </a:t>
            </a:r>
            <a:r>
              <a:rPr lang="en-US" dirty="0" smtClean="0">
                <a:solidFill>
                  <a:schemeClr val="bg1"/>
                </a:solidFill>
              </a:rPr>
              <a:t>youth</a:t>
            </a:r>
            <a:r>
              <a:rPr lang="en-US" dirty="0" smtClean="0">
                <a:solidFill>
                  <a:schemeClr val="bg1"/>
                </a:solidFill>
              </a:rPr>
              <a:t> </a:t>
            </a:r>
            <a:r>
              <a:rPr lang="en-US" dirty="0" smtClean="0">
                <a:solidFill>
                  <a:schemeClr val="bg1"/>
                </a:solidFill>
              </a:rPr>
              <a:t>that requires adult attention.</a:t>
            </a:r>
          </a:p>
          <a:p>
            <a:endParaRPr lang="en-US" dirty="0" smtClean="0">
              <a:solidFill>
                <a:schemeClr val="bg1"/>
              </a:solidFill>
            </a:endParaRPr>
          </a:p>
          <a:p>
            <a:r>
              <a:rPr lang="en-US" dirty="0" smtClean="0">
                <a:solidFill>
                  <a:schemeClr val="bg1"/>
                </a:solidFill>
              </a:rPr>
              <a:t>You will </a:t>
            </a:r>
            <a:r>
              <a:rPr lang="en-US" dirty="0" smtClean="0">
                <a:solidFill>
                  <a:schemeClr val="bg1"/>
                </a:solidFill>
              </a:rPr>
              <a:t>know how to get your child help.</a:t>
            </a:r>
            <a:endParaRPr lang="en-US" dirty="0">
              <a:solidFill>
                <a:schemeClr val="bg1"/>
              </a:solidFill>
            </a:endParaRPr>
          </a:p>
        </p:txBody>
      </p:sp>
    </p:spTree>
    <p:extLst>
      <p:ext uri="{BB962C8B-B14F-4D97-AF65-F5344CB8AC3E}">
        <p14:creationId xmlns:p14="http://schemas.microsoft.com/office/powerpoint/2010/main" val="797826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Rectangle 2"/>
          <p:cNvSpPr/>
          <p:nvPr/>
        </p:nvSpPr>
        <p:spPr>
          <a:xfrm>
            <a:off x="618957" y="479258"/>
            <a:ext cx="5284538" cy="154204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fontAlgn="base"/>
            <a:r>
              <a:rPr lang="en-US" sz="3200" dirty="0"/>
              <a:t>Suicide </a:t>
            </a:r>
            <a:r>
              <a:rPr lang="en-US" sz="3200" dirty="0" smtClean="0"/>
              <a:t>is the</a:t>
            </a:r>
            <a:r>
              <a:rPr lang="en-US" sz="3200" dirty="0"/>
              <a:t> </a:t>
            </a:r>
            <a:r>
              <a:rPr lang="en-US" sz="3200" b="1" dirty="0"/>
              <a:t>SECOND </a:t>
            </a:r>
            <a:r>
              <a:rPr lang="en-US" sz="3200" dirty="0" smtClean="0"/>
              <a:t>leading </a:t>
            </a:r>
            <a:r>
              <a:rPr lang="en-US" sz="3200" dirty="0"/>
              <a:t>cause of death for ages 12 - 18 </a:t>
            </a:r>
            <a:endParaRPr lang="en-US" sz="3200" dirty="0" smtClean="0"/>
          </a:p>
          <a:p>
            <a:pPr algn="r" fontAlgn="base"/>
            <a:r>
              <a:rPr lang="en-US" dirty="0" smtClean="0"/>
              <a:t>(</a:t>
            </a:r>
            <a:r>
              <a:rPr lang="en-US" dirty="0"/>
              <a:t>2014 CDC WISQARS)</a:t>
            </a:r>
          </a:p>
        </p:txBody>
      </p:sp>
      <p:sp>
        <p:nvSpPr>
          <p:cNvPr id="4" name="Rectangle 3"/>
          <p:cNvSpPr/>
          <p:nvPr/>
        </p:nvSpPr>
        <p:spPr>
          <a:xfrm>
            <a:off x="2310063" y="2245895"/>
            <a:ext cx="9160042" cy="197317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fontAlgn="base"/>
            <a:r>
              <a:rPr lang="en-US" sz="3200" dirty="0"/>
              <a:t>More teenagers and young adults die from suicide than from cancer, heart disease, AIDS, birth defects, stroke, pneumonia, influenza, and chronic lung disease, </a:t>
            </a:r>
            <a:r>
              <a:rPr lang="en-US" sz="3200" b="1" dirty="0"/>
              <a:t>COMBINED.</a:t>
            </a:r>
            <a:endParaRPr lang="en-US" sz="3200" dirty="0"/>
          </a:p>
        </p:txBody>
      </p:sp>
      <p:sp>
        <p:nvSpPr>
          <p:cNvPr id="5" name="Rectangle 4"/>
          <p:cNvSpPr/>
          <p:nvPr/>
        </p:nvSpPr>
        <p:spPr>
          <a:xfrm>
            <a:off x="4748463" y="4620127"/>
            <a:ext cx="5967663" cy="171650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fontAlgn="base"/>
            <a:r>
              <a:rPr lang="en-US" sz="3200" dirty="0"/>
              <a:t>Each day in our nation, there are an average of over 5,240 attempts by young people grades 7-12.</a:t>
            </a:r>
          </a:p>
        </p:txBody>
      </p:sp>
      <p:sp>
        <p:nvSpPr>
          <p:cNvPr id="6" name="Rectangle 5"/>
          <p:cNvSpPr/>
          <p:nvPr/>
        </p:nvSpPr>
        <p:spPr>
          <a:xfrm>
            <a:off x="618957" y="3962400"/>
            <a:ext cx="3625516" cy="21737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fontAlgn="base"/>
            <a:r>
              <a:rPr lang="en-US" sz="3200" b="1" dirty="0"/>
              <a:t>Four</a:t>
            </a:r>
            <a:r>
              <a:rPr lang="en-US" sz="3200" dirty="0"/>
              <a:t> out of Five teens who attempt suicide have given clear warning </a:t>
            </a:r>
            <a:r>
              <a:rPr lang="en-US" sz="3200" dirty="0" smtClean="0"/>
              <a:t>signs.</a:t>
            </a:r>
            <a:endParaRPr lang="en-US" sz="3200" dirty="0"/>
          </a:p>
        </p:txBody>
      </p:sp>
    </p:spTree>
    <p:extLst>
      <p:ext uri="{BB962C8B-B14F-4D97-AF65-F5344CB8AC3E}">
        <p14:creationId xmlns:p14="http://schemas.microsoft.com/office/powerpoint/2010/main" val="9159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0" nodeType="clickEffect">
                                  <p:stCondLst>
                                    <p:cond delay="0"/>
                                  </p:stCondLst>
                                  <p:childTnLst>
                                    <p:animEffect transition="out" filter="blinds(horizontal)">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0" nodeType="clickEffect">
                                  <p:stCondLst>
                                    <p:cond delay="0"/>
                                  </p:stCondLst>
                                  <p:childTnLst>
                                    <p:animEffect transition="out" filter="blinds(horizontal)">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grpId="0" nodeType="clickEffect">
                                  <p:stCondLst>
                                    <p:cond delay="0"/>
                                  </p:stCondLst>
                                  <p:childTnLst>
                                    <p:animEffect transition="out" filter="blinds(horizontal)">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3" presetClass="exit" presetSubtype="10" fill="hold" grpId="1" nodeType="clickEffect">
                                  <p:stCondLst>
                                    <p:cond delay="0"/>
                                  </p:stCondLst>
                                  <p:childTnLst>
                                    <p:animEffect transition="out" filter="blinds(horizontal)">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12120</TotalTime>
  <Words>1669</Words>
  <Application>Microsoft Office PowerPoint</Application>
  <PresentationFormat>Widescreen</PresentationFormat>
  <Paragraphs>186</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What Can Parents Do</vt:lpstr>
      <vt:lpstr>PowerPoint Presentation</vt:lpstr>
      <vt:lpstr>True or False?</vt:lpstr>
      <vt:lpstr>True or False?</vt:lpstr>
      <vt:lpstr>PowerPoint Presentation</vt:lpstr>
      <vt:lpstr>True or False?</vt:lpstr>
      <vt:lpstr>What thoughts or emotions would surface for you if you needed to address this concern with your child? </vt:lpstr>
      <vt:lpstr>At the end of today’s session, </vt:lpstr>
      <vt:lpstr>PowerPoint Presentation</vt:lpstr>
      <vt:lpstr>Recognizing Risk Factors and Early Warning Signs</vt:lpstr>
      <vt:lpstr>Warning Signs</vt:lpstr>
      <vt:lpstr>Warning Signs</vt:lpstr>
      <vt:lpstr>Risk Factors</vt:lpstr>
      <vt:lpstr>Take Action</vt:lpstr>
      <vt:lpstr>video</vt:lpstr>
      <vt:lpstr>A-Ha Moment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Lori Lancer Paster</cp:lastModifiedBy>
  <cp:revision>176</cp:revision>
  <cp:lastPrinted>2017-02-07T14:22:45Z</cp:lastPrinted>
  <dcterms:created xsi:type="dcterms:W3CDTF">2017-01-23T17:14:35Z</dcterms:created>
  <dcterms:modified xsi:type="dcterms:W3CDTF">2017-06-06T22:24:41Z</dcterms:modified>
</cp:coreProperties>
</file>