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orbel" panose="020B0503020204020204" pitchFamily="34" charset="0"/>
      <p:regular r:id="rId23"/>
      <p:bold r:id="rId24"/>
      <p:italic r:id="rId25"/>
      <p:boldItalic r:id="rId26"/>
    </p:embeddedFont>
    <p:embeddedFont>
      <p:font typeface="Lobster"/>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1CF54-DE57-424C-9455-E39FA8A9C91D}">
  <a:tblStyle styleId="{24D1CF54-DE57-424C-9455-E39FA8A9C91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56"/>
  </p:normalViewPr>
  <p:slideViewPr>
    <p:cSldViewPr snapToGrid="0">
      <p:cViewPr varScale="1">
        <p:scale>
          <a:sx n="113" d="100"/>
          <a:sy n="113" d="100"/>
        </p:scale>
        <p:origin x="200"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ee6ef86be_0_0: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5ee6ef86be_0_0: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ec3c40731_1_0: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5ec3c40731_1_0: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ec3c40731_1_5: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5ec3c40731_1_5: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ee6ef86be_0_379:notes"/>
          <p:cNvSpPr txBox="1"/>
          <p:nvPr/>
        </p:nvSpPr>
        <p:spPr>
          <a:xfrm>
            <a:off x="3885579" y="0"/>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190" name="Google Shape;190;g5ee6ef86be_0_379:notes"/>
          <p:cNvSpPr txBox="1"/>
          <p:nvPr/>
        </p:nvSpPr>
        <p:spPr>
          <a:xfrm>
            <a:off x="3885579" y="8686487"/>
            <a:ext cx="2972400" cy="457500"/>
          </a:xfrm>
          <a:prstGeom prst="rect">
            <a:avLst/>
          </a:prstGeom>
          <a:noFill/>
          <a:ln>
            <a:noFill/>
          </a:ln>
        </p:spPr>
        <p:txBody>
          <a:bodyPr spcFirstLastPara="1" wrap="square" lIns="90350" tIns="44375" rIns="90350" bIns="44375" anchor="b" anchorCtr="0">
            <a:noAutofit/>
          </a:bodyPr>
          <a:lstStyle/>
          <a:p>
            <a:pPr marL="0" marR="0" lvl="0" indent="0" algn="r" rtl="0">
              <a:lnSpc>
                <a:spcPct val="100000"/>
              </a:lnSpc>
              <a:spcBef>
                <a:spcPts val="0"/>
              </a:spcBef>
              <a:spcAft>
                <a:spcPts val="0"/>
              </a:spcAft>
              <a:buClr>
                <a:srgbClr val="000000"/>
              </a:buClr>
              <a:buSzPts val="1200"/>
              <a:buFont typeface="Noto Sans Symbols"/>
              <a:buNone/>
            </a:pPr>
            <a:r>
              <a:rPr lang="en" sz="1200" b="0" i="0" u="none">
                <a:solidFill>
                  <a:srgbClr val="000000"/>
                </a:solidFill>
                <a:latin typeface="Noto Sans Symbols"/>
                <a:ea typeface="Noto Sans Symbols"/>
                <a:cs typeface="Noto Sans Symbols"/>
                <a:sym typeface="Noto Sans Symbols"/>
              </a:rPr>
              <a:t>↵</a:t>
            </a:r>
            <a:endParaRPr sz="1400"/>
          </a:p>
        </p:txBody>
      </p:sp>
      <p:sp>
        <p:nvSpPr>
          <p:cNvPr id="191" name="Google Shape;191;g5ee6ef86be_0_379:notes"/>
          <p:cNvSpPr txBox="1"/>
          <p:nvPr/>
        </p:nvSpPr>
        <p:spPr>
          <a:xfrm>
            <a:off x="0" y="8686487"/>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192" name="Google Shape;192;g5ee6ef86be_0_379:notes"/>
          <p:cNvSpPr txBox="1"/>
          <p:nvPr/>
        </p:nvSpPr>
        <p:spPr>
          <a:xfrm>
            <a:off x="0" y="0"/>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193" name="Google Shape;193;g5ee6ef86be_0_379: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g5ee6ef86be_0_379:notes"/>
          <p:cNvSpPr txBox="1">
            <a:spLocks noGrp="1"/>
          </p:cNvSpPr>
          <p:nvPr>
            <p:ph type="body" idx="1"/>
          </p:nvPr>
        </p:nvSpPr>
        <p:spPr>
          <a:xfrm>
            <a:off x="913158" y="4344025"/>
            <a:ext cx="5031600" cy="4114500"/>
          </a:xfrm>
          <a:prstGeom prst="rect">
            <a:avLst/>
          </a:prstGeom>
          <a:noFill/>
          <a:ln>
            <a:noFill/>
          </a:ln>
        </p:spPr>
        <p:txBody>
          <a:bodyPr spcFirstLastPara="1" wrap="square" lIns="90350" tIns="44375" rIns="90350" bIns="4437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ee6ef86be_0_442: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5ee6ef86be_0_442: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ee6ef86be_0_501: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5ee6ef86be_0_501: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ee6ef86be_0_560: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5ee6ef86be_0_560: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ee6ef86be_0_619: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5ee6ef86be_0_619: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ee6ef86be_0_678: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ee6ef86be_0_678: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ee6ef86be_0_796: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5ee6ef86be_0_796: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e6ef86be_0_855: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5ee6ef86be_0_855: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ee6ef86be_0_18: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5ee6ef86be_0_18: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ee6ef86be_0_914:notes"/>
          <p:cNvSpPr txBox="1"/>
          <p:nvPr/>
        </p:nvSpPr>
        <p:spPr>
          <a:xfrm>
            <a:off x="3885579" y="0"/>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242" name="Google Shape;242;g5ee6ef86be_0_914:notes"/>
          <p:cNvSpPr txBox="1"/>
          <p:nvPr/>
        </p:nvSpPr>
        <p:spPr>
          <a:xfrm>
            <a:off x="3885579" y="8686487"/>
            <a:ext cx="2972400" cy="457500"/>
          </a:xfrm>
          <a:prstGeom prst="rect">
            <a:avLst/>
          </a:prstGeom>
          <a:noFill/>
          <a:ln>
            <a:noFill/>
          </a:ln>
        </p:spPr>
        <p:txBody>
          <a:bodyPr spcFirstLastPara="1" wrap="square" lIns="90350" tIns="44375" rIns="90350" bIns="44375" anchor="b" anchorCtr="0">
            <a:noAutofit/>
          </a:bodyPr>
          <a:lstStyle/>
          <a:p>
            <a:pPr marL="0" marR="0" lvl="0" indent="0" algn="r" rtl="0">
              <a:lnSpc>
                <a:spcPct val="100000"/>
              </a:lnSpc>
              <a:spcBef>
                <a:spcPts val="0"/>
              </a:spcBef>
              <a:spcAft>
                <a:spcPts val="0"/>
              </a:spcAft>
              <a:buClr>
                <a:srgbClr val="000000"/>
              </a:buClr>
              <a:buSzPts val="1200"/>
              <a:buFont typeface="Noto Sans Symbols"/>
              <a:buNone/>
            </a:pPr>
            <a:r>
              <a:rPr lang="en" sz="1200" b="0" i="0" u="none">
                <a:solidFill>
                  <a:srgbClr val="000000"/>
                </a:solidFill>
                <a:latin typeface="Noto Sans Symbols"/>
                <a:ea typeface="Noto Sans Symbols"/>
                <a:cs typeface="Noto Sans Symbols"/>
                <a:sym typeface="Noto Sans Symbols"/>
              </a:rPr>
              <a:t>↔⇣</a:t>
            </a:r>
            <a:endParaRPr sz="1400"/>
          </a:p>
        </p:txBody>
      </p:sp>
      <p:sp>
        <p:nvSpPr>
          <p:cNvPr id="243" name="Google Shape;243;g5ee6ef86be_0_914:notes"/>
          <p:cNvSpPr txBox="1"/>
          <p:nvPr/>
        </p:nvSpPr>
        <p:spPr>
          <a:xfrm>
            <a:off x="0" y="8686487"/>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244" name="Google Shape;244;g5ee6ef86be_0_914:notes"/>
          <p:cNvSpPr txBox="1"/>
          <p:nvPr/>
        </p:nvSpPr>
        <p:spPr>
          <a:xfrm>
            <a:off x="0" y="0"/>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245" name="Google Shape;245;g5ee6ef86be_0_914: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g5ee6ef86be_0_914:notes"/>
          <p:cNvSpPr txBox="1">
            <a:spLocks noGrp="1"/>
          </p:cNvSpPr>
          <p:nvPr>
            <p:ph type="body" idx="1"/>
          </p:nvPr>
        </p:nvSpPr>
        <p:spPr>
          <a:xfrm>
            <a:off x="913158" y="4344025"/>
            <a:ext cx="5031600" cy="4114500"/>
          </a:xfrm>
          <a:prstGeom prst="rect">
            <a:avLst/>
          </a:prstGeom>
          <a:noFill/>
          <a:ln>
            <a:noFill/>
          </a:ln>
        </p:spPr>
        <p:txBody>
          <a:bodyPr spcFirstLastPara="1" wrap="square" lIns="90350" tIns="44375" rIns="90350" bIns="4437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ee6ef86be_0_78: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5ee6ef86be_0_78: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ee6ef86be_0_139:notes"/>
          <p:cNvSpPr txBox="1"/>
          <p:nvPr/>
        </p:nvSpPr>
        <p:spPr>
          <a:xfrm>
            <a:off x="3885579" y="0"/>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133" name="Google Shape;133;g5ee6ef86be_0_139:notes"/>
          <p:cNvSpPr txBox="1"/>
          <p:nvPr/>
        </p:nvSpPr>
        <p:spPr>
          <a:xfrm>
            <a:off x="3885579" y="8686487"/>
            <a:ext cx="2972400" cy="457500"/>
          </a:xfrm>
          <a:prstGeom prst="rect">
            <a:avLst/>
          </a:prstGeom>
          <a:noFill/>
          <a:ln>
            <a:noFill/>
          </a:ln>
        </p:spPr>
        <p:txBody>
          <a:bodyPr spcFirstLastPara="1" wrap="square" lIns="90350" tIns="44375" rIns="90350" bIns="44375" anchor="b" anchorCtr="0">
            <a:noAutofit/>
          </a:bodyPr>
          <a:lstStyle/>
          <a:p>
            <a:pPr marL="0" marR="0" lvl="0" indent="0" algn="r" rtl="0">
              <a:lnSpc>
                <a:spcPct val="100000"/>
              </a:lnSpc>
              <a:spcBef>
                <a:spcPts val="0"/>
              </a:spcBef>
              <a:spcAft>
                <a:spcPts val="0"/>
              </a:spcAft>
              <a:buClr>
                <a:srgbClr val="000000"/>
              </a:buClr>
              <a:buSzPts val="1200"/>
              <a:buFont typeface="Noto Sans Symbols"/>
              <a:buNone/>
            </a:pPr>
            <a:r>
              <a:rPr lang="en" sz="1200" b="0" i="0" u="none">
                <a:solidFill>
                  <a:srgbClr val="000000"/>
                </a:solidFill>
                <a:latin typeface="Noto Sans Symbols"/>
                <a:ea typeface="Noto Sans Symbols"/>
                <a:cs typeface="Noto Sans Symbols"/>
                <a:sym typeface="Noto Sans Symbols"/>
              </a:rPr>
              <a:t>⇢</a:t>
            </a:r>
            <a:endParaRPr sz="1400"/>
          </a:p>
        </p:txBody>
      </p:sp>
      <p:sp>
        <p:nvSpPr>
          <p:cNvPr id="134" name="Google Shape;134;g5ee6ef86be_0_139:notes"/>
          <p:cNvSpPr txBox="1"/>
          <p:nvPr/>
        </p:nvSpPr>
        <p:spPr>
          <a:xfrm>
            <a:off x="0" y="8686487"/>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135" name="Google Shape;135;g5ee6ef86be_0_139:notes"/>
          <p:cNvSpPr txBox="1"/>
          <p:nvPr/>
        </p:nvSpPr>
        <p:spPr>
          <a:xfrm>
            <a:off x="0" y="0"/>
            <a:ext cx="2972400" cy="457500"/>
          </a:xfrm>
          <a:prstGeom prst="rect">
            <a:avLst/>
          </a:prstGeom>
          <a:noFill/>
          <a:ln>
            <a:noFill/>
          </a:ln>
        </p:spPr>
        <p:txBody>
          <a:bodyPr spcFirstLastPara="1" wrap="square" lIns="90350" tIns="45175" rIns="90350" bIns="45175"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Corbel"/>
              <a:ea typeface="Corbel"/>
              <a:cs typeface="Corbel"/>
              <a:sym typeface="Corbel"/>
            </a:endParaRPr>
          </a:p>
        </p:txBody>
      </p:sp>
      <p:sp>
        <p:nvSpPr>
          <p:cNvPr id="136" name="Google Shape;136;g5ee6ef86be_0_139: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5ee6ef86be_0_139:notes"/>
          <p:cNvSpPr txBox="1">
            <a:spLocks noGrp="1"/>
          </p:cNvSpPr>
          <p:nvPr>
            <p:ph type="body" idx="1"/>
          </p:nvPr>
        </p:nvSpPr>
        <p:spPr>
          <a:xfrm>
            <a:off x="913158" y="4344025"/>
            <a:ext cx="5031600" cy="4114500"/>
          </a:xfrm>
          <a:prstGeom prst="rect">
            <a:avLst/>
          </a:prstGeom>
          <a:noFill/>
          <a:ln>
            <a:noFill/>
          </a:ln>
        </p:spPr>
        <p:txBody>
          <a:bodyPr spcFirstLastPara="1" wrap="square" lIns="90350" tIns="44375" rIns="90350" bIns="44375" anchor="t" anchorCtr="0">
            <a:noAutofit/>
          </a:bodyPr>
          <a:lstStyle/>
          <a:p>
            <a:pPr marL="0" marR="0" lvl="0" indent="0" algn="l" rtl="0">
              <a:spcBef>
                <a:spcPts val="0"/>
              </a:spcBef>
              <a:spcAft>
                <a:spcPts val="0"/>
              </a:spcAft>
              <a:buSzPts val="1800"/>
              <a:buFont typeface="Arial"/>
              <a:buNone/>
            </a:pPr>
            <a:r>
              <a:rPr lang="en" sz="1800" b="0" i="0" u="none" strike="noStrike" cap="none"/>
              <a:t>Title I provides additional funding to schools to help close the achievement gap through a well-rounded education. All Philadelphia public schools are Schoolwide Title I schools, meaning all students are Title I eligible. Because all schools are Title I buildings, all are required to have Parent and Family Engagement opportunities.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ee6ef86be_0_202: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5ee6ef86be_0_202: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ee6ef86be_0_261: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5ee6ef86be_0_261: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ee6ef86be_0_737: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5ee6ef86be_0_737: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ee6ef86be_0_320: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5ee6ef86be_0_320: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ec3c40731_0_0:notes"/>
          <p:cNvSpPr txBox="1">
            <a:spLocks noGrp="1"/>
          </p:cNvSpPr>
          <p:nvPr>
            <p:ph type="body" idx="1"/>
          </p:nvPr>
        </p:nvSpPr>
        <p:spPr>
          <a:xfrm>
            <a:off x="913158" y="4344025"/>
            <a:ext cx="50316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5ec3c40731_0_0:notes"/>
          <p:cNvSpPr>
            <a:spLocks noGrp="1" noRot="1" noChangeAspect="1"/>
          </p:cNvSpPr>
          <p:nvPr>
            <p:ph type="sldImg" idx="2"/>
          </p:nvPr>
        </p:nvSpPr>
        <p:spPr>
          <a:xfrm>
            <a:off x="397321" y="685487"/>
            <a:ext cx="6064800" cy="3430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364750" y="295076"/>
            <a:ext cx="4797876" cy="1018325"/>
          </a:xfrm>
          <a:prstGeom prst="rect">
            <a:avLst/>
          </a:prstGeom>
          <a:noFill/>
          <a:ln>
            <a:noFill/>
          </a:ln>
        </p:spPr>
      </p:pic>
      <p:sp>
        <p:nvSpPr>
          <p:cNvPr id="8" name="Google Shape;8;p2"/>
          <p:cNvSpPr txBox="1">
            <a:spLocks noGrp="1"/>
          </p:cNvSpPr>
          <p:nvPr>
            <p:ph type="body" idx="1"/>
          </p:nvPr>
        </p:nvSpPr>
        <p:spPr>
          <a:xfrm>
            <a:off x="1995488" y="2421924"/>
            <a:ext cx="4781400" cy="3963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body" idx="2"/>
          </p:nvPr>
        </p:nvSpPr>
        <p:spPr>
          <a:xfrm>
            <a:off x="1896666" y="1915716"/>
            <a:ext cx="5041200" cy="5061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Slide 1">
  <p:cSld name="Transition Slide 1">
    <p:bg>
      <p:bgPr>
        <a:blipFill>
          <a:blip r:embed="rId2">
            <a:alphaModFix amt="25000"/>
          </a:blip>
          <a:stretch>
            <a:fillRect/>
          </a:stretch>
        </a:blipFill>
        <a:effectLst/>
      </p:bgPr>
    </p:bg>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253603" y="185738"/>
            <a:ext cx="4343400" cy="51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Slide 3">
  <p:cSld name="Transition Slide 3">
    <p:bg>
      <p:bgPr>
        <a:blipFill>
          <a:blip r:embed="rId2">
            <a:alphaModFix amt="25000"/>
          </a:blip>
          <a:stretch>
            <a:fillRect/>
          </a:stretch>
        </a:blipFill>
        <a:effectLst/>
      </p:bgPr>
    </p:bg>
    <p:spTree>
      <p:nvGrpSpPr>
        <p:cNvPr id="1" name="Shape 64"/>
        <p:cNvGrpSpPr/>
        <p:nvPr/>
      </p:nvGrpSpPr>
      <p:grpSpPr>
        <a:xfrm>
          <a:off x="0" y="0"/>
          <a:ext cx="0" cy="0"/>
          <a:chOff x="0" y="0"/>
          <a:chExt cx="0" cy="0"/>
        </a:xfrm>
      </p:grpSpPr>
      <p:sp>
        <p:nvSpPr>
          <p:cNvPr id="65" name="Google Shape;65;p12"/>
          <p:cNvSpPr txBox="1">
            <a:spLocks noGrp="1"/>
          </p:cNvSpPr>
          <p:nvPr>
            <p:ph type="body" idx="1"/>
          </p:nvPr>
        </p:nvSpPr>
        <p:spPr>
          <a:xfrm>
            <a:off x="253603" y="185738"/>
            <a:ext cx="4343400" cy="51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ition Slide 4">
  <p:cSld name="Transition Slide 4">
    <p:bg>
      <p:bgPr>
        <a:blipFill>
          <a:blip r:embed="rId2">
            <a:alphaModFix amt="25000"/>
          </a:blip>
          <a:stretch>
            <a:fillRect/>
          </a:stretch>
        </a:blip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253603" y="185738"/>
            <a:ext cx="4343400" cy="51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 5">
  <p:cSld name="Transition Slide 5">
    <p:bg>
      <p:bgPr>
        <a:blipFill>
          <a:blip r:embed="rId2">
            <a:alphaModFix amt="25000"/>
          </a:blip>
          <a:stretch>
            <a:fillRect/>
          </a:stretch>
        </a:blip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253603" y="185738"/>
            <a:ext cx="4343400" cy="51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Slide 6">
  <p:cSld name="Transition Slide 6">
    <p:bg>
      <p:bgPr>
        <a:blipFill>
          <a:blip r:embed="rId2">
            <a:alphaModFix amt="25000"/>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253603" y="185738"/>
            <a:ext cx="4343400" cy="51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Slide 7">
  <p:cSld name="Transition Slide 7">
    <p:bg>
      <p:bgPr>
        <a:blipFill>
          <a:blip r:embed="rId2">
            <a:alphaModFix amt="25000"/>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253603" y="185738"/>
            <a:ext cx="4343400" cy="51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ierarchy of Colors SDP Branding">
  <p:cSld name="Hierarchy of Colors SDP Branding">
    <p:spTree>
      <p:nvGrpSpPr>
        <p:cNvPr id="1" name="Shape 74"/>
        <p:cNvGrpSpPr/>
        <p:nvPr/>
      </p:nvGrpSpPr>
      <p:grpSpPr>
        <a:xfrm>
          <a:off x="0" y="0"/>
          <a:ext cx="0" cy="0"/>
          <a:chOff x="0" y="0"/>
          <a:chExt cx="0" cy="0"/>
        </a:xfrm>
      </p:grpSpPr>
      <p:sp>
        <p:nvSpPr>
          <p:cNvPr id="75" name="Google Shape;75;p17"/>
          <p:cNvSpPr txBox="1"/>
          <p:nvPr/>
        </p:nvSpPr>
        <p:spPr>
          <a:xfrm>
            <a:off x="5918887" y="4767263"/>
            <a:ext cx="25965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2"/>
                </a:solidFill>
                <a:latin typeface="Arial"/>
                <a:ea typeface="Arial"/>
                <a:cs typeface="Arial"/>
                <a:sym typeface="Arial"/>
              </a:rPr>
              <a:t>     School District of Philadelphia     </a:t>
            </a:r>
            <a:fld id="{00000000-1234-1234-1234-123412341234}" type="slidenum">
              <a:rPr lang="en" sz="1100">
                <a:solidFill>
                  <a:schemeClr val="dk2"/>
                </a:solidFill>
                <a:latin typeface="Arial"/>
                <a:ea typeface="Arial"/>
                <a:cs typeface="Arial"/>
                <a:sym typeface="Arial"/>
              </a:rPr>
              <a:t>‹#›</a:t>
            </a:fld>
            <a:endParaRPr sz="1100">
              <a:solidFill>
                <a:schemeClr val="dk2"/>
              </a:solidFill>
              <a:latin typeface="Arial"/>
              <a:ea typeface="Arial"/>
              <a:cs typeface="Arial"/>
              <a:sym typeface="Arial"/>
            </a:endParaRPr>
          </a:p>
        </p:txBody>
      </p:sp>
      <p:cxnSp>
        <p:nvCxnSpPr>
          <p:cNvPr id="76" name="Google Shape;76;p17"/>
          <p:cNvCxnSpPr/>
          <p:nvPr/>
        </p:nvCxnSpPr>
        <p:spPr>
          <a:xfrm>
            <a:off x="742950" y="4767263"/>
            <a:ext cx="7692300" cy="900"/>
          </a:xfrm>
          <a:prstGeom prst="straightConnector1">
            <a:avLst/>
          </a:prstGeom>
          <a:noFill/>
          <a:ln w="9525" cap="flat" cmpd="sng">
            <a:solidFill>
              <a:schemeClr val="dk2"/>
            </a:solidFill>
            <a:prstDash val="solid"/>
            <a:miter lim="8000"/>
            <a:headEnd type="none" w="sm" len="sm"/>
            <a:tailEnd type="none" w="sm" len="sm"/>
          </a:ln>
        </p:spPr>
      </p:cxnSp>
      <p:sp>
        <p:nvSpPr>
          <p:cNvPr id="77" name="Google Shape;77;p17"/>
          <p:cNvSpPr/>
          <p:nvPr/>
        </p:nvSpPr>
        <p:spPr>
          <a:xfrm>
            <a:off x="478865" y="325973"/>
            <a:ext cx="64785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B315B"/>
              </a:buClr>
              <a:buSzPts val="3000"/>
              <a:buFont typeface="Arial"/>
              <a:buNone/>
            </a:pPr>
            <a:r>
              <a:rPr lang="en" sz="3000" b="1" i="0" u="none" strike="noStrike" cap="none">
                <a:solidFill>
                  <a:schemeClr val="dk2"/>
                </a:solidFill>
                <a:latin typeface="Arial"/>
                <a:ea typeface="Arial"/>
                <a:cs typeface="Arial"/>
                <a:sym typeface="Arial"/>
              </a:rPr>
              <a:t>Colors*</a:t>
            </a:r>
            <a:endParaRPr sz="1100" b="0" i="0" u="none" strike="noStrike" cap="none">
              <a:solidFill>
                <a:schemeClr val="dk2"/>
              </a:solidFill>
              <a:latin typeface="Arial"/>
              <a:ea typeface="Arial"/>
              <a:cs typeface="Arial"/>
              <a:sym typeface="Arial"/>
            </a:endParaRPr>
          </a:p>
        </p:txBody>
      </p:sp>
      <p:sp>
        <p:nvSpPr>
          <p:cNvPr id="78" name="Google Shape;78;p17"/>
          <p:cNvSpPr/>
          <p:nvPr/>
        </p:nvSpPr>
        <p:spPr>
          <a:xfrm>
            <a:off x="832538" y="923486"/>
            <a:ext cx="70866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22779F"/>
              </a:buClr>
              <a:buSzPts val="2400"/>
              <a:buFont typeface="Arial"/>
              <a:buNone/>
            </a:pPr>
            <a:r>
              <a:rPr lang="en" sz="2400" b="0" i="0" u="none" strike="noStrike" cap="none">
                <a:solidFill>
                  <a:schemeClr val="accent2"/>
                </a:solidFill>
                <a:latin typeface="Arial"/>
                <a:ea typeface="Arial"/>
                <a:cs typeface="Arial"/>
                <a:sym typeface="Arial"/>
              </a:rPr>
              <a:t>Hierarchy of colors</a:t>
            </a:r>
            <a:endParaRPr sz="1100" b="0" i="0" u="none" strike="noStrike" cap="none">
              <a:solidFill>
                <a:schemeClr val="accent2"/>
              </a:solidFill>
              <a:latin typeface="Arial"/>
              <a:ea typeface="Arial"/>
              <a:cs typeface="Arial"/>
              <a:sym typeface="Arial"/>
            </a:endParaRPr>
          </a:p>
        </p:txBody>
      </p:sp>
      <p:graphicFrame>
        <p:nvGraphicFramePr>
          <p:cNvPr id="79" name="Google Shape;79;p17"/>
          <p:cNvGraphicFramePr/>
          <p:nvPr/>
        </p:nvGraphicFramePr>
        <p:xfrm>
          <a:off x="1977011" y="1429038"/>
          <a:ext cx="3000000" cy="3000000"/>
        </p:xfrm>
        <a:graphic>
          <a:graphicData uri="http://schemas.openxmlformats.org/drawingml/2006/table">
            <a:tbl>
              <a:tblPr>
                <a:noFill/>
                <a:tableStyleId>{24D1CF54-DE57-424C-9455-E39FA8A9C91D}</a:tableStyleId>
              </a:tblPr>
              <a:tblGrid>
                <a:gridCol w="1599225">
                  <a:extLst>
                    <a:ext uri="{9D8B030D-6E8A-4147-A177-3AD203B41FA5}">
                      <a16:colId xmlns:a16="http://schemas.microsoft.com/office/drawing/2014/main" val="20000"/>
                    </a:ext>
                  </a:extLst>
                </a:gridCol>
                <a:gridCol w="1599225">
                  <a:extLst>
                    <a:ext uri="{9D8B030D-6E8A-4147-A177-3AD203B41FA5}">
                      <a16:colId xmlns:a16="http://schemas.microsoft.com/office/drawing/2014/main" val="20001"/>
                    </a:ext>
                  </a:extLst>
                </a:gridCol>
                <a:gridCol w="1599225">
                  <a:extLst>
                    <a:ext uri="{9D8B030D-6E8A-4147-A177-3AD203B41FA5}">
                      <a16:colId xmlns:a16="http://schemas.microsoft.com/office/drawing/2014/main" val="20002"/>
                    </a:ext>
                  </a:extLst>
                </a:gridCol>
              </a:tblGrid>
              <a:tr h="253075">
                <a:tc>
                  <a:txBody>
                    <a:bodyPr/>
                    <a:lstStyle/>
                    <a:p>
                      <a:pPr marL="0" marR="0" lvl="0" indent="0" algn="l" rtl="0">
                        <a:spcBef>
                          <a:spcPts val="0"/>
                        </a:spcBef>
                        <a:spcAft>
                          <a:spcPts val="0"/>
                        </a:spcAft>
                        <a:buNone/>
                      </a:pPr>
                      <a:r>
                        <a:rPr lang="en" sz="800" b="1" i="0" u="none" strike="noStrike" cap="none">
                          <a:solidFill>
                            <a:schemeClr val="dk1"/>
                          </a:solidFill>
                          <a:latin typeface="Arial"/>
                          <a:ea typeface="Arial"/>
                          <a:cs typeface="Arial"/>
                          <a:sym typeface="Arial"/>
                        </a:rPr>
                        <a:t>Main colors</a:t>
                      </a:r>
                      <a:endParaRPr sz="800" u="none" strike="noStrike" cap="none">
                        <a:solidFill>
                          <a:schemeClr val="dk1"/>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1" i="0" u="none" strike="noStrike" cap="none">
                          <a:solidFill>
                            <a:schemeClr val="dk1"/>
                          </a:solidFill>
                          <a:latin typeface="Arial"/>
                          <a:ea typeface="Arial"/>
                          <a:cs typeface="Arial"/>
                          <a:sym typeface="Arial"/>
                        </a:rPr>
                        <a:t>Hex Code</a:t>
                      </a:r>
                      <a:endParaRPr sz="800" u="none" strike="noStrike" cap="none">
                        <a:solidFill>
                          <a:schemeClr val="dk1"/>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1" i="0" u="none" strike="noStrike" cap="none">
                          <a:solidFill>
                            <a:schemeClr val="dk1"/>
                          </a:solidFill>
                          <a:latin typeface="Arial"/>
                          <a:ea typeface="Arial"/>
                          <a:cs typeface="Arial"/>
                          <a:sym typeface="Arial"/>
                        </a:rPr>
                        <a:t>RGB Code</a:t>
                      </a:r>
                      <a:endParaRPr sz="800" u="none" strike="noStrike" cap="none">
                        <a:solidFill>
                          <a:schemeClr val="dk1"/>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3075">
                <a:tc>
                  <a:txBody>
                    <a:bodyPr/>
                    <a:lstStyle/>
                    <a:p>
                      <a:pPr marL="0" marR="0" lvl="0" indent="0" algn="l" rtl="0">
                        <a:spcBef>
                          <a:spcPts val="0"/>
                        </a:spcBef>
                        <a:spcAft>
                          <a:spcPts val="0"/>
                        </a:spcAft>
                        <a:buNone/>
                      </a:pPr>
                      <a:r>
                        <a:rPr lang="en" sz="800" b="0" i="0" u="none" strike="noStrike" cap="none">
                          <a:solidFill>
                            <a:schemeClr val="lt1"/>
                          </a:solidFill>
                          <a:latin typeface="Arial"/>
                          <a:ea typeface="Arial"/>
                          <a:cs typeface="Arial"/>
                          <a:sym typeface="Arial"/>
                        </a:rPr>
                        <a:t>Navy</a:t>
                      </a:r>
                      <a:endParaRPr sz="800" u="none" strike="noStrike" cap="none">
                        <a:solidFill>
                          <a:schemeClr val="lt1"/>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0b315b</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11_49_91</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3075">
                <a:tc>
                  <a:txBody>
                    <a:bodyPr/>
                    <a:lstStyle/>
                    <a:p>
                      <a:pPr marL="0" marR="0" lvl="0" indent="0" algn="l" rtl="0">
                        <a:spcBef>
                          <a:spcPts val="0"/>
                        </a:spcBef>
                        <a:spcAft>
                          <a:spcPts val="0"/>
                        </a:spcAft>
                        <a:buNone/>
                      </a:pPr>
                      <a:r>
                        <a:rPr lang="en" sz="800" b="0" i="0" u="none" strike="noStrike" cap="none">
                          <a:solidFill>
                            <a:schemeClr val="lt1"/>
                          </a:solidFill>
                          <a:latin typeface="Arial"/>
                          <a:ea typeface="Arial"/>
                          <a:cs typeface="Arial"/>
                          <a:sym typeface="Arial"/>
                        </a:rPr>
                        <a:t>Blue</a:t>
                      </a:r>
                      <a:endParaRPr sz="800" u="none" strike="noStrike" cap="none">
                        <a:solidFill>
                          <a:schemeClr val="lt1"/>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22779f</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34_119_159</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3075">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White</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ffffff</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225_225_225</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3075">
                <a:tc>
                  <a:txBody>
                    <a:bodyPr/>
                    <a:lstStyle/>
                    <a:p>
                      <a:pPr marL="0" marR="0" lvl="0" indent="0" algn="l" rtl="0">
                        <a:spcBef>
                          <a:spcPts val="0"/>
                        </a:spcBef>
                        <a:spcAft>
                          <a:spcPts val="0"/>
                        </a:spcAft>
                        <a:buNone/>
                      </a:pPr>
                      <a:r>
                        <a:rPr lang="en" sz="800" b="1" i="0" u="none" strike="noStrike" cap="none">
                          <a:solidFill>
                            <a:schemeClr val="dk2"/>
                          </a:solidFill>
                          <a:latin typeface="Arial"/>
                          <a:ea typeface="Arial"/>
                          <a:cs typeface="Arial"/>
                          <a:sym typeface="Arial"/>
                        </a:rPr>
                        <a:t>Accent colors </a:t>
                      </a:r>
                      <a:endParaRPr sz="800" i="0" u="none" strike="noStrike" cap="none">
                        <a:solidFill>
                          <a:schemeClr val="dk2"/>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800" b="0" i="0" u="none" strike="noStrike" cap="none">
                        <a:solidFill>
                          <a:srgbClr val="000000"/>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53075">
                <a:tc>
                  <a:txBody>
                    <a:bodyPr/>
                    <a:lstStyle/>
                    <a:p>
                      <a:pPr marL="0" marR="0" lvl="0" indent="0" algn="l" rtl="0">
                        <a:spcBef>
                          <a:spcPts val="0"/>
                        </a:spcBef>
                        <a:spcAft>
                          <a:spcPts val="0"/>
                        </a:spcAft>
                        <a:buNone/>
                      </a:pPr>
                      <a:r>
                        <a:rPr lang="en" sz="800" b="0" i="0" u="none" strike="noStrike" cap="none">
                          <a:solidFill>
                            <a:schemeClr val="dk2"/>
                          </a:solidFill>
                          <a:latin typeface="Arial"/>
                          <a:ea typeface="Arial"/>
                          <a:cs typeface="Arial"/>
                          <a:sym typeface="Arial"/>
                        </a:rPr>
                        <a:t>Gold</a:t>
                      </a:r>
                      <a:endParaRPr sz="800" u="none" strike="noStrike" cap="none">
                        <a:solidFill>
                          <a:schemeClr val="dk2"/>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ffaa30</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255_170_48</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53075">
                <a:tc>
                  <a:txBody>
                    <a:bodyPr/>
                    <a:lstStyle/>
                    <a:p>
                      <a:pPr marL="0" marR="0" lvl="0" indent="0" algn="l" rtl="0">
                        <a:spcBef>
                          <a:spcPts val="0"/>
                        </a:spcBef>
                        <a:spcAft>
                          <a:spcPts val="0"/>
                        </a:spcAft>
                        <a:buNone/>
                      </a:pPr>
                      <a:r>
                        <a:rPr lang="en" sz="800" b="0" i="0" u="none" strike="noStrike" cap="none">
                          <a:solidFill>
                            <a:schemeClr val="lt1"/>
                          </a:solidFill>
                          <a:latin typeface="Arial"/>
                          <a:ea typeface="Arial"/>
                          <a:cs typeface="Arial"/>
                          <a:sym typeface="Arial"/>
                        </a:rPr>
                        <a:t>Green</a:t>
                      </a:r>
                      <a:endParaRPr sz="800" u="none" strike="noStrike" cap="none">
                        <a:solidFill>
                          <a:schemeClr val="lt1"/>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398635</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57_134_53</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53075">
                <a:tc>
                  <a:txBody>
                    <a:bodyPr/>
                    <a:lstStyle/>
                    <a:p>
                      <a:pPr marL="0" marR="0" lvl="0" indent="0" algn="l" rtl="0">
                        <a:spcBef>
                          <a:spcPts val="0"/>
                        </a:spcBef>
                        <a:spcAft>
                          <a:spcPts val="0"/>
                        </a:spcAft>
                        <a:buNone/>
                      </a:pPr>
                      <a:r>
                        <a:rPr lang="en" sz="800" b="0" i="0" u="none" strike="noStrike" cap="none">
                          <a:solidFill>
                            <a:schemeClr val="lt1"/>
                          </a:solidFill>
                          <a:latin typeface="Arial"/>
                          <a:ea typeface="Arial"/>
                          <a:cs typeface="Arial"/>
                          <a:sym typeface="Arial"/>
                        </a:rPr>
                        <a:t>Lt. Blue</a:t>
                      </a:r>
                      <a:endParaRPr sz="800" u="none" strike="noStrike" cap="none">
                        <a:solidFill>
                          <a:schemeClr val="lt1"/>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47aad8</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71_170_216</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53075">
                <a:tc>
                  <a:txBody>
                    <a:bodyPr/>
                    <a:lstStyle/>
                    <a:p>
                      <a:pPr marL="0" marR="0" lvl="0" indent="0" algn="l" rtl="0">
                        <a:spcBef>
                          <a:spcPts val="0"/>
                        </a:spcBef>
                        <a:spcAft>
                          <a:spcPts val="0"/>
                        </a:spcAft>
                        <a:buNone/>
                      </a:pPr>
                      <a:r>
                        <a:rPr lang="en" sz="800" b="0" i="0" u="none" strike="noStrike" cap="none">
                          <a:solidFill>
                            <a:schemeClr val="lt1"/>
                          </a:solidFill>
                          <a:latin typeface="Arial"/>
                          <a:ea typeface="Arial"/>
                          <a:cs typeface="Arial"/>
                          <a:sym typeface="Arial"/>
                        </a:rPr>
                        <a:t>Red</a:t>
                      </a:r>
                      <a:endParaRPr sz="800" u="none" strike="noStrike" cap="none">
                        <a:solidFill>
                          <a:schemeClr val="lt1"/>
                        </a:solidFill>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D2233"/>
                    </a:solidFill>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7d2233</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125_34_51</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53075">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Grey</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E6E6"/>
                    </a:solidFill>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e6e6e6</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800" b="0" i="0" u="none" strike="noStrike" cap="none">
                          <a:solidFill>
                            <a:srgbClr val="000000"/>
                          </a:solidFill>
                          <a:latin typeface="Arial"/>
                          <a:ea typeface="Arial"/>
                          <a:cs typeface="Arial"/>
                          <a:sym typeface="Arial"/>
                        </a:rPr>
                        <a:t>230_230_230 </a:t>
                      </a:r>
                      <a:endParaRPr sz="800" u="none" strike="noStrike" cap="none">
                        <a:latin typeface="Arial"/>
                        <a:ea typeface="Arial"/>
                        <a:cs typeface="Arial"/>
                        <a:sym typeface="Arial"/>
                      </a:endParaRPr>
                    </a:p>
                  </a:txBody>
                  <a:tcPr marL="47625" marR="47625" marT="47625" marB="476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80" name="Google Shape;80;p17"/>
          <p:cNvSpPr txBox="1"/>
          <p:nvPr/>
        </p:nvSpPr>
        <p:spPr>
          <a:xfrm>
            <a:off x="742950" y="4244546"/>
            <a:ext cx="71763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1">
                <a:solidFill>
                  <a:schemeClr val="dk1"/>
                </a:solidFill>
                <a:latin typeface="Arial"/>
                <a:ea typeface="Arial"/>
                <a:cs typeface="Arial"/>
                <a:sym typeface="Arial"/>
              </a:rPr>
              <a:t>*This slide is for user reference only and should never be included in final slide decks </a:t>
            </a:r>
            <a:endParaRPr sz="1400" b="1" i="1">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nts SDP Branding">
  <p:cSld name="Fonts SDP Branding">
    <p:spTree>
      <p:nvGrpSpPr>
        <p:cNvPr id="1" name="Shape 81"/>
        <p:cNvGrpSpPr/>
        <p:nvPr/>
      </p:nvGrpSpPr>
      <p:grpSpPr>
        <a:xfrm>
          <a:off x="0" y="0"/>
          <a:ext cx="0" cy="0"/>
          <a:chOff x="0" y="0"/>
          <a:chExt cx="0" cy="0"/>
        </a:xfrm>
      </p:grpSpPr>
      <p:sp>
        <p:nvSpPr>
          <p:cNvPr id="82" name="Google Shape;82;p18"/>
          <p:cNvSpPr txBox="1"/>
          <p:nvPr/>
        </p:nvSpPr>
        <p:spPr>
          <a:xfrm>
            <a:off x="5900351" y="4767263"/>
            <a:ext cx="26148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2"/>
                </a:solidFill>
                <a:latin typeface="Arial"/>
                <a:ea typeface="Arial"/>
                <a:cs typeface="Arial"/>
                <a:sym typeface="Arial"/>
              </a:rPr>
              <a:t>     School District of Philadelphia     </a:t>
            </a:r>
            <a:fld id="{00000000-1234-1234-1234-123412341234}" type="slidenum">
              <a:rPr lang="en" sz="1100">
                <a:solidFill>
                  <a:schemeClr val="dk2"/>
                </a:solidFill>
                <a:latin typeface="Arial"/>
                <a:ea typeface="Arial"/>
                <a:cs typeface="Arial"/>
                <a:sym typeface="Arial"/>
              </a:rPr>
              <a:t>‹#›</a:t>
            </a:fld>
            <a:endParaRPr sz="1100">
              <a:solidFill>
                <a:schemeClr val="dk2"/>
              </a:solidFill>
              <a:latin typeface="Arial"/>
              <a:ea typeface="Arial"/>
              <a:cs typeface="Arial"/>
              <a:sym typeface="Arial"/>
            </a:endParaRPr>
          </a:p>
        </p:txBody>
      </p:sp>
      <p:cxnSp>
        <p:nvCxnSpPr>
          <p:cNvPr id="83" name="Google Shape;83;p18"/>
          <p:cNvCxnSpPr/>
          <p:nvPr/>
        </p:nvCxnSpPr>
        <p:spPr>
          <a:xfrm>
            <a:off x="742950" y="4767263"/>
            <a:ext cx="7692300" cy="900"/>
          </a:xfrm>
          <a:prstGeom prst="straightConnector1">
            <a:avLst/>
          </a:prstGeom>
          <a:noFill/>
          <a:ln w="9525" cap="flat" cmpd="sng">
            <a:solidFill>
              <a:schemeClr val="dk2"/>
            </a:solidFill>
            <a:prstDash val="solid"/>
            <a:miter lim="8000"/>
            <a:headEnd type="none" w="sm" len="sm"/>
            <a:tailEnd type="none" w="sm" len="sm"/>
          </a:ln>
        </p:spPr>
      </p:cxnSp>
      <p:sp>
        <p:nvSpPr>
          <p:cNvPr id="84" name="Google Shape;84;p18"/>
          <p:cNvSpPr/>
          <p:nvPr/>
        </p:nvSpPr>
        <p:spPr>
          <a:xfrm>
            <a:off x="478865" y="325973"/>
            <a:ext cx="64785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B315B"/>
              </a:buClr>
              <a:buSzPts val="3000"/>
              <a:buFont typeface="Arial"/>
              <a:buNone/>
            </a:pPr>
            <a:r>
              <a:rPr lang="en" sz="3000" b="1" i="0" u="none" strike="noStrike" cap="none">
                <a:solidFill>
                  <a:schemeClr val="dk2"/>
                </a:solidFill>
                <a:latin typeface="Arial"/>
                <a:ea typeface="Arial"/>
                <a:cs typeface="Arial"/>
                <a:sym typeface="Arial"/>
              </a:rPr>
              <a:t>Fonts*</a:t>
            </a:r>
            <a:endParaRPr sz="1100" b="0" i="0" u="none" strike="noStrike" cap="none">
              <a:solidFill>
                <a:schemeClr val="dk2"/>
              </a:solidFill>
              <a:latin typeface="Arial"/>
              <a:ea typeface="Arial"/>
              <a:cs typeface="Arial"/>
              <a:sym typeface="Arial"/>
            </a:endParaRPr>
          </a:p>
        </p:txBody>
      </p:sp>
      <p:sp>
        <p:nvSpPr>
          <p:cNvPr id="85" name="Google Shape;85;p18"/>
          <p:cNvSpPr/>
          <p:nvPr/>
        </p:nvSpPr>
        <p:spPr>
          <a:xfrm>
            <a:off x="832538" y="923486"/>
            <a:ext cx="70866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22779F"/>
              </a:buClr>
              <a:buSzPts val="2400"/>
              <a:buFont typeface="Arial"/>
              <a:buNone/>
            </a:pPr>
            <a:r>
              <a:rPr lang="en" sz="2400" b="0" i="0" u="none" strike="noStrike" cap="none">
                <a:solidFill>
                  <a:schemeClr val="accent2"/>
                </a:solidFill>
                <a:latin typeface="Arial"/>
                <a:ea typeface="Arial"/>
                <a:cs typeface="Arial"/>
                <a:sym typeface="Arial"/>
              </a:rPr>
              <a:t>Example fonts</a:t>
            </a:r>
            <a:endParaRPr sz="1100" b="0" i="0" u="none" strike="noStrike" cap="none">
              <a:solidFill>
                <a:schemeClr val="accent2"/>
              </a:solidFill>
              <a:latin typeface="Arial"/>
              <a:ea typeface="Arial"/>
              <a:cs typeface="Arial"/>
              <a:sym typeface="Arial"/>
            </a:endParaRPr>
          </a:p>
        </p:txBody>
      </p:sp>
      <p:sp>
        <p:nvSpPr>
          <p:cNvPr id="86" name="Google Shape;86;p18"/>
          <p:cNvSpPr/>
          <p:nvPr/>
        </p:nvSpPr>
        <p:spPr>
          <a:xfrm>
            <a:off x="1136291" y="1582300"/>
            <a:ext cx="7478400" cy="2562300"/>
          </a:xfrm>
          <a:prstGeom prst="rect">
            <a:avLst/>
          </a:prstGeom>
          <a:noFill/>
          <a:ln>
            <a:noFill/>
          </a:ln>
        </p:spPr>
        <p:txBody>
          <a:bodyPr spcFirstLastPara="1" wrap="square" lIns="68575" tIns="34250" rIns="68575" bIns="34250" anchor="t" anchorCtr="0">
            <a:noAutofit/>
          </a:bodyPr>
          <a:lstStyle/>
          <a:p>
            <a:pPr marL="457200" marR="0" lvl="0" indent="-361950" algn="l" rtl="0">
              <a:lnSpc>
                <a:spcPct val="100000"/>
              </a:lnSpc>
              <a:spcBef>
                <a:spcPts val="0"/>
              </a:spcBef>
              <a:spcAft>
                <a:spcPts val="0"/>
              </a:spcAft>
              <a:buClr>
                <a:srgbClr val="0B315B"/>
              </a:buClr>
              <a:buSzPts val="1500"/>
              <a:buFont typeface="Arial"/>
              <a:buChar char="●"/>
            </a:pPr>
            <a:r>
              <a:rPr lang="en" sz="2000" b="0" i="0" u="none" strike="noStrike" cap="none">
                <a:solidFill>
                  <a:schemeClr val="dk1"/>
                </a:solidFill>
                <a:latin typeface="Arial"/>
                <a:ea typeface="Arial"/>
                <a:cs typeface="Arial"/>
                <a:sym typeface="Arial"/>
              </a:rPr>
              <a:t>Decks: </a:t>
            </a:r>
            <a:endParaRPr sz="2000" b="0" i="0" u="none" strike="noStrike" cap="none">
              <a:solidFill>
                <a:schemeClr val="dk1"/>
              </a:solidFill>
              <a:latin typeface="Arial"/>
              <a:ea typeface="Arial"/>
              <a:cs typeface="Arial"/>
              <a:sym typeface="Arial"/>
            </a:endParaRPr>
          </a:p>
          <a:p>
            <a:pPr marL="685800" marR="0" lvl="1" indent="-260350" algn="l" rtl="0">
              <a:lnSpc>
                <a:spcPct val="100000"/>
              </a:lnSpc>
              <a:spcBef>
                <a:spcPts val="0"/>
              </a:spcBef>
              <a:spcAft>
                <a:spcPts val="0"/>
              </a:spcAft>
              <a:buClr>
                <a:srgbClr val="0B315B"/>
              </a:buClr>
              <a:buSzPts val="1100"/>
              <a:buFont typeface="Arial"/>
              <a:buChar char="○"/>
            </a:pPr>
            <a:r>
              <a:rPr lang="en" sz="1100" b="0" i="0" u="none" strike="noStrike" cap="none">
                <a:solidFill>
                  <a:schemeClr val="dk1"/>
                </a:solidFill>
                <a:highlight>
                  <a:srgbClr val="FFFFFF"/>
                </a:highlight>
                <a:latin typeface="Arial"/>
                <a:ea typeface="Arial"/>
                <a:cs typeface="Arial"/>
                <a:sym typeface="Arial"/>
              </a:rPr>
              <a:t>Arial, in regular &amp; bold weights</a:t>
            </a:r>
            <a:endParaRPr sz="1100"/>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rgbClr val="0B315B"/>
              </a:buClr>
              <a:buSzPts val="1500"/>
              <a:buFont typeface="Arial"/>
              <a:buChar char="●"/>
            </a:pPr>
            <a:r>
              <a:rPr lang="en" sz="2000" b="0" i="0" u="none" strike="noStrike" cap="none">
                <a:solidFill>
                  <a:schemeClr val="dk1"/>
                </a:solidFill>
                <a:latin typeface="Arial"/>
                <a:ea typeface="Arial"/>
                <a:cs typeface="Arial"/>
                <a:sym typeface="Arial"/>
              </a:rPr>
              <a:t>Websites: </a:t>
            </a:r>
            <a:endParaRPr sz="2000" b="0" i="0" u="none" strike="noStrike" cap="none">
              <a:solidFill>
                <a:schemeClr val="dk1"/>
              </a:solidFill>
              <a:latin typeface="Arial"/>
              <a:ea typeface="Arial"/>
              <a:cs typeface="Arial"/>
              <a:sym typeface="Arial"/>
            </a:endParaRPr>
          </a:p>
          <a:p>
            <a:pPr marL="685800" marR="0" lvl="1" indent="-260350" algn="l" rtl="0">
              <a:lnSpc>
                <a:spcPct val="100000"/>
              </a:lnSpc>
              <a:spcBef>
                <a:spcPts val="0"/>
              </a:spcBef>
              <a:spcAft>
                <a:spcPts val="0"/>
              </a:spcAft>
              <a:buClr>
                <a:srgbClr val="0B315B"/>
              </a:buClr>
              <a:buSzPts val="1100"/>
              <a:buFont typeface="Arial"/>
              <a:buChar char="○"/>
            </a:pPr>
            <a:r>
              <a:rPr lang="en" sz="1100" b="0" i="0" u="none" strike="noStrike" cap="none">
                <a:solidFill>
                  <a:schemeClr val="dk1"/>
                </a:solidFill>
                <a:highlight>
                  <a:srgbClr val="FFFFFF"/>
                </a:highlight>
                <a:latin typeface="Arial"/>
                <a:ea typeface="Arial"/>
                <a:cs typeface="Arial"/>
                <a:sym typeface="Arial"/>
              </a:rPr>
              <a:t>Usual, in medium &amp; extra bold weights</a:t>
            </a:r>
            <a:endParaRPr sz="1100" b="0" i="0" u="none" strike="noStrike" cap="none">
              <a:solidFill>
                <a:schemeClr val="dk1"/>
              </a:solidFill>
              <a:highlight>
                <a:srgbClr val="FFFFFF"/>
              </a:highlight>
              <a:latin typeface="Arial"/>
              <a:ea typeface="Arial"/>
              <a:cs typeface="Arial"/>
              <a:sym typeface="Arial"/>
            </a:endParaRPr>
          </a:p>
        </p:txBody>
      </p:sp>
      <p:sp>
        <p:nvSpPr>
          <p:cNvPr id="87" name="Google Shape;87;p18"/>
          <p:cNvSpPr txBox="1"/>
          <p:nvPr/>
        </p:nvSpPr>
        <p:spPr>
          <a:xfrm>
            <a:off x="742950" y="4244546"/>
            <a:ext cx="71763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1">
                <a:solidFill>
                  <a:schemeClr val="dk1"/>
                </a:solidFill>
                <a:latin typeface="Arial"/>
                <a:ea typeface="Arial"/>
                <a:cs typeface="Arial"/>
                <a:sym typeface="Arial"/>
              </a:rPr>
              <a:t>*This slide is for user reference only and should never be included in final slide decks </a:t>
            </a:r>
            <a:endParaRPr sz="1400" b="1" i="1">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85800" y="213122"/>
            <a:ext cx="7772400" cy="1131000"/>
          </a:xfrm>
          <a:prstGeom prst="rect">
            <a:avLst/>
          </a:prstGeom>
          <a:noFill/>
          <a:ln>
            <a:noFill/>
          </a:ln>
        </p:spPr>
        <p:txBody>
          <a:bodyPr spcFirstLastPara="1" wrap="square" lIns="91425" tIns="45700" rIns="91425" bIns="45700" anchor="ctr" anchorCtr="0">
            <a:noAutofit/>
          </a:bodyPr>
          <a:lstStyle>
            <a:lvl1pPr marR="0" lvl="0"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1pPr>
            <a:lvl2pPr marR="0" lvl="1"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2pPr>
            <a:lvl3pPr marR="0" lvl="2"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3pPr>
            <a:lvl4pPr marR="0" lvl="3"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4pPr>
            <a:lvl5pPr marR="0" lvl="4"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5pPr>
            <a:lvl6pPr marR="0" lvl="5"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6pPr>
            <a:lvl7pPr marR="0" lvl="6"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7pPr>
            <a:lvl8pPr marR="0" lvl="7"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8pPr>
            <a:lvl9pPr marR="0" lvl="8"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9pPr>
          </a:lstStyle>
          <a:p>
            <a:endParaRPr/>
          </a:p>
        </p:txBody>
      </p:sp>
      <p:sp>
        <p:nvSpPr>
          <p:cNvPr id="94" name="Google Shape;94;p20"/>
          <p:cNvSpPr txBox="1">
            <a:spLocks noGrp="1"/>
          </p:cNvSpPr>
          <p:nvPr>
            <p:ph type="body" idx="1"/>
          </p:nvPr>
        </p:nvSpPr>
        <p:spPr>
          <a:xfrm>
            <a:off x="685797" y="1508760"/>
            <a:ext cx="3657600" cy="3154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95" name="Google Shape;95;p20"/>
          <p:cNvSpPr txBox="1">
            <a:spLocks noGrp="1"/>
          </p:cNvSpPr>
          <p:nvPr>
            <p:ph type="body" idx="2"/>
          </p:nvPr>
        </p:nvSpPr>
        <p:spPr>
          <a:xfrm>
            <a:off x="4800600" y="1508760"/>
            <a:ext cx="3657600" cy="3154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96" name="Google Shape;96;p20"/>
          <p:cNvSpPr txBox="1">
            <a:spLocks noGrp="1"/>
          </p:cNvSpPr>
          <p:nvPr>
            <p:ph type="dt" idx="10"/>
          </p:nvPr>
        </p:nvSpPr>
        <p:spPr>
          <a:xfrm>
            <a:off x="681037" y="4817269"/>
            <a:ext cx="2595600" cy="2739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7" name="Google Shape;97;p20"/>
          <p:cNvSpPr txBox="1">
            <a:spLocks noGrp="1"/>
          </p:cNvSpPr>
          <p:nvPr>
            <p:ph type="ftr" idx="11"/>
          </p:nvPr>
        </p:nvSpPr>
        <p:spPr>
          <a:xfrm>
            <a:off x="4191000" y="4817269"/>
            <a:ext cx="40608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8" name="Google Shape;98;p20"/>
          <p:cNvSpPr txBox="1">
            <a:spLocks noGrp="1"/>
          </p:cNvSpPr>
          <p:nvPr>
            <p:ph type="sldNum" idx="12"/>
          </p:nvPr>
        </p:nvSpPr>
        <p:spPr>
          <a:xfrm>
            <a:off x="8264525" y="4817269"/>
            <a:ext cx="709500" cy="273900"/>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p:nvPr/>
        </p:nvSpPr>
        <p:spPr>
          <a:xfrm>
            <a:off x="5887995" y="4767263"/>
            <a:ext cx="26274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1"/>
                </a:solidFill>
                <a:latin typeface="Arial"/>
                <a:ea typeface="Arial"/>
                <a:cs typeface="Arial"/>
                <a:sym typeface="Arial"/>
              </a:rPr>
              <a:t>     School District of Philadelphia     </a:t>
            </a:r>
            <a:fld id="{00000000-1234-1234-1234-123412341234}" type="slidenum">
              <a:rPr lang="en"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cxnSp>
        <p:nvCxnSpPr>
          <p:cNvPr id="12" name="Google Shape;12;p3"/>
          <p:cNvCxnSpPr/>
          <p:nvPr/>
        </p:nvCxnSpPr>
        <p:spPr>
          <a:xfrm>
            <a:off x="742950" y="4767263"/>
            <a:ext cx="7692300" cy="900"/>
          </a:xfrm>
          <a:prstGeom prst="straightConnector1">
            <a:avLst/>
          </a:prstGeom>
          <a:noFill/>
          <a:ln w="9525" cap="flat" cmpd="sng">
            <a:solidFill>
              <a:schemeClr val="dk1"/>
            </a:solidFill>
            <a:prstDash val="solid"/>
            <a:miter lim="8000"/>
            <a:headEnd type="none" w="sm" len="sm"/>
            <a:tailEnd type="none" w="sm" len="sm"/>
          </a:ln>
        </p:spPr>
      </p:cxnSp>
      <p:sp>
        <p:nvSpPr>
          <p:cNvPr id="13" name="Google Shape;13;p3"/>
          <p:cNvSpPr txBox="1">
            <a:spLocks noGrp="1"/>
          </p:cNvSpPr>
          <p:nvPr>
            <p:ph type="body" idx="1"/>
          </p:nvPr>
        </p:nvSpPr>
        <p:spPr>
          <a:xfrm>
            <a:off x="247650" y="216694"/>
            <a:ext cx="3348000" cy="555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2"/>
          </p:nvPr>
        </p:nvSpPr>
        <p:spPr>
          <a:xfrm>
            <a:off x="988219" y="1390650"/>
            <a:ext cx="7222200" cy="300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2"/>
              </a:buClr>
              <a:buSzPts val="1800"/>
              <a:buFont typeface="Arial"/>
              <a:buNone/>
              <a:defRPr sz="1800" b="0" i="0" u="none" strike="noStrike" cap="none">
                <a:solidFill>
                  <a:schemeClr val="accent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85800" y="213122"/>
            <a:ext cx="7772400" cy="1131000"/>
          </a:xfrm>
          <a:prstGeom prst="rect">
            <a:avLst/>
          </a:prstGeom>
          <a:noFill/>
          <a:ln>
            <a:noFill/>
          </a:ln>
        </p:spPr>
        <p:txBody>
          <a:bodyPr spcFirstLastPara="1" wrap="square" lIns="91425" tIns="45700" rIns="91425" bIns="45700" anchor="ctr" anchorCtr="0">
            <a:noAutofit/>
          </a:bodyPr>
          <a:lstStyle>
            <a:lvl1pPr marR="0" lvl="0"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1pPr>
            <a:lvl2pPr marR="0" lvl="1"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2pPr>
            <a:lvl3pPr marR="0" lvl="2"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3pPr>
            <a:lvl4pPr marR="0" lvl="3"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4pPr>
            <a:lvl5pPr marR="0" lvl="4"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5pPr>
            <a:lvl6pPr marR="0" lvl="5"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6pPr>
            <a:lvl7pPr marR="0" lvl="6"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7pPr>
            <a:lvl8pPr marR="0" lvl="7"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8pPr>
            <a:lvl9pPr marR="0" lvl="8"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9pPr>
          </a:lstStyle>
          <a:p>
            <a:endParaRPr/>
          </a:p>
        </p:txBody>
      </p:sp>
      <p:sp>
        <p:nvSpPr>
          <p:cNvPr id="101" name="Google Shape;101;p21"/>
          <p:cNvSpPr txBox="1">
            <a:spLocks noGrp="1"/>
          </p:cNvSpPr>
          <p:nvPr>
            <p:ph type="body" idx="1"/>
          </p:nvPr>
        </p:nvSpPr>
        <p:spPr>
          <a:xfrm>
            <a:off x="685800" y="1508521"/>
            <a:ext cx="7772400" cy="31551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102" name="Google Shape;102;p21"/>
          <p:cNvSpPr txBox="1">
            <a:spLocks noGrp="1"/>
          </p:cNvSpPr>
          <p:nvPr>
            <p:ph type="dt" idx="10"/>
          </p:nvPr>
        </p:nvSpPr>
        <p:spPr>
          <a:xfrm>
            <a:off x="681037" y="4817269"/>
            <a:ext cx="2595600" cy="2739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3" name="Google Shape;103;p21"/>
          <p:cNvSpPr txBox="1">
            <a:spLocks noGrp="1"/>
          </p:cNvSpPr>
          <p:nvPr>
            <p:ph type="ftr" idx="11"/>
          </p:nvPr>
        </p:nvSpPr>
        <p:spPr>
          <a:xfrm>
            <a:off x="4191000" y="4817269"/>
            <a:ext cx="40608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4" name="Google Shape;104;p21"/>
          <p:cNvSpPr txBox="1">
            <a:spLocks noGrp="1"/>
          </p:cNvSpPr>
          <p:nvPr>
            <p:ph type="sldNum" idx="12"/>
          </p:nvPr>
        </p:nvSpPr>
        <p:spPr>
          <a:xfrm>
            <a:off x="8264525" y="4817269"/>
            <a:ext cx="709500" cy="273900"/>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85800" y="213122"/>
            <a:ext cx="7772400" cy="1131000"/>
          </a:xfrm>
          <a:prstGeom prst="rect">
            <a:avLst/>
          </a:prstGeom>
          <a:noFill/>
          <a:ln>
            <a:noFill/>
          </a:ln>
        </p:spPr>
        <p:txBody>
          <a:bodyPr spcFirstLastPara="1" wrap="square" lIns="91425" tIns="45700" rIns="91425" bIns="45700" anchor="ctr" anchorCtr="0">
            <a:noAutofit/>
          </a:bodyPr>
          <a:lstStyle>
            <a:lvl1pPr marR="0" lvl="0"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1pPr>
            <a:lvl2pPr marR="0" lvl="1"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2pPr>
            <a:lvl3pPr marR="0" lvl="2"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3pPr>
            <a:lvl4pPr marR="0" lvl="3"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4pPr>
            <a:lvl5pPr marR="0" lvl="4"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5pPr>
            <a:lvl6pPr marR="0" lvl="5"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6pPr>
            <a:lvl7pPr marR="0" lvl="6"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7pPr>
            <a:lvl8pPr marR="0" lvl="7"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8pPr>
            <a:lvl9pPr marR="0" lvl="8" algn="l" rtl="0">
              <a:lnSpc>
                <a:spcPct val="85000"/>
              </a:lnSpc>
              <a:spcBef>
                <a:spcPts val="0"/>
              </a:spcBef>
              <a:spcAft>
                <a:spcPts val="0"/>
              </a:spcAft>
              <a:buSzPts val="1400"/>
              <a:buNone/>
              <a:defRPr sz="4000" b="0" i="0" u="none" strike="noStrike" cap="none">
                <a:solidFill>
                  <a:schemeClr val="dk2"/>
                </a:solidFill>
                <a:latin typeface="Corbel"/>
                <a:ea typeface="Corbel"/>
                <a:cs typeface="Corbel"/>
                <a:sym typeface="Corbel"/>
              </a:defRPr>
            </a:lvl9pPr>
          </a:lstStyle>
          <a:p>
            <a:endParaRPr/>
          </a:p>
        </p:txBody>
      </p:sp>
      <p:sp>
        <p:nvSpPr>
          <p:cNvPr id="107" name="Google Shape;107;p22"/>
          <p:cNvSpPr txBox="1">
            <a:spLocks noGrp="1"/>
          </p:cNvSpPr>
          <p:nvPr>
            <p:ph type="dt" idx="10"/>
          </p:nvPr>
        </p:nvSpPr>
        <p:spPr>
          <a:xfrm>
            <a:off x="681037" y="4817269"/>
            <a:ext cx="2595600" cy="273900"/>
          </a:xfrm>
          <a:prstGeom prst="rect">
            <a:avLst/>
          </a:prstGeom>
          <a:noFill/>
          <a:ln>
            <a:noFill/>
          </a:ln>
        </p:spPr>
        <p:txBody>
          <a:bodyPr spcFirstLastPara="1" wrap="square" lIns="91425" tIns="45700" rIns="45700"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8" name="Google Shape;108;p22"/>
          <p:cNvSpPr txBox="1">
            <a:spLocks noGrp="1"/>
          </p:cNvSpPr>
          <p:nvPr>
            <p:ph type="ftr" idx="11"/>
          </p:nvPr>
        </p:nvSpPr>
        <p:spPr>
          <a:xfrm>
            <a:off x="4191000" y="4817269"/>
            <a:ext cx="40608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9" name="Google Shape;109;p22"/>
          <p:cNvSpPr txBox="1">
            <a:spLocks noGrp="1"/>
          </p:cNvSpPr>
          <p:nvPr>
            <p:ph type="sldNum" idx="12"/>
          </p:nvPr>
        </p:nvSpPr>
        <p:spPr>
          <a:xfrm>
            <a:off x="8264525" y="4817269"/>
            <a:ext cx="709500" cy="273900"/>
          </a:xfrm>
          <a:prstGeom prst="rect">
            <a:avLst/>
          </a:prstGeom>
          <a:noFill/>
          <a:ln>
            <a:noFill/>
          </a:ln>
        </p:spPr>
        <p:txBody>
          <a:bodyPr spcFirstLastPara="1" wrap="square" lIns="45700" tIns="45700" rIns="91425" bIns="45700" anchor="ctr" anchorCtr="0">
            <a:noAutofit/>
          </a:bodyPr>
          <a:lstStyle>
            <a:lvl1pPr marL="0" marR="0" lvl="0"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1pPr>
            <a:lvl2pPr marL="0" marR="0" lvl="1"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2pPr>
            <a:lvl3pPr marL="0" marR="0" lvl="2"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3pPr>
            <a:lvl4pPr marL="0" marR="0" lvl="3"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4pPr>
            <a:lvl5pPr marL="0" marR="0" lvl="4"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5pPr>
            <a:lvl6pPr marL="0" marR="0" lvl="5"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6pPr>
            <a:lvl7pPr marL="0" marR="0" lvl="6"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7pPr>
            <a:lvl8pPr marL="0" marR="0" lvl="7"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8pPr>
            <a:lvl9pPr marL="0" marR="0" lvl="8" indent="0" algn="l" rtl="0">
              <a:lnSpc>
                <a:spcPct val="100000"/>
              </a:lnSpc>
              <a:spcBef>
                <a:spcPts val="0"/>
              </a:spcBef>
              <a:spcAft>
                <a:spcPts val="0"/>
              </a:spcAft>
              <a:buClr>
                <a:schemeClr val="lt1"/>
              </a:buClr>
              <a:buSzPts val="1200"/>
              <a:buFont typeface="Corbel"/>
              <a:buNone/>
              <a:defRPr sz="1200" b="0" i="0" u="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Slide 2">
  <p:cSld name="Transition Slide 2">
    <p:bg>
      <p:bgPr>
        <a:blipFill>
          <a:blip r:embed="rId2">
            <a:alphaModFix amt="25000"/>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253603" y="185738"/>
            <a:ext cx="4343400" cy="51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Large Text Format ">
  <p:cSld name="Title and Large Text Format ">
    <p:spTree>
      <p:nvGrpSpPr>
        <p:cNvPr id="1" name="Shape 17"/>
        <p:cNvGrpSpPr/>
        <p:nvPr/>
      </p:nvGrpSpPr>
      <p:grpSpPr>
        <a:xfrm>
          <a:off x="0" y="0"/>
          <a:ext cx="0" cy="0"/>
          <a:chOff x="0" y="0"/>
          <a:chExt cx="0" cy="0"/>
        </a:xfrm>
      </p:grpSpPr>
      <p:sp>
        <p:nvSpPr>
          <p:cNvPr id="18" name="Google Shape;18;p5"/>
          <p:cNvSpPr txBox="1"/>
          <p:nvPr/>
        </p:nvSpPr>
        <p:spPr>
          <a:xfrm>
            <a:off x="5943600" y="4767263"/>
            <a:ext cx="25719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2"/>
                </a:solidFill>
                <a:latin typeface="Arial"/>
                <a:ea typeface="Arial"/>
                <a:cs typeface="Arial"/>
                <a:sym typeface="Arial"/>
              </a:rPr>
              <a:t>     School District of Philadelphia     </a:t>
            </a:r>
            <a:fld id="{00000000-1234-1234-1234-123412341234}" type="slidenum">
              <a:rPr lang="en" sz="1100">
                <a:solidFill>
                  <a:schemeClr val="dk2"/>
                </a:solidFill>
                <a:latin typeface="Arial"/>
                <a:ea typeface="Arial"/>
                <a:cs typeface="Arial"/>
                <a:sym typeface="Arial"/>
              </a:rPr>
              <a:t>‹#›</a:t>
            </a:fld>
            <a:endParaRPr sz="1100">
              <a:solidFill>
                <a:schemeClr val="dk2"/>
              </a:solidFill>
              <a:latin typeface="Arial"/>
              <a:ea typeface="Arial"/>
              <a:cs typeface="Arial"/>
              <a:sym typeface="Arial"/>
            </a:endParaRPr>
          </a:p>
        </p:txBody>
      </p:sp>
      <p:cxnSp>
        <p:nvCxnSpPr>
          <p:cNvPr id="19" name="Google Shape;19;p5"/>
          <p:cNvCxnSpPr/>
          <p:nvPr/>
        </p:nvCxnSpPr>
        <p:spPr>
          <a:xfrm>
            <a:off x="742950" y="4767263"/>
            <a:ext cx="7692300" cy="900"/>
          </a:xfrm>
          <a:prstGeom prst="straightConnector1">
            <a:avLst/>
          </a:prstGeom>
          <a:noFill/>
          <a:ln w="9525" cap="flat" cmpd="sng">
            <a:solidFill>
              <a:schemeClr val="dk1"/>
            </a:solidFill>
            <a:prstDash val="solid"/>
            <a:miter lim="8000"/>
            <a:headEnd type="none" w="sm" len="sm"/>
            <a:tailEnd type="none" w="sm" len="sm"/>
          </a:ln>
        </p:spPr>
      </p:cxnSp>
      <p:sp>
        <p:nvSpPr>
          <p:cNvPr id="20" name="Google Shape;20;p5"/>
          <p:cNvSpPr txBox="1">
            <a:spLocks noGrp="1"/>
          </p:cNvSpPr>
          <p:nvPr>
            <p:ph type="body" idx="1"/>
          </p:nvPr>
        </p:nvSpPr>
        <p:spPr>
          <a:xfrm>
            <a:off x="191691" y="191691"/>
            <a:ext cx="3088500" cy="482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2"/>
          </p:nvPr>
        </p:nvSpPr>
        <p:spPr>
          <a:xfrm>
            <a:off x="1588294" y="1297781"/>
            <a:ext cx="6393600" cy="5988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22779F"/>
              </a:buClr>
              <a:buSzPts val="3000"/>
              <a:buFont typeface="Arial"/>
              <a:buNone/>
              <a:defRPr sz="3000" b="1"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nd Large Text Format">
  <p:cSld name="Title, Subtitle, and Large Text Format">
    <p:spTree>
      <p:nvGrpSpPr>
        <p:cNvPr id="1" name="Shape 22"/>
        <p:cNvGrpSpPr/>
        <p:nvPr/>
      </p:nvGrpSpPr>
      <p:grpSpPr>
        <a:xfrm>
          <a:off x="0" y="0"/>
          <a:ext cx="0" cy="0"/>
          <a:chOff x="0" y="0"/>
          <a:chExt cx="0" cy="0"/>
        </a:xfrm>
      </p:grpSpPr>
      <p:sp>
        <p:nvSpPr>
          <p:cNvPr id="23" name="Google Shape;23;p6"/>
          <p:cNvSpPr txBox="1"/>
          <p:nvPr/>
        </p:nvSpPr>
        <p:spPr>
          <a:xfrm>
            <a:off x="5949779" y="4767263"/>
            <a:ext cx="25656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2"/>
                </a:solidFill>
                <a:latin typeface="Arial"/>
                <a:ea typeface="Arial"/>
                <a:cs typeface="Arial"/>
                <a:sym typeface="Arial"/>
              </a:rPr>
              <a:t>     School District of Philadelphia     </a:t>
            </a:r>
            <a:fld id="{00000000-1234-1234-1234-123412341234}" type="slidenum">
              <a:rPr lang="en" sz="1100">
                <a:solidFill>
                  <a:schemeClr val="dk2"/>
                </a:solidFill>
                <a:latin typeface="Arial"/>
                <a:ea typeface="Arial"/>
                <a:cs typeface="Arial"/>
                <a:sym typeface="Arial"/>
              </a:rPr>
              <a:t>‹#›</a:t>
            </a:fld>
            <a:endParaRPr sz="1100">
              <a:solidFill>
                <a:schemeClr val="dk2"/>
              </a:solidFill>
              <a:latin typeface="Arial"/>
              <a:ea typeface="Arial"/>
              <a:cs typeface="Arial"/>
              <a:sym typeface="Arial"/>
            </a:endParaRPr>
          </a:p>
        </p:txBody>
      </p:sp>
      <p:cxnSp>
        <p:nvCxnSpPr>
          <p:cNvPr id="24" name="Google Shape;24;p6"/>
          <p:cNvCxnSpPr/>
          <p:nvPr/>
        </p:nvCxnSpPr>
        <p:spPr>
          <a:xfrm>
            <a:off x="742950" y="4767263"/>
            <a:ext cx="7692300" cy="900"/>
          </a:xfrm>
          <a:prstGeom prst="straightConnector1">
            <a:avLst/>
          </a:prstGeom>
          <a:noFill/>
          <a:ln w="9525" cap="flat" cmpd="sng">
            <a:solidFill>
              <a:schemeClr val="dk2"/>
            </a:solidFill>
            <a:prstDash val="solid"/>
            <a:miter lim="8000"/>
            <a:headEnd type="none" w="sm" len="sm"/>
            <a:tailEnd type="none" w="sm" len="sm"/>
          </a:ln>
        </p:spPr>
      </p:cxnSp>
      <p:sp>
        <p:nvSpPr>
          <p:cNvPr id="25" name="Google Shape;25;p6"/>
          <p:cNvSpPr txBox="1">
            <a:spLocks noGrp="1"/>
          </p:cNvSpPr>
          <p:nvPr>
            <p:ph type="body" idx="1"/>
          </p:nvPr>
        </p:nvSpPr>
        <p:spPr>
          <a:xfrm>
            <a:off x="742950" y="860915"/>
            <a:ext cx="4071900" cy="515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22779F"/>
              </a:buClr>
              <a:buSzPts val="2400"/>
              <a:buFont typeface="Arial"/>
              <a:buNone/>
              <a:defRPr sz="2400" b="1"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 name="Google Shape;26;p6"/>
          <p:cNvSpPr txBox="1">
            <a:spLocks noGrp="1"/>
          </p:cNvSpPr>
          <p:nvPr>
            <p:ph type="body" idx="2"/>
          </p:nvPr>
        </p:nvSpPr>
        <p:spPr>
          <a:xfrm>
            <a:off x="1154147" y="1822043"/>
            <a:ext cx="6870000" cy="1743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0B315B"/>
              </a:buClr>
              <a:buSzPts val="3800"/>
              <a:buFont typeface="Arial"/>
              <a:buNone/>
              <a:defRPr sz="38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body" idx="3"/>
          </p:nvPr>
        </p:nvSpPr>
        <p:spPr>
          <a:xfrm>
            <a:off x="179656" y="296338"/>
            <a:ext cx="3150300" cy="479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and Bullet Points">
  <p:cSld name="Title, Subtitle, and Bullet Points">
    <p:spTree>
      <p:nvGrpSpPr>
        <p:cNvPr id="1" name="Shape 28"/>
        <p:cNvGrpSpPr/>
        <p:nvPr/>
      </p:nvGrpSpPr>
      <p:grpSpPr>
        <a:xfrm>
          <a:off x="0" y="0"/>
          <a:ext cx="0" cy="0"/>
          <a:chOff x="0" y="0"/>
          <a:chExt cx="0" cy="0"/>
        </a:xfrm>
      </p:grpSpPr>
      <p:sp>
        <p:nvSpPr>
          <p:cNvPr id="29" name="Google Shape;29;p7"/>
          <p:cNvSpPr txBox="1"/>
          <p:nvPr/>
        </p:nvSpPr>
        <p:spPr>
          <a:xfrm>
            <a:off x="5708821" y="4767263"/>
            <a:ext cx="25779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2"/>
                </a:solidFill>
                <a:latin typeface="Arial"/>
                <a:ea typeface="Arial"/>
                <a:cs typeface="Arial"/>
                <a:sym typeface="Arial"/>
              </a:rPr>
              <a:t>     School District of Philadelphia     </a:t>
            </a:r>
            <a:fld id="{00000000-1234-1234-1234-123412341234}" type="slidenum">
              <a:rPr lang="en" sz="1100">
                <a:solidFill>
                  <a:schemeClr val="dk2"/>
                </a:solidFill>
                <a:latin typeface="Arial"/>
                <a:ea typeface="Arial"/>
                <a:cs typeface="Arial"/>
                <a:sym typeface="Arial"/>
              </a:rPr>
              <a:t>‹#›</a:t>
            </a:fld>
            <a:endParaRPr sz="1100">
              <a:solidFill>
                <a:schemeClr val="dk2"/>
              </a:solidFill>
              <a:latin typeface="Arial"/>
              <a:ea typeface="Arial"/>
              <a:cs typeface="Arial"/>
              <a:sym typeface="Arial"/>
            </a:endParaRPr>
          </a:p>
        </p:txBody>
      </p:sp>
      <p:cxnSp>
        <p:nvCxnSpPr>
          <p:cNvPr id="30" name="Google Shape;30;p7"/>
          <p:cNvCxnSpPr/>
          <p:nvPr/>
        </p:nvCxnSpPr>
        <p:spPr>
          <a:xfrm>
            <a:off x="514350" y="4767263"/>
            <a:ext cx="7692300" cy="900"/>
          </a:xfrm>
          <a:prstGeom prst="straightConnector1">
            <a:avLst/>
          </a:prstGeom>
          <a:noFill/>
          <a:ln w="9525" cap="flat" cmpd="sng">
            <a:solidFill>
              <a:schemeClr val="dk2"/>
            </a:solidFill>
            <a:prstDash val="solid"/>
            <a:miter lim="8000"/>
            <a:headEnd type="none" w="sm" len="sm"/>
            <a:tailEnd type="none" w="sm" len="sm"/>
          </a:ln>
        </p:spPr>
      </p:cxnSp>
      <p:sp>
        <p:nvSpPr>
          <p:cNvPr id="31" name="Google Shape;31;p7"/>
          <p:cNvSpPr txBox="1">
            <a:spLocks noGrp="1"/>
          </p:cNvSpPr>
          <p:nvPr>
            <p:ph type="body" idx="1"/>
          </p:nvPr>
        </p:nvSpPr>
        <p:spPr>
          <a:xfrm>
            <a:off x="278606" y="315516"/>
            <a:ext cx="4775700" cy="608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2"/>
          </p:nvPr>
        </p:nvSpPr>
        <p:spPr>
          <a:xfrm>
            <a:off x="611981" y="923925"/>
            <a:ext cx="4862400" cy="408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body" idx="3"/>
          </p:nvPr>
        </p:nvSpPr>
        <p:spPr>
          <a:xfrm>
            <a:off x="889397" y="1557338"/>
            <a:ext cx="7037700" cy="29718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0"/>
              </a:spcBef>
              <a:spcAft>
                <a:spcPts val="0"/>
              </a:spcAft>
              <a:buClr>
                <a:srgbClr val="0B315B"/>
              </a:buClr>
              <a:buSzPts val="1500"/>
              <a:buFont typeface="Arial"/>
              <a:buChar char="•"/>
              <a:defRPr sz="2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rgbClr val="0B315B"/>
              </a:buClr>
              <a:buSzPts val="11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ccent Color Text">
  <p:cSld name="Title, Sub-title, Accent Color Text">
    <p:spTree>
      <p:nvGrpSpPr>
        <p:cNvPr id="1" name="Shape 34"/>
        <p:cNvGrpSpPr/>
        <p:nvPr/>
      </p:nvGrpSpPr>
      <p:grpSpPr>
        <a:xfrm>
          <a:off x="0" y="0"/>
          <a:ext cx="0" cy="0"/>
          <a:chOff x="0" y="0"/>
          <a:chExt cx="0" cy="0"/>
        </a:xfrm>
      </p:grpSpPr>
      <p:sp>
        <p:nvSpPr>
          <p:cNvPr id="35" name="Google Shape;35;p8"/>
          <p:cNvSpPr txBox="1"/>
          <p:nvPr/>
        </p:nvSpPr>
        <p:spPr>
          <a:xfrm>
            <a:off x="5925064" y="4767263"/>
            <a:ext cx="25905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2"/>
                </a:solidFill>
                <a:latin typeface="Arial"/>
                <a:ea typeface="Arial"/>
                <a:cs typeface="Arial"/>
                <a:sym typeface="Arial"/>
              </a:rPr>
              <a:t>     School District of Philadelphia     </a:t>
            </a:r>
            <a:fld id="{00000000-1234-1234-1234-123412341234}" type="slidenum">
              <a:rPr lang="en" sz="1100">
                <a:solidFill>
                  <a:schemeClr val="dk2"/>
                </a:solidFill>
                <a:latin typeface="Arial"/>
                <a:ea typeface="Arial"/>
                <a:cs typeface="Arial"/>
                <a:sym typeface="Arial"/>
              </a:rPr>
              <a:t>‹#›</a:t>
            </a:fld>
            <a:endParaRPr sz="1100">
              <a:solidFill>
                <a:schemeClr val="dk2"/>
              </a:solidFill>
              <a:latin typeface="Arial"/>
              <a:ea typeface="Arial"/>
              <a:cs typeface="Arial"/>
              <a:sym typeface="Arial"/>
            </a:endParaRPr>
          </a:p>
        </p:txBody>
      </p:sp>
      <p:cxnSp>
        <p:nvCxnSpPr>
          <p:cNvPr id="36" name="Google Shape;36;p8"/>
          <p:cNvCxnSpPr/>
          <p:nvPr/>
        </p:nvCxnSpPr>
        <p:spPr>
          <a:xfrm>
            <a:off x="742950" y="4767263"/>
            <a:ext cx="7692300" cy="900"/>
          </a:xfrm>
          <a:prstGeom prst="straightConnector1">
            <a:avLst/>
          </a:prstGeom>
          <a:noFill/>
          <a:ln w="9525" cap="flat" cmpd="sng">
            <a:solidFill>
              <a:schemeClr val="dk2"/>
            </a:solidFill>
            <a:prstDash val="solid"/>
            <a:miter lim="8000"/>
            <a:headEnd type="none" w="sm" len="sm"/>
            <a:tailEnd type="none" w="sm" len="sm"/>
          </a:ln>
        </p:spPr>
      </p:cxnSp>
      <p:sp>
        <p:nvSpPr>
          <p:cNvPr id="37" name="Google Shape;37;p8"/>
          <p:cNvSpPr txBox="1">
            <a:spLocks noGrp="1"/>
          </p:cNvSpPr>
          <p:nvPr>
            <p:ph type="body" idx="1"/>
          </p:nvPr>
        </p:nvSpPr>
        <p:spPr>
          <a:xfrm>
            <a:off x="259556" y="302966"/>
            <a:ext cx="3429000" cy="537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Google Shape;38;p8"/>
          <p:cNvSpPr txBox="1">
            <a:spLocks noGrp="1"/>
          </p:cNvSpPr>
          <p:nvPr>
            <p:ph type="body" idx="2"/>
          </p:nvPr>
        </p:nvSpPr>
        <p:spPr>
          <a:xfrm>
            <a:off x="500063" y="908447"/>
            <a:ext cx="4088700" cy="382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2"/>
              </a:buClr>
              <a:buSzPts val="2400"/>
              <a:buFont typeface="Arial"/>
              <a:buNone/>
              <a:defRPr sz="2400" b="0"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 name="Google Shape;39;p8"/>
          <p:cNvSpPr txBox="1">
            <a:spLocks noGrp="1"/>
          </p:cNvSpPr>
          <p:nvPr>
            <p:ph type="body" idx="3"/>
          </p:nvPr>
        </p:nvSpPr>
        <p:spPr>
          <a:xfrm>
            <a:off x="3549286" y="1998801"/>
            <a:ext cx="1520400" cy="636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22779F"/>
              </a:buClr>
              <a:buSzPts val="3800"/>
              <a:buFont typeface="Arial"/>
              <a:buNone/>
              <a:defRPr sz="3800" b="1" i="0" u="none" strike="noStrike" cap="none">
                <a:solidFill>
                  <a:schemeClr val="accent4"/>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body" idx="4"/>
          </p:nvPr>
        </p:nvSpPr>
        <p:spPr>
          <a:xfrm>
            <a:off x="1315770" y="1994038"/>
            <a:ext cx="1427700" cy="6453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accent2"/>
              </a:buClr>
              <a:buSzPts val="3800"/>
              <a:buFont typeface="Arial"/>
              <a:buNone/>
              <a:defRPr sz="3800" b="1"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body" idx="5"/>
          </p:nvPr>
        </p:nvSpPr>
        <p:spPr>
          <a:xfrm>
            <a:off x="6012179" y="1998801"/>
            <a:ext cx="1656300" cy="636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dk2"/>
              </a:buClr>
              <a:buSzPts val="3800"/>
              <a:buFont typeface="Arial"/>
              <a:buNone/>
              <a:defRPr sz="3800" b="1" i="0" u="none" strike="noStrike" cap="none">
                <a:solidFill>
                  <a:schemeClr val="dk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Accent Text with Dropdown">
  <p:cSld name="Title, Subtitle, Accent Text with Dropdown">
    <p:spTree>
      <p:nvGrpSpPr>
        <p:cNvPr id="1" name="Shape 42"/>
        <p:cNvGrpSpPr/>
        <p:nvPr/>
      </p:nvGrpSpPr>
      <p:grpSpPr>
        <a:xfrm>
          <a:off x="0" y="0"/>
          <a:ext cx="0" cy="0"/>
          <a:chOff x="0" y="0"/>
          <a:chExt cx="0" cy="0"/>
        </a:xfrm>
      </p:grpSpPr>
      <p:sp>
        <p:nvSpPr>
          <p:cNvPr id="43" name="Google Shape;43;p9"/>
          <p:cNvSpPr txBox="1"/>
          <p:nvPr/>
        </p:nvSpPr>
        <p:spPr>
          <a:xfrm>
            <a:off x="5690287" y="4767263"/>
            <a:ext cx="25965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2"/>
                </a:solidFill>
                <a:latin typeface="Arial"/>
                <a:ea typeface="Arial"/>
                <a:cs typeface="Arial"/>
                <a:sym typeface="Arial"/>
              </a:rPr>
              <a:t>     School District of Philadelphia     </a:t>
            </a:r>
            <a:fld id="{00000000-1234-1234-1234-123412341234}" type="slidenum">
              <a:rPr lang="en" sz="1100">
                <a:solidFill>
                  <a:schemeClr val="dk2"/>
                </a:solidFill>
                <a:latin typeface="Arial"/>
                <a:ea typeface="Arial"/>
                <a:cs typeface="Arial"/>
                <a:sym typeface="Arial"/>
              </a:rPr>
              <a:t>‹#›</a:t>
            </a:fld>
            <a:endParaRPr sz="1100">
              <a:solidFill>
                <a:schemeClr val="dk2"/>
              </a:solidFill>
              <a:latin typeface="Arial"/>
              <a:ea typeface="Arial"/>
              <a:cs typeface="Arial"/>
              <a:sym typeface="Arial"/>
            </a:endParaRPr>
          </a:p>
        </p:txBody>
      </p:sp>
      <p:cxnSp>
        <p:nvCxnSpPr>
          <p:cNvPr id="44" name="Google Shape;44;p9"/>
          <p:cNvCxnSpPr/>
          <p:nvPr/>
        </p:nvCxnSpPr>
        <p:spPr>
          <a:xfrm>
            <a:off x="514350" y="4767263"/>
            <a:ext cx="7692300" cy="900"/>
          </a:xfrm>
          <a:prstGeom prst="straightConnector1">
            <a:avLst/>
          </a:prstGeom>
          <a:noFill/>
          <a:ln w="9525" cap="flat" cmpd="sng">
            <a:solidFill>
              <a:schemeClr val="dk2"/>
            </a:solidFill>
            <a:prstDash val="solid"/>
            <a:miter lim="8000"/>
            <a:headEnd type="none" w="sm" len="sm"/>
            <a:tailEnd type="none" w="sm" len="sm"/>
          </a:ln>
        </p:spPr>
      </p:cxnSp>
      <p:sp>
        <p:nvSpPr>
          <p:cNvPr id="45" name="Google Shape;45;p9"/>
          <p:cNvSpPr txBox="1">
            <a:spLocks noGrp="1"/>
          </p:cNvSpPr>
          <p:nvPr>
            <p:ph type="body" idx="1"/>
          </p:nvPr>
        </p:nvSpPr>
        <p:spPr>
          <a:xfrm>
            <a:off x="370285" y="391974"/>
            <a:ext cx="3163500" cy="451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body" idx="2"/>
          </p:nvPr>
        </p:nvSpPr>
        <p:spPr>
          <a:xfrm>
            <a:off x="673894" y="945356"/>
            <a:ext cx="2950500" cy="451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22779F"/>
              </a:buClr>
              <a:buSzPts val="2400"/>
              <a:buFont typeface="Arial"/>
              <a:buNone/>
              <a:defRPr sz="2400" b="0"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7" name="Google Shape;47;p9"/>
          <p:cNvSpPr txBox="1">
            <a:spLocks noGrp="1"/>
          </p:cNvSpPr>
          <p:nvPr>
            <p:ph type="body" idx="3"/>
          </p:nvPr>
        </p:nvSpPr>
        <p:spPr>
          <a:xfrm>
            <a:off x="1128731" y="1879364"/>
            <a:ext cx="1452600" cy="661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22779F"/>
              </a:buClr>
              <a:buSzPts val="3800"/>
              <a:buFont typeface="Arial"/>
              <a:buNone/>
              <a:defRPr sz="3800" b="1"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 name="Google Shape;48;p9"/>
          <p:cNvSpPr txBox="1">
            <a:spLocks noGrp="1"/>
          </p:cNvSpPr>
          <p:nvPr>
            <p:ph type="body" idx="4"/>
          </p:nvPr>
        </p:nvSpPr>
        <p:spPr>
          <a:xfrm>
            <a:off x="3676612" y="1908299"/>
            <a:ext cx="1452600" cy="661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398635"/>
              </a:buClr>
              <a:buSzPts val="3800"/>
              <a:buFont typeface="Arial"/>
              <a:buNone/>
              <a:defRPr sz="3800" b="1" i="0" u="none" strike="noStrike" cap="none">
                <a:solidFill>
                  <a:schemeClr val="accent4"/>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body" idx="5"/>
          </p:nvPr>
        </p:nvSpPr>
        <p:spPr>
          <a:xfrm>
            <a:off x="6154438" y="1879364"/>
            <a:ext cx="1452600" cy="661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0B315B"/>
              </a:buClr>
              <a:buSzPts val="3800"/>
              <a:buFont typeface="Arial"/>
              <a:buNone/>
              <a:defRPr sz="3800" b="1" i="0" u="none" strike="noStrike" cap="none">
                <a:solidFill>
                  <a:schemeClr val="dk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6"/>
          </p:nvPr>
        </p:nvSpPr>
        <p:spPr>
          <a:xfrm>
            <a:off x="1246603" y="3403595"/>
            <a:ext cx="1216800" cy="705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7"/>
          </p:nvPr>
        </p:nvSpPr>
        <p:spPr>
          <a:xfrm>
            <a:off x="3741553" y="3449625"/>
            <a:ext cx="1216800" cy="705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8"/>
          </p:nvPr>
        </p:nvSpPr>
        <p:spPr>
          <a:xfrm>
            <a:off x="6390182" y="3403595"/>
            <a:ext cx="1216800" cy="7050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0"/>
              </a:spcBef>
              <a:spcAft>
                <a:spcPts val="0"/>
              </a:spcAft>
              <a:buClr>
                <a:srgbClr val="000000"/>
              </a:buClr>
              <a:buSzPts val="2100"/>
              <a:buFont typeface="Arial"/>
              <a:buNone/>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Information ">
  <p:cSld name="Contact Information ">
    <p:spTree>
      <p:nvGrpSpPr>
        <p:cNvPr id="1" name="Shape 53"/>
        <p:cNvGrpSpPr/>
        <p:nvPr/>
      </p:nvGrpSpPr>
      <p:grpSpPr>
        <a:xfrm>
          <a:off x="0" y="0"/>
          <a:ext cx="0" cy="0"/>
          <a:chOff x="0" y="0"/>
          <a:chExt cx="0" cy="0"/>
        </a:xfrm>
      </p:grpSpPr>
      <p:sp>
        <p:nvSpPr>
          <p:cNvPr id="54" name="Google Shape;54;p10"/>
          <p:cNvSpPr txBox="1"/>
          <p:nvPr/>
        </p:nvSpPr>
        <p:spPr>
          <a:xfrm>
            <a:off x="5690287" y="4767263"/>
            <a:ext cx="2596500" cy="2505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1100">
                <a:solidFill>
                  <a:schemeClr val="dk2"/>
                </a:solidFill>
                <a:latin typeface="Arial"/>
                <a:ea typeface="Arial"/>
                <a:cs typeface="Arial"/>
                <a:sym typeface="Arial"/>
              </a:rPr>
              <a:t>     School District of Philadelphia     </a:t>
            </a:r>
            <a:fld id="{00000000-1234-1234-1234-123412341234}" type="slidenum">
              <a:rPr lang="en" sz="1100">
                <a:solidFill>
                  <a:schemeClr val="dk2"/>
                </a:solidFill>
                <a:latin typeface="Arial"/>
                <a:ea typeface="Arial"/>
                <a:cs typeface="Arial"/>
                <a:sym typeface="Arial"/>
              </a:rPr>
              <a:t>‹#›</a:t>
            </a:fld>
            <a:endParaRPr sz="1100">
              <a:solidFill>
                <a:schemeClr val="dk2"/>
              </a:solidFill>
              <a:latin typeface="Arial"/>
              <a:ea typeface="Arial"/>
              <a:cs typeface="Arial"/>
              <a:sym typeface="Arial"/>
            </a:endParaRPr>
          </a:p>
        </p:txBody>
      </p:sp>
      <p:cxnSp>
        <p:nvCxnSpPr>
          <p:cNvPr id="55" name="Google Shape;55;p10"/>
          <p:cNvCxnSpPr/>
          <p:nvPr/>
        </p:nvCxnSpPr>
        <p:spPr>
          <a:xfrm>
            <a:off x="514350" y="4767263"/>
            <a:ext cx="7692300" cy="900"/>
          </a:xfrm>
          <a:prstGeom prst="straightConnector1">
            <a:avLst/>
          </a:prstGeom>
          <a:noFill/>
          <a:ln w="9525" cap="flat" cmpd="sng">
            <a:solidFill>
              <a:schemeClr val="dk1"/>
            </a:solidFill>
            <a:prstDash val="solid"/>
            <a:miter lim="8000"/>
            <a:headEnd type="none" w="sm" len="sm"/>
            <a:tailEnd type="none" w="sm" len="sm"/>
          </a:ln>
        </p:spPr>
      </p:cxnSp>
      <p:grpSp>
        <p:nvGrpSpPr>
          <p:cNvPr id="56" name="Google Shape;56;p10"/>
          <p:cNvGrpSpPr/>
          <p:nvPr/>
        </p:nvGrpSpPr>
        <p:grpSpPr>
          <a:xfrm>
            <a:off x="1154676" y="2082147"/>
            <a:ext cx="3314081" cy="1460025"/>
            <a:chOff x="1539568" y="2674003"/>
            <a:chExt cx="4418775" cy="1946700"/>
          </a:xfrm>
        </p:grpSpPr>
        <p:cxnSp>
          <p:nvCxnSpPr>
            <p:cNvPr id="57" name="Google Shape;57;p10"/>
            <p:cNvCxnSpPr/>
            <p:nvPr/>
          </p:nvCxnSpPr>
          <p:spPr>
            <a:xfrm rot="10800000" flipH="1">
              <a:off x="5955343" y="2674003"/>
              <a:ext cx="3000" cy="1946700"/>
            </a:xfrm>
            <a:prstGeom prst="straightConnector1">
              <a:avLst/>
            </a:prstGeom>
            <a:noFill/>
            <a:ln w="38100" cap="flat" cmpd="sng">
              <a:solidFill>
                <a:schemeClr val="accent1"/>
              </a:solidFill>
              <a:prstDash val="solid"/>
              <a:round/>
              <a:headEnd type="none" w="sm" len="sm"/>
              <a:tailEnd type="none" w="sm" len="sm"/>
            </a:ln>
          </p:spPr>
        </p:cxnSp>
        <p:cxnSp>
          <p:nvCxnSpPr>
            <p:cNvPr id="58" name="Google Shape;58;p10"/>
            <p:cNvCxnSpPr/>
            <p:nvPr/>
          </p:nvCxnSpPr>
          <p:spPr>
            <a:xfrm rot="10800000" flipH="1">
              <a:off x="1539568" y="2674003"/>
              <a:ext cx="3000" cy="1946700"/>
            </a:xfrm>
            <a:prstGeom prst="straightConnector1">
              <a:avLst/>
            </a:prstGeom>
            <a:noFill/>
            <a:ln w="38100" cap="flat" cmpd="sng">
              <a:solidFill>
                <a:schemeClr val="accent1"/>
              </a:solidFill>
              <a:prstDash val="solid"/>
              <a:round/>
              <a:headEnd type="none" w="sm" len="sm"/>
              <a:tailEnd type="none" w="sm" len="sm"/>
            </a:ln>
          </p:spPr>
        </p:cxnSp>
      </p:grpSp>
      <p:sp>
        <p:nvSpPr>
          <p:cNvPr id="59" name="Google Shape;59;p10"/>
          <p:cNvSpPr txBox="1">
            <a:spLocks noGrp="1"/>
          </p:cNvSpPr>
          <p:nvPr>
            <p:ph type="body" idx="1"/>
          </p:nvPr>
        </p:nvSpPr>
        <p:spPr>
          <a:xfrm>
            <a:off x="265510" y="240506"/>
            <a:ext cx="4554300" cy="513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B315B"/>
              </a:buClr>
              <a:buSzPts val="3000"/>
              <a:buFont typeface="Arial"/>
              <a:buNone/>
              <a:defRPr sz="30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2"/>
          </p:nvPr>
        </p:nvSpPr>
        <p:spPr>
          <a:xfrm>
            <a:off x="1241404" y="2082466"/>
            <a:ext cx="2861100" cy="1459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body" idx="3"/>
          </p:nvPr>
        </p:nvSpPr>
        <p:spPr>
          <a:xfrm>
            <a:off x="4591050" y="2082063"/>
            <a:ext cx="2817000" cy="1460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2"/>
              </a:buClr>
              <a:buSzPts val="2100"/>
              <a:buFont typeface="Arial"/>
              <a:buNone/>
              <a:defRPr sz="2100" b="0" i="0" u="none" strike="noStrike" cap="none">
                <a:solidFill>
                  <a:schemeClr val="accent2"/>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3"/>
        <p:cNvGrpSpPr/>
        <p:nvPr/>
      </p:nvGrpSpPr>
      <p:grpSpPr>
        <a:xfrm>
          <a:off x="0" y="0"/>
          <a:ext cx="0" cy="0"/>
          <a:chOff x="0" y="0"/>
          <a:chExt cx="0" cy="0"/>
        </a:xfrm>
      </p:grpSpPr>
      <p:sp>
        <p:nvSpPr>
          <p:cNvPr id="114" name="Google Shape;114;p23"/>
          <p:cNvSpPr txBox="1">
            <a:spLocks noGrp="1"/>
          </p:cNvSpPr>
          <p:nvPr>
            <p:ph type="ctrTitle"/>
          </p:nvPr>
        </p:nvSpPr>
        <p:spPr>
          <a:xfrm>
            <a:off x="274637" y="1625203"/>
            <a:ext cx="8602800" cy="13035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2"/>
              </a:buClr>
              <a:buSzPts val="6000"/>
              <a:buFont typeface="Corbel"/>
              <a:buNone/>
            </a:pPr>
            <a:r>
              <a:rPr lang="en" sz="6000">
                <a:solidFill>
                  <a:schemeClr val="dk2"/>
                </a:solidFill>
                <a:latin typeface="Corbel"/>
                <a:ea typeface="Corbel"/>
                <a:cs typeface="Corbel"/>
                <a:sym typeface="Corbel"/>
              </a:rPr>
              <a:t>RICHMOND </a:t>
            </a:r>
            <a:r>
              <a:rPr lang="en" sz="6000" b="0" i="0" u="none" strike="noStrike" cap="none">
                <a:solidFill>
                  <a:schemeClr val="dk2"/>
                </a:solidFill>
                <a:latin typeface="Corbel"/>
                <a:ea typeface="Corbel"/>
                <a:cs typeface="Corbel"/>
                <a:sym typeface="Corbel"/>
              </a:rPr>
              <a:t>SCHOOL </a:t>
            </a:r>
            <a:endParaRPr/>
          </a:p>
        </p:txBody>
      </p:sp>
      <p:sp>
        <p:nvSpPr>
          <p:cNvPr id="115" name="Google Shape;115;p23"/>
          <p:cNvSpPr txBox="1">
            <a:spLocks noGrp="1"/>
          </p:cNvSpPr>
          <p:nvPr>
            <p:ph type="body" idx="1"/>
          </p:nvPr>
        </p:nvSpPr>
        <p:spPr>
          <a:xfrm>
            <a:off x="1178125" y="2967875"/>
            <a:ext cx="6494100" cy="1094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000"/>
              <a:buFont typeface="Noto Sans Symbols"/>
              <a:buNone/>
            </a:pPr>
            <a:r>
              <a:rPr lang="en" sz="4000" b="0" i="0" u="none" strike="noStrike" cap="none">
                <a:solidFill>
                  <a:schemeClr val="dk2"/>
                </a:solidFill>
                <a:latin typeface="Corbel"/>
                <a:ea typeface="Corbel"/>
                <a:cs typeface="Corbel"/>
                <a:sym typeface="Corbel"/>
              </a:rPr>
              <a:t>Annual Title I Meeting</a:t>
            </a:r>
            <a:endParaRPr sz="4000" b="0" i="0" u="none" strike="noStrike" cap="none">
              <a:solidFill>
                <a:schemeClr val="dk2"/>
              </a:solidFill>
              <a:latin typeface="Corbel"/>
              <a:ea typeface="Corbel"/>
              <a:cs typeface="Corbel"/>
              <a:sym typeface="Corbel"/>
            </a:endParaRPr>
          </a:p>
          <a:p>
            <a:pPr marL="0" marR="0" lvl="0" indent="0" algn="ctr" rtl="0">
              <a:lnSpc>
                <a:spcPct val="90000"/>
              </a:lnSpc>
              <a:spcBef>
                <a:spcPts val="0"/>
              </a:spcBef>
              <a:spcAft>
                <a:spcPts val="0"/>
              </a:spcAft>
              <a:buClr>
                <a:schemeClr val="lt1"/>
              </a:buClr>
              <a:buSzPts val="4000"/>
              <a:buFont typeface="Noto Sans Symbols"/>
              <a:buNone/>
            </a:pPr>
            <a:r>
              <a:rPr lang="en" sz="3000">
                <a:solidFill>
                  <a:schemeClr val="dk2"/>
                </a:solidFill>
                <a:latin typeface="Corbel"/>
                <a:ea typeface="Corbel"/>
                <a:cs typeface="Corbel"/>
                <a:sym typeface="Corbel"/>
              </a:rPr>
              <a:t>September 23, 2020</a:t>
            </a:r>
            <a:endParaRPr sz="3000">
              <a:solidFill>
                <a:schemeClr val="dk2"/>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685800" y="742950"/>
            <a:ext cx="77724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6000"/>
              <a:buFont typeface="Corbel"/>
              <a:buNone/>
            </a:pPr>
            <a:r>
              <a:rPr lang="en" sz="6000" b="0" i="0" u="none" strike="noStrike" cap="none">
                <a:solidFill>
                  <a:schemeClr val="dk2"/>
                </a:solidFill>
                <a:latin typeface="Corbel"/>
                <a:ea typeface="Corbel"/>
                <a:cs typeface="Corbel"/>
                <a:sym typeface="Corbel"/>
              </a:rPr>
              <a:t>SCHOOLWIDE PLAN</a:t>
            </a:r>
            <a:endParaRPr/>
          </a:p>
        </p:txBody>
      </p:sp>
      <p:sp>
        <p:nvSpPr>
          <p:cNvPr id="179" name="Google Shape;179;p32"/>
          <p:cNvSpPr txBox="1">
            <a:spLocks noGrp="1"/>
          </p:cNvSpPr>
          <p:nvPr>
            <p:ph type="body" idx="1"/>
          </p:nvPr>
        </p:nvSpPr>
        <p:spPr>
          <a:xfrm>
            <a:off x="247650" y="216694"/>
            <a:ext cx="3348000" cy="5559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80000"/>
              </a:lnSpc>
              <a:spcBef>
                <a:spcPts val="0"/>
              </a:spcBef>
              <a:spcAft>
                <a:spcPts val="0"/>
              </a:spcAft>
              <a:buClr>
                <a:schemeClr val="lt1"/>
              </a:buClr>
              <a:buSzPts val="2400"/>
              <a:buFont typeface="Noto Sans Symbols"/>
              <a:buChar char="❖"/>
            </a:pPr>
            <a:r>
              <a:rPr lang="en" sz="2400"/>
              <a:t> OUR GOALS</a:t>
            </a:r>
            <a:endParaRPr/>
          </a:p>
          <a:p>
            <a:pPr marL="411162" marR="0" lvl="1" indent="-182562" algn="l" rtl="0">
              <a:lnSpc>
                <a:spcPct val="80000"/>
              </a:lnSpc>
              <a:spcBef>
                <a:spcPts val="400"/>
              </a:spcBef>
              <a:spcAft>
                <a:spcPts val="0"/>
              </a:spcAft>
              <a:buClr>
                <a:schemeClr val="lt1"/>
              </a:buClr>
              <a:buSzPts val="2000"/>
              <a:buFont typeface="Noto Sans Symbols"/>
              <a:buChar char="❖"/>
            </a:pPr>
            <a:endParaRPr/>
          </a:p>
        </p:txBody>
      </p:sp>
      <p:sp>
        <p:nvSpPr>
          <p:cNvPr id="180" name="Google Shape;180;p32"/>
          <p:cNvSpPr txBox="1">
            <a:spLocks noGrp="1"/>
          </p:cNvSpPr>
          <p:nvPr>
            <p:ph type="body" idx="2"/>
          </p:nvPr>
        </p:nvSpPr>
        <p:spPr>
          <a:xfrm>
            <a:off x="960894" y="1543050"/>
            <a:ext cx="7222200" cy="3008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700" b="1">
                <a:solidFill>
                  <a:schemeClr val="accent6"/>
                </a:solidFill>
                <a:latin typeface="Lobster"/>
                <a:ea typeface="Lobster"/>
                <a:cs typeface="Lobster"/>
                <a:sym typeface="Lobster"/>
              </a:rPr>
              <a:t>Mathematics:   </a:t>
            </a:r>
            <a:r>
              <a:rPr lang="en" sz="1700">
                <a:solidFill>
                  <a:schemeClr val="accent6"/>
                </a:solidFill>
                <a:latin typeface="Times New Roman"/>
                <a:ea typeface="Times New Roman"/>
                <a:cs typeface="Times New Roman"/>
                <a:sym typeface="Times New Roman"/>
              </a:rPr>
              <a:t>At least 30% of students in grades 4 and 5 will score Proficient or Advanced on the Math PSSA.</a:t>
            </a:r>
            <a:endParaRPr sz="1700" b="1">
              <a:solidFill>
                <a:schemeClr val="accent6"/>
              </a:solidFill>
              <a:latin typeface="Lobster"/>
              <a:ea typeface="Lobster"/>
              <a:cs typeface="Lobster"/>
              <a:sym typeface="Lobster"/>
            </a:endParaRPr>
          </a:p>
          <a:p>
            <a:pPr marL="0" lvl="0" indent="0" algn="l" rtl="0">
              <a:lnSpc>
                <a:spcPct val="115000"/>
              </a:lnSpc>
              <a:spcBef>
                <a:spcPts val="0"/>
              </a:spcBef>
              <a:spcAft>
                <a:spcPts val="0"/>
              </a:spcAft>
              <a:buNone/>
            </a:pPr>
            <a:r>
              <a:rPr lang="en" sz="1700" b="1">
                <a:solidFill>
                  <a:schemeClr val="accent6"/>
                </a:solidFill>
                <a:latin typeface="Lobster"/>
                <a:ea typeface="Lobster"/>
                <a:cs typeface="Lobster"/>
                <a:sym typeface="Lobster"/>
              </a:rPr>
              <a:t>Mathematics:  </a:t>
            </a:r>
            <a:r>
              <a:rPr lang="en" sz="1700">
                <a:solidFill>
                  <a:schemeClr val="accent6"/>
                </a:solidFill>
                <a:latin typeface="Times New Roman"/>
                <a:ea typeface="Times New Roman"/>
                <a:cs typeface="Times New Roman"/>
                <a:sym typeface="Times New Roman"/>
              </a:rPr>
              <a:t>No more than 23% of 3rd grade students will score at Below Basic on the Math PSSA.</a:t>
            </a:r>
            <a:endParaRPr sz="17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b="1">
                <a:solidFill>
                  <a:schemeClr val="accent6"/>
                </a:solidFill>
                <a:latin typeface="Lobster"/>
                <a:ea typeface="Lobster"/>
                <a:cs typeface="Lobster"/>
                <a:sym typeface="Lobster"/>
              </a:rPr>
              <a:t>English Language Arts:  </a:t>
            </a:r>
            <a:r>
              <a:rPr lang="en" sz="1700">
                <a:solidFill>
                  <a:schemeClr val="accent6"/>
                </a:solidFill>
                <a:latin typeface="Times New Roman"/>
                <a:ea typeface="Times New Roman"/>
                <a:cs typeface="Times New Roman"/>
                <a:sym typeface="Times New Roman"/>
              </a:rPr>
              <a:t>At least 62% of students in grades K-3 will score at Tier 1 by Spring Aimsweb Assessment, as evidenced by the grade level composite score. </a:t>
            </a:r>
            <a:endParaRPr sz="17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700" b="1">
                <a:solidFill>
                  <a:schemeClr val="accent6"/>
                </a:solidFill>
                <a:latin typeface="Lobster"/>
                <a:ea typeface="Lobster"/>
                <a:cs typeface="Lobster"/>
                <a:sym typeface="Lobster"/>
              </a:rPr>
              <a:t>English Language Arts:  </a:t>
            </a:r>
            <a:r>
              <a:rPr lang="en" sz="1700">
                <a:solidFill>
                  <a:schemeClr val="accent6"/>
                </a:solidFill>
                <a:latin typeface="Times New Roman"/>
                <a:ea typeface="Times New Roman"/>
                <a:cs typeface="Times New Roman"/>
                <a:sym typeface="Times New Roman"/>
              </a:rPr>
              <a:t>At least 50% of students in grades 4-5 will score at Proficient or Advanced on the ELA PSSA.</a:t>
            </a:r>
            <a:endParaRPr sz="17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accent6"/>
              </a:buClr>
              <a:buSzPts val="1100"/>
              <a:buFont typeface="Arial"/>
              <a:buNone/>
            </a:pPr>
            <a:r>
              <a:rPr lang="en" sz="1700" b="1">
                <a:solidFill>
                  <a:schemeClr val="accent6"/>
                </a:solidFill>
                <a:latin typeface="Lobster"/>
                <a:ea typeface="Lobster"/>
                <a:cs typeface="Lobster"/>
                <a:sym typeface="Lobster"/>
              </a:rPr>
              <a:t>Student Attendance:  </a:t>
            </a:r>
            <a:r>
              <a:rPr lang="en" sz="1700">
                <a:solidFill>
                  <a:schemeClr val="accent6"/>
                </a:solidFill>
                <a:latin typeface="Times New Roman"/>
                <a:ea typeface="Times New Roman"/>
                <a:cs typeface="Times New Roman"/>
                <a:sym typeface="Times New Roman"/>
              </a:rPr>
              <a:t>At least 51% of students will attend 95% of days or more.</a:t>
            </a:r>
            <a:endParaRPr sz="1700">
              <a:solidFill>
                <a:schemeClr val="accent6"/>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685800" y="742950"/>
            <a:ext cx="77724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6000"/>
              <a:buFont typeface="Corbel"/>
              <a:buNone/>
            </a:pPr>
            <a:r>
              <a:rPr lang="en" sz="6000" b="0" i="0" u="none" strike="noStrike" cap="none">
                <a:solidFill>
                  <a:schemeClr val="dk2"/>
                </a:solidFill>
                <a:latin typeface="Corbel"/>
                <a:ea typeface="Corbel"/>
                <a:cs typeface="Corbel"/>
                <a:sym typeface="Corbel"/>
              </a:rPr>
              <a:t>SCHOOLWIDE PLAN</a:t>
            </a:r>
            <a:endParaRPr/>
          </a:p>
        </p:txBody>
      </p:sp>
      <p:sp>
        <p:nvSpPr>
          <p:cNvPr id="186" name="Google Shape;186;p33"/>
          <p:cNvSpPr txBox="1">
            <a:spLocks noGrp="1"/>
          </p:cNvSpPr>
          <p:nvPr>
            <p:ph type="body" idx="1"/>
          </p:nvPr>
        </p:nvSpPr>
        <p:spPr>
          <a:xfrm>
            <a:off x="247650" y="216694"/>
            <a:ext cx="3348000" cy="5559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80000"/>
              </a:lnSpc>
              <a:spcBef>
                <a:spcPts val="0"/>
              </a:spcBef>
              <a:spcAft>
                <a:spcPts val="0"/>
              </a:spcAft>
              <a:buClr>
                <a:schemeClr val="lt1"/>
              </a:buClr>
              <a:buSzPts val="2400"/>
              <a:buFont typeface="Noto Sans Symbols"/>
              <a:buChar char="❖"/>
            </a:pPr>
            <a:r>
              <a:rPr lang="en" sz="2400"/>
              <a:t> OUR APPROACHES</a:t>
            </a:r>
            <a:endParaRPr/>
          </a:p>
          <a:p>
            <a:pPr marL="411162" marR="0" lvl="1" indent="-182562" algn="l" rtl="0">
              <a:lnSpc>
                <a:spcPct val="80000"/>
              </a:lnSpc>
              <a:spcBef>
                <a:spcPts val="400"/>
              </a:spcBef>
              <a:spcAft>
                <a:spcPts val="0"/>
              </a:spcAft>
              <a:buClr>
                <a:schemeClr val="lt1"/>
              </a:buClr>
              <a:buSzPts val="2000"/>
              <a:buFont typeface="Noto Sans Symbols"/>
              <a:buChar char="❖"/>
            </a:pPr>
            <a:endParaRPr/>
          </a:p>
        </p:txBody>
      </p:sp>
      <p:sp>
        <p:nvSpPr>
          <p:cNvPr id="187" name="Google Shape;187;p33"/>
          <p:cNvSpPr txBox="1">
            <a:spLocks noGrp="1"/>
          </p:cNvSpPr>
          <p:nvPr>
            <p:ph type="body" idx="2"/>
          </p:nvPr>
        </p:nvSpPr>
        <p:spPr>
          <a:xfrm>
            <a:off x="960900" y="1433800"/>
            <a:ext cx="7222200" cy="35502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accent6"/>
              </a:buClr>
              <a:buSzPts val="1100"/>
              <a:buFont typeface="Arial"/>
              <a:buNone/>
            </a:pPr>
            <a:r>
              <a:rPr lang="en" sz="1600">
                <a:solidFill>
                  <a:schemeClr val="accent6"/>
                </a:solidFill>
                <a:latin typeface="Lobster"/>
                <a:ea typeface="Lobster"/>
                <a:cs typeface="Lobster"/>
                <a:sym typeface="Lobster"/>
              </a:rPr>
              <a:t>Strategies and Action Steps for Math:</a:t>
            </a:r>
            <a:endParaRPr sz="1600">
              <a:solidFill>
                <a:schemeClr val="accent6"/>
              </a:solidFill>
              <a:latin typeface="Lobster"/>
              <a:ea typeface="Lobster"/>
              <a:cs typeface="Lobster"/>
              <a:sym typeface="Lobster"/>
            </a:endParaRPr>
          </a:p>
          <a:p>
            <a:pPr marL="0" lvl="0" indent="0" algn="l" rtl="0">
              <a:lnSpc>
                <a:spcPct val="115000"/>
              </a:lnSpc>
              <a:spcBef>
                <a:spcPts val="0"/>
              </a:spcBef>
              <a:spcAft>
                <a:spcPts val="0"/>
              </a:spcAft>
              <a:buClr>
                <a:schemeClr val="accent6"/>
              </a:buClr>
              <a:buSzPts val="1100"/>
              <a:buFont typeface="Arial"/>
              <a:buNone/>
            </a:pPr>
            <a:r>
              <a:rPr lang="en" sz="1600">
                <a:solidFill>
                  <a:schemeClr val="accent6"/>
                </a:solidFill>
                <a:latin typeface="Lobster"/>
                <a:ea typeface="Lobster"/>
                <a:cs typeface="Lobster"/>
                <a:sym typeface="Lobster"/>
              </a:rPr>
              <a:t>*</a:t>
            </a:r>
            <a:r>
              <a:rPr lang="en" sz="1600">
                <a:solidFill>
                  <a:schemeClr val="accent6"/>
                </a:solidFill>
                <a:latin typeface="Times New Roman"/>
                <a:ea typeface="Times New Roman"/>
                <a:cs typeface="Times New Roman"/>
                <a:sym typeface="Times New Roman"/>
              </a:rPr>
              <a:t>Mathematical Tasks that address Conceptual, Procedural, and Applied Understanding</a:t>
            </a:r>
            <a:endParaRPr sz="16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accent6"/>
              </a:buClr>
              <a:buSzPts val="1100"/>
              <a:buFont typeface="Arial"/>
              <a:buNone/>
            </a:pPr>
            <a:r>
              <a:rPr lang="en" sz="1600">
                <a:solidFill>
                  <a:schemeClr val="accent6"/>
                </a:solidFill>
                <a:latin typeface="Times New Roman"/>
                <a:ea typeface="Times New Roman"/>
                <a:cs typeface="Times New Roman"/>
                <a:sym typeface="Times New Roman"/>
              </a:rPr>
              <a:t>*Math Block Scheduling</a:t>
            </a:r>
            <a:endParaRPr sz="16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accent6"/>
              </a:buClr>
              <a:buSzPts val="1100"/>
              <a:buFont typeface="Arial"/>
              <a:buNone/>
            </a:pPr>
            <a:r>
              <a:rPr lang="en" sz="1600">
                <a:solidFill>
                  <a:schemeClr val="accent6"/>
                </a:solidFill>
                <a:latin typeface="Times New Roman"/>
                <a:ea typeface="Times New Roman"/>
                <a:cs typeface="Times New Roman"/>
                <a:sym typeface="Times New Roman"/>
              </a:rPr>
              <a:t>*Improving Standards Aligned Instruction through PD &amp; Weekly CPT Meetings </a:t>
            </a:r>
            <a:endParaRPr sz="16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accent6"/>
                </a:solidFill>
                <a:latin typeface="Times New Roman"/>
                <a:ea typeface="Times New Roman"/>
                <a:cs typeface="Times New Roman"/>
                <a:sym typeface="Times New Roman"/>
              </a:rPr>
              <a:t>*Data Driven Instruction </a:t>
            </a:r>
            <a:endParaRPr sz="16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accent6"/>
                </a:solidFill>
                <a:latin typeface="Lobster"/>
                <a:ea typeface="Lobster"/>
                <a:cs typeface="Lobster"/>
                <a:sym typeface="Lobster"/>
              </a:rPr>
              <a:t>Strategies and Action Steps for Literacy:</a:t>
            </a:r>
            <a:endParaRPr sz="1600">
              <a:solidFill>
                <a:schemeClr val="accent6"/>
              </a:solidFill>
              <a:latin typeface="Lobster"/>
              <a:ea typeface="Lobster"/>
              <a:cs typeface="Lobster"/>
              <a:sym typeface="Lobster"/>
            </a:endParaRPr>
          </a:p>
          <a:p>
            <a:pPr marL="0" lvl="0" indent="0" algn="l" rtl="0">
              <a:lnSpc>
                <a:spcPct val="115000"/>
              </a:lnSpc>
              <a:spcBef>
                <a:spcPts val="0"/>
              </a:spcBef>
              <a:spcAft>
                <a:spcPts val="0"/>
              </a:spcAft>
              <a:buNone/>
            </a:pPr>
            <a:r>
              <a:rPr lang="en" sz="1600">
                <a:solidFill>
                  <a:schemeClr val="accent6"/>
                </a:solidFill>
                <a:latin typeface="Times New Roman"/>
                <a:ea typeface="Times New Roman"/>
                <a:cs typeface="Times New Roman"/>
                <a:sym typeface="Times New Roman"/>
              </a:rPr>
              <a:t>*Holistic Literacy Instruction for all students   *Small Group Instruction</a:t>
            </a:r>
            <a:endParaRPr sz="16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accent6"/>
                </a:solidFill>
                <a:latin typeface="Times New Roman"/>
                <a:ea typeface="Times New Roman"/>
                <a:cs typeface="Times New Roman"/>
                <a:sym typeface="Times New Roman"/>
              </a:rPr>
              <a:t>*Blended Learning using Lexia</a:t>
            </a:r>
            <a:r>
              <a:rPr lang="en" sz="1400">
                <a:solidFill>
                  <a:schemeClr val="accent6"/>
                </a:solidFill>
                <a:latin typeface="Times New Roman"/>
                <a:ea typeface="Times New Roman"/>
                <a:cs typeface="Times New Roman"/>
                <a:sym typeface="Times New Roman"/>
              </a:rPr>
              <a:t> </a:t>
            </a:r>
            <a:endParaRPr sz="14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accent6"/>
                </a:solidFill>
                <a:latin typeface="Times New Roman"/>
                <a:ea typeface="Times New Roman"/>
                <a:cs typeface="Times New Roman"/>
                <a:sym typeface="Times New Roman"/>
              </a:rPr>
              <a:t>*Teacher Questioning to understand students’ strategies, </a:t>
            </a:r>
            <a:endParaRPr sz="16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accent6"/>
                </a:solidFill>
                <a:latin typeface="Times New Roman"/>
                <a:ea typeface="Times New Roman"/>
                <a:cs typeface="Times New Roman"/>
                <a:sym typeface="Times New Roman"/>
              </a:rPr>
              <a:t>*Facilitate connections, and use mistakes for learning.</a:t>
            </a:r>
            <a:endParaRPr sz="16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accent6"/>
                </a:solidFill>
                <a:latin typeface="Lobster"/>
                <a:ea typeface="Lobster"/>
                <a:cs typeface="Lobster"/>
                <a:sym typeface="Lobster"/>
              </a:rPr>
              <a:t>Strategies and Action Steps for Attendance:</a:t>
            </a:r>
            <a:endParaRPr sz="1600">
              <a:solidFill>
                <a:schemeClr val="accent6"/>
              </a:solidFill>
              <a:latin typeface="Lobster"/>
              <a:ea typeface="Lobster"/>
              <a:cs typeface="Lobster"/>
              <a:sym typeface="Lobster"/>
            </a:endParaRPr>
          </a:p>
          <a:p>
            <a:pPr marL="0" lvl="0" indent="0" algn="l" rtl="0">
              <a:lnSpc>
                <a:spcPct val="115000"/>
              </a:lnSpc>
              <a:spcBef>
                <a:spcPts val="0"/>
              </a:spcBef>
              <a:spcAft>
                <a:spcPts val="0"/>
              </a:spcAft>
              <a:buClr>
                <a:schemeClr val="accent6"/>
              </a:buClr>
              <a:buSzPts val="1100"/>
              <a:buFont typeface="Arial"/>
              <a:buNone/>
            </a:pPr>
            <a:r>
              <a:rPr lang="en" sz="1600">
                <a:solidFill>
                  <a:schemeClr val="accent6"/>
                </a:solidFill>
                <a:latin typeface="Times New Roman"/>
                <a:ea typeface="Times New Roman"/>
                <a:cs typeface="Times New Roman"/>
                <a:sym typeface="Times New Roman"/>
              </a:rPr>
              <a:t>*PBIS    *Targeted Attendance Interventions</a:t>
            </a:r>
            <a:endParaRPr sz="1400">
              <a:solidFill>
                <a:schemeClr val="accent6"/>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685800" y="142822"/>
            <a:ext cx="7772400" cy="1131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4000"/>
              <a:buFont typeface="Corbel"/>
              <a:buNone/>
            </a:pPr>
            <a:r>
              <a:rPr lang="en" sz="4000" b="1" i="0" u="none" strike="noStrike" cap="none">
                <a:solidFill>
                  <a:schemeClr val="dk2"/>
                </a:solidFill>
                <a:latin typeface="Corbel"/>
                <a:ea typeface="Corbel"/>
                <a:cs typeface="Corbel"/>
                <a:sym typeface="Corbel"/>
              </a:rPr>
              <a:t>SCHOOL BUDGETS AND </a:t>
            </a:r>
            <a:br>
              <a:rPr lang="en" sz="4000" b="1" i="0" u="none" strike="noStrike" cap="none">
                <a:solidFill>
                  <a:schemeClr val="dk2"/>
                </a:solidFill>
                <a:latin typeface="Corbel"/>
                <a:ea typeface="Corbel"/>
                <a:cs typeface="Corbel"/>
                <a:sym typeface="Corbel"/>
              </a:rPr>
            </a:br>
            <a:r>
              <a:rPr lang="en" sz="4000" b="1" i="0" u="none" strike="noStrike" cap="none">
                <a:solidFill>
                  <a:schemeClr val="dk2"/>
                </a:solidFill>
                <a:latin typeface="Corbel"/>
                <a:ea typeface="Corbel"/>
                <a:cs typeface="Corbel"/>
                <a:sym typeface="Corbel"/>
              </a:rPr>
              <a:t>SET-ASIDE REQUIREMENTS</a:t>
            </a:r>
            <a:endParaRPr/>
          </a:p>
        </p:txBody>
      </p:sp>
      <p:sp>
        <p:nvSpPr>
          <p:cNvPr id="197" name="Google Shape;197;p34"/>
          <p:cNvSpPr txBox="1">
            <a:spLocks noGrp="1"/>
          </p:cNvSpPr>
          <p:nvPr>
            <p:ph type="body" idx="1"/>
          </p:nvPr>
        </p:nvSpPr>
        <p:spPr>
          <a:xfrm>
            <a:off x="820500" y="1273825"/>
            <a:ext cx="7503000" cy="555900"/>
          </a:xfrm>
          <a:prstGeom prst="rect">
            <a:avLst/>
          </a:prstGeom>
          <a:noFill/>
          <a:ln>
            <a:noFill/>
          </a:ln>
        </p:spPr>
        <p:txBody>
          <a:bodyPr spcFirstLastPara="1" wrap="square" lIns="91425" tIns="45700" rIns="91425" bIns="45700" anchor="t" anchorCtr="0">
            <a:noAutofit/>
          </a:bodyPr>
          <a:lstStyle/>
          <a:p>
            <a:pPr marL="609600" marR="0" lvl="1" indent="-609600" algn="l" rtl="0">
              <a:lnSpc>
                <a:spcPct val="90000"/>
              </a:lnSpc>
              <a:spcBef>
                <a:spcPts val="0"/>
              </a:spcBef>
              <a:spcAft>
                <a:spcPts val="0"/>
              </a:spcAft>
              <a:buClr>
                <a:schemeClr val="dk2"/>
              </a:buClr>
              <a:buSzPts val="2400"/>
              <a:buFont typeface="Noto Sans Symbols"/>
              <a:buChar char="❖"/>
            </a:pPr>
            <a:r>
              <a:rPr lang="en" sz="2400" b="0" i="0" u="none" strike="noStrike" cap="none">
                <a:solidFill>
                  <a:schemeClr val="dk2"/>
                </a:solidFill>
                <a:latin typeface="Corbel"/>
                <a:ea typeface="Corbel"/>
                <a:cs typeface="Corbel"/>
                <a:sym typeface="Corbel"/>
              </a:rPr>
              <a:t>Title I expenditures must support the school</a:t>
            </a:r>
            <a:r>
              <a:rPr lang="en" sz="2400">
                <a:solidFill>
                  <a:schemeClr val="dk2"/>
                </a:solidFill>
              </a:rPr>
              <a:t>’s </a:t>
            </a:r>
            <a:r>
              <a:rPr lang="en" sz="2400" b="0" i="0" u="none" strike="noStrike" cap="none">
                <a:solidFill>
                  <a:schemeClr val="dk2"/>
                </a:solidFill>
                <a:latin typeface="Corbel"/>
                <a:ea typeface="Corbel"/>
                <a:cs typeface="Corbel"/>
                <a:sym typeface="Corbel"/>
              </a:rPr>
              <a:t>core academic program to ensure a well-rounded education.  They should be aligned with the Schoolwide Plan.</a:t>
            </a:r>
            <a:endParaRPr>
              <a:solidFill>
                <a:schemeClr val="dk2"/>
              </a:solidFill>
            </a:endParaRPr>
          </a:p>
          <a:p>
            <a:pPr marL="838200" marR="0" lvl="2" indent="-596900" algn="l" rtl="0">
              <a:lnSpc>
                <a:spcPct val="90000"/>
              </a:lnSpc>
              <a:spcBef>
                <a:spcPts val="600"/>
              </a:spcBef>
              <a:spcAft>
                <a:spcPts val="0"/>
              </a:spcAft>
              <a:buClr>
                <a:schemeClr val="dk2"/>
              </a:buClr>
              <a:buSzPts val="1800"/>
              <a:buFont typeface="Noto Sans Symbols"/>
              <a:buChar char="❖"/>
            </a:pPr>
            <a:r>
              <a:rPr lang="en" sz="1800" b="0" i="0" u="none" strike="noStrike" cap="none">
                <a:solidFill>
                  <a:schemeClr val="dk2"/>
                </a:solidFill>
                <a:latin typeface="Corbel"/>
                <a:ea typeface="Corbel"/>
                <a:cs typeface="Corbel"/>
                <a:sym typeface="Corbel"/>
              </a:rPr>
              <a:t>Parents must be involved in the discussions regarding how these funds will best support improving academic achievement.</a:t>
            </a:r>
            <a:endParaRPr sz="1800" b="0" i="0" u="none" strike="noStrike" cap="none">
              <a:solidFill>
                <a:schemeClr val="dk2"/>
              </a:solidFill>
              <a:latin typeface="Corbel"/>
              <a:ea typeface="Corbel"/>
              <a:cs typeface="Corbel"/>
              <a:sym typeface="Corbel"/>
            </a:endParaRPr>
          </a:p>
          <a:p>
            <a:pPr marL="609600" marR="0" lvl="0" indent="-609600" algn="l" rtl="0">
              <a:lnSpc>
                <a:spcPct val="90000"/>
              </a:lnSpc>
              <a:spcBef>
                <a:spcPts val="160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1% set aside for Parent and Family Engagement</a:t>
            </a:r>
            <a:endParaRPr>
              <a:solidFill>
                <a:schemeClr val="dk2"/>
              </a:solidFill>
            </a:endParaRPr>
          </a:p>
          <a:p>
            <a:pPr marL="609600" marR="0" lvl="1" indent="-609600" algn="l" rtl="0">
              <a:lnSpc>
                <a:spcPct val="90000"/>
              </a:lnSpc>
              <a:spcBef>
                <a:spcPts val="4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Parents must be involved in the discussions regarding how these funds will best support them in working with their child at home to improve achievement.</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685800" y="400050"/>
            <a:ext cx="6870600" cy="7428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4000"/>
              <a:buFont typeface="Corbel"/>
              <a:buNone/>
            </a:pPr>
            <a:r>
              <a:rPr lang="en" sz="4000" b="1" i="0" u="none" strike="noStrike" cap="none">
                <a:solidFill>
                  <a:schemeClr val="dk2"/>
                </a:solidFill>
                <a:latin typeface="Corbel"/>
                <a:ea typeface="Corbel"/>
                <a:cs typeface="Corbel"/>
                <a:sym typeface="Corbel"/>
              </a:rPr>
              <a:t>SCHOOL TITLE I SPENDING</a:t>
            </a:r>
            <a:endParaRPr/>
          </a:p>
        </p:txBody>
      </p:sp>
      <p:sp>
        <p:nvSpPr>
          <p:cNvPr id="203" name="Google Shape;203;p35"/>
          <p:cNvSpPr txBox="1">
            <a:spLocks noGrp="1"/>
          </p:cNvSpPr>
          <p:nvPr>
            <p:ph type="body" idx="1"/>
          </p:nvPr>
        </p:nvSpPr>
        <p:spPr>
          <a:xfrm>
            <a:off x="923025" y="1052175"/>
            <a:ext cx="6717600" cy="31293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lt1"/>
              </a:buClr>
              <a:buSzPts val="2600"/>
              <a:buFont typeface="Noto Sans Symbols"/>
              <a:buNone/>
            </a:pPr>
            <a:endParaRPr sz="2600" b="0" i="0" u="none">
              <a:solidFill>
                <a:schemeClr val="dk2"/>
              </a:solidFill>
              <a:latin typeface="Corbel"/>
              <a:ea typeface="Corbel"/>
              <a:cs typeface="Corbel"/>
              <a:sym typeface="Corbel"/>
            </a:endParaRPr>
          </a:p>
          <a:p>
            <a:pPr marL="0" marR="0" lvl="0" indent="-165100" algn="l" rtl="0">
              <a:lnSpc>
                <a:spcPct val="70000"/>
              </a:lnSpc>
              <a:spcBef>
                <a:spcPts val="1400"/>
              </a:spcBef>
              <a:spcAft>
                <a:spcPts val="0"/>
              </a:spcAft>
              <a:buClr>
                <a:schemeClr val="dk2"/>
              </a:buClr>
              <a:buSzPts val="2600"/>
              <a:buFont typeface="Noto Sans Symbols"/>
              <a:buChar char="❖"/>
            </a:pPr>
            <a:r>
              <a:rPr lang="en" sz="2600" b="0" i="0" u="none">
                <a:solidFill>
                  <a:schemeClr val="dk2"/>
                </a:solidFill>
                <a:latin typeface="Corbel"/>
                <a:ea typeface="Corbel"/>
                <a:cs typeface="Corbel"/>
                <a:sym typeface="Corbel"/>
              </a:rPr>
              <a:t> Our School plans to spend this year’s Title I funds on…</a:t>
            </a:r>
            <a:r>
              <a:rPr lang="en" sz="2600" b="0">
                <a:solidFill>
                  <a:schemeClr val="dk2"/>
                </a:solidFill>
                <a:latin typeface="Corbel"/>
                <a:ea typeface="Corbel"/>
                <a:cs typeface="Corbel"/>
                <a:sym typeface="Corbel"/>
              </a:rPr>
              <a:t>  purchasing 2 teachers:  </a:t>
            </a:r>
            <a:br>
              <a:rPr lang="en" sz="2600" b="0">
                <a:solidFill>
                  <a:schemeClr val="dk2"/>
                </a:solidFill>
                <a:latin typeface="Corbel"/>
                <a:ea typeface="Corbel"/>
                <a:cs typeface="Corbel"/>
                <a:sym typeface="Corbel"/>
              </a:rPr>
            </a:br>
            <a:r>
              <a:rPr lang="en" sz="2600" b="0">
                <a:solidFill>
                  <a:schemeClr val="dk2"/>
                </a:solidFill>
                <a:latin typeface="Corbel"/>
                <a:ea typeface="Corbel"/>
                <a:cs typeface="Corbel"/>
                <a:sym typeface="Corbel"/>
              </a:rPr>
              <a:t>     SBTL &amp; Intervention Teacher  </a:t>
            </a:r>
            <a:endParaRPr sz="2600" b="0">
              <a:solidFill>
                <a:schemeClr val="dk2"/>
              </a:solidFill>
              <a:latin typeface="Corbel"/>
              <a:ea typeface="Corbel"/>
              <a:cs typeface="Corbel"/>
              <a:sym typeface="Corbel"/>
            </a:endParaRPr>
          </a:p>
          <a:p>
            <a:pPr marL="0" marR="0" lvl="0" indent="0" algn="l" rtl="0">
              <a:lnSpc>
                <a:spcPct val="70000"/>
              </a:lnSpc>
              <a:spcBef>
                <a:spcPts val="1400"/>
              </a:spcBef>
              <a:spcAft>
                <a:spcPts val="0"/>
              </a:spcAft>
              <a:buClr>
                <a:schemeClr val="lt1"/>
              </a:buClr>
              <a:buSzPts val="2600"/>
              <a:buFont typeface="Noto Sans Symbols"/>
              <a:buNone/>
            </a:pPr>
            <a:endParaRPr sz="2600" b="0" i="0" u="none">
              <a:solidFill>
                <a:schemeClr val="dk2"/>
              </a:solidFill>
              <a:latin typeface="Corbel"/>
              <a:ea typeface="Corbel"/>
              <a:cs typeface="Corbel"/>
              <a:sym typeface="Corbel"/>
            </a:endParaRPr>
          </a:p>
          <a:p>
            <a:pPr marL="0" marR="0" lvl="0" indent="-165100" algn="l" rtl="0">
              <a:lnSpc>
                <a:spcPct val="70000"/>
              </a:lnSpc>
              <a:spcBef>
                <a:spcPts val="1400"/>
              </a:spcBef>
              <a:spcAft>
                <a:spcPts val="0"/>
              </a:spcAft>
              <a:buClr>
                <a:schemeClr val="dk2"/>
              </a:buClr>
              <a:buSzPts val="2600"/>
              <a:buFont typeface="Noto Sans Symbols"/>
              <a:buChar char="❖"/>
            </a:pPr>
            <a:r>
              <a:rPr lang="en" sz="2600" b="0" i="0" u="none">
                <a:solidFill>
                  <a:schemeClr val="dk2"/>
                </a:solidFill>
                <a:latin typeface="Corbel"/>
                <a:ea typeface="Corbel"/>
                <a:cs typeface="Corbel"/>
                <a:sym typeface="Corbel"/>
              </a:rPr>
              <a:t>Our School plans to spend this year’s Parent funds on…</a:t>
            </a:r>
            <a:endParaRPr sz="2600" b="0" i="0" u="none">
              <a:solidFill>
                <a:schemeClr val="dk2"/>
              </a:solidFill>
              <a:latin typeface="Corbel"/>
              <a:ea typeface="Corbel"/>
              <a:cs typeface="Corbel"/>
              <a:sym typeface="Corbel"/>
            </a:endParaRPr>
          </a:p>
          <a:p>
            <a:pPr marL="0" marR="0" lvl="0" indent="0" algn="l" rtl="0">
              <a:lnSpc>
                <a:spcPct val="70000"/>
              </a:lnSpc>
              <a:spcBef>
                <a:spcPts val="1400"/>
              </a:spcBef>
              <a:spcAft>
                <a:spcPts val="0"/>
              </a:spcAft>
              <a:buNone/>
            </a:pPr>
            <a:r>
              <a:rPr lang="en" sz="2600" b="0">
                <a:solidFill>
                  <a:schemeClr val="dk2"/>
                </a:solidFill>
                <a:latin typeface="Corbel"/>
                <a:ea typeface="Corbel"/>
                <a:cs typeface="Corbel"/>
                <a:sym typeface="Corbel"/>
              </a:rPr>
              <a:t>     Purchasing books for an at home library</a:t>
            </a:r>
            <a:endParaRPr sz="2600" b="0">
              <a:solidFill>
                <a:schemeClr val="dk2"/>
              </a:solidFill>
              <a:latin typeface="Corbel"/>
              <a:ea typeface="Corbel"/>
              <a:cs typeface="Corbel"/>
              <a:sym typeface="Corbel"/>
            </a:endParaRPr>
          </a:p>
          <a:p>
            <a:pPr marL="182562" marR="0" lvl="0" indent="-17462" algn="l" rtl="0">
              <a:lnSpc>
                <a:spcPct val="90000"/>
              </a:lnSpc>
              <a:spcBef>
                <a:spcPts val="1400"/>
              </a:spcBef>
              <a:spcAft>
                <a:spcPts val="0"/>
              </a:spcAft>
              <a:buClr>
                <a:schemeClr val="lt1"/>
              </a:buClr>
              <a:buSzPts val="2600"/>
              <a:buFont typeface="Noto Sans Symbols"/>
              <a:buNone/>
            </a:pPr>
            <a:endParaRPr sz="2600" b="0" i="0" u="none">
              <a:solidFill>
                <a:schemeClr val="dk2"/>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685800" y="571500"/>
            <a:ext cx="6870600" cy="7428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3600"/>
              <a:buFont typeface="Corbel"/>
              <a:buNone/>
            </a:pPr>
            <a:r>
              <a:rPr lang="en" sz="3600" b="1" i="0" u="none" strike="noStrike" cap="none">
                <a:solidFill>
                  <a:schemeClr val="dk2"/>
                </a:solidFill>
                <a:latin typeface="Corbel"/>
                <a:ea typeface="Corbel"/>
                <a:cs typeface="Corbel"/>
                <a:sym typeface="Corbel"/>
              </a:rPr>
              <a:t>PARENT AND FAMILY ENGAGEMENT ACTIVITIES</a:t>
            </a:r>
            <a:endParaRPr/>
          </a:p>
        </p:txBody>
      </p:sp>
      <p:sp>
        <p:nvSpPr>
          <p:cNvPr id="209" name="Google Shape;209;p36"/>
          <p:cNvSpPr txBox="1">
            <a:spLocks noGrp="1"/>
          </p:cNvSpPr>
          <p:nvPr>
            <p:ph type="body" idx="1"/>
          </p:nvPr>
        </p:nvSpPr>
        <p:spPr>
          <a:xfrm>
            <a:off x="959850" y="1171075"/>
            <a:ext cx="6322500" cy="299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Noto Sans Symbols"/>
              <a:buNone/>
            </a:pPr>
            <a:endParaRPr sz="2800" b="0" i="0" u="none">
              <a:solidFill>
                <a:schemeClr val="dk2"/>
              </a:solidFill>
              <a:latin typeface="Corbel"/>
              <a:ea typeface="Corbel"/>
              <a:cs typeface="Corbel"/>
              <a:sym typeface="Corbel"/>
            </a:endParaRPr>
          </a:p>
          <a:p>
            <a:pPr marL="0" marR="0" lvl="0" indent="-177800" algn="l" rtl="0">
              <a:lnSpc>
                <a:spcPct val="90000"/>
              </a:lnSpc>
              <a:spcBef>
                <a:spcPts val="1400"/>
              </a:spcBef>
              <a:spcAft>
                <a:spcPts val="0"/>
              </a:spcAft>
              <a:buClr>
                <a:schemeClr val="dk2"/>
              </a:buClr>
              <a:buSzPts val="2800"/>
              <a:buFont typeface="Noto Sans Symbols"/>
              <a:buChar char="❖"/>
            </a:pPr>
            <a:r>
              <a:rPr lang="en" sz="2800" b="0" i="0" u="none">
                <a:solidFill>
                  <a:schemeClr val="dk2"/>
                </a:solidFill>
                <a:latin typeface="Corbel"/>
                <a:ea typeface="Corbel"/>
                <a:cs typeface="Corbel"/>
                <a:sym typeface="Corbel"/>
              </a:rPr>
              <a:t> Our Planned Parent Engagement Activities for the coming year include…</a:t>
            </a:r>
            <a:endParaRPr sz="2800" b="0" i="0" u="none">
              <a:solidFill>
                <a:schemeClr val="dk2"/>
              </a:solidFill>
              <a:latin typeface="Corbel"/>
              <a:ea typeface="Corbel"/>
              <a:cs typeface="Corbel"/>
              <a:sym typeface="Corbel"/>
            </a:endParaRPr>
          </a:p>
          <a:p>
            <a:pPr marL="0" marR="0" lvl="0" indent="0" algn="l" rtl="0">
              <a:lnSpc>
                <a:spcPct val="90000"/>
              </a:lnSpc>
              <a:spcBef>
                <a:spcPts val="1400"/>
              </a:spcBef>
              <a:spcAft>
                <a:spcPts val="0"/>
              </a:spcAft>
              <a:buNone/>
            </a:pPr>
            <a:r>
              <a:rPr lang="en" sz="2000" b="0">
                <a:solidFill>
                  <a:schemeClr val="dk2"/>
                </a:solidFill>
                <a:latin typeface="Corbel"/>
                <a:ea typeface="Corbel"/>
                <a:cs typeface="Corbel"/>
                <a:sym typeface="Corbel"/>
              </a:rPr>
              <a:t>Parent Workshops on Student Attendance, Parent Portal, Volunteer Orientation, Growth Mindset, Crayola Writing</a:t>
            </a:r>
            <a:endParaRPr sz="2000" b="0">
              <a:solidFill>
                <a:schemeClr val="dk2"/>
              </a:solidFill>
              <a:latin typeface="Corbel"/>
              <a:ea typeface="Corbel"/>
              <a:cs typeface="Corbel"/>
              <a:sym typeface="Corbel"/>
            </a:endParaRPr>
          </a:p>
          <a:p>
            <a:pPr marL="0" marR="0" lvl="0" indent="0" algn="l" rtl="0">
              <a:lnSpc>
                <a:spcPct val="90000"/>
              </a:lnSpc>
              <a:spcBef>
                <a:spcPts val="1400"/>
              </a:spcBef>
              <a:spcAft>
                <a:spcPts val="0"/>
              </a:spcAft>
              <a:buNone/>
            </a:pPr>
            <a:r>
              <a:rPr lang="en" sz="2000" b="0">
                <a:solidFill>
                  <a:schemeClr val="dk2"/>
                </a:solidFill>
                <a:latin typeface="Corbel"/>
                <a:ea typeface="Corbel"/>
                <a:cs typeface="Corbel"/>
                <a:sym typeface="Corbel"/>
              </a:rPr>
              <a:t>Join our SAC (School Advisory Committee) </a:t>
            </a:r>
            <a:endParaRPr sz="2000" b="0">
              <a:solidFill>
                <a:schemeClr val="dk2"/>
              </a:solidFill>
              <a:latin typeface="Corbel"/>
              <a:ea typeface="Corbel"/>
              <a:cs typeface="Corbel"/>
              <a:sym typeface="Corbel"/>
            </a:endParaRPr>
          </a:p>
          <a:p>
            <a:pPr marL="0" marR="0" lvl="0" indent="0" algn="l" rtl="0">
              <a:lnSpc>
                <a:spcPct val="90000"/>
              </a:lnSpc>
              <a:spcBef>
                <a:spcPts val="1400"/>
              </a:spcBef>
              <a:spcAft>
                <a:spcPts val="0"/>
              </a:spcAft>
              <a:buNone/>
            </a:pPr>
            <a:r>
              <a:rPr lang="en" sz="2000" b="0">
                <a:solidFill>
                  <a:schemeClr val="dk2"/>
                </a:solidFill>
                <a:latin typeface="Corbel"/>
                <a:ea typeface="Corbel"/>
                <a:cs typeface="Corbel"/>
                <a:sym typeface="Corbel"/>
              </a:rPr>
              <a:t>     Meetings are held monthly</a:t>
            </a:r>
            <a:endParaRPr sz="2000" b="0">
              <a:solidFill>
                <a:schemeClr val="dk2"/>
              </a:solidFill>
              <a:latin typeface="Corbel"/>
              <a:ea typeface="Corbel"/>
              <a:cs typeface="Corbel"/>
              <a:sym typeface="Corbel"/>
            </a:endParaRPr>
          </a:p>
          <a:p>
            <a:pPr marL="0" marR="0" lvl="0" indent="0" algn="l" rtl="0">
              <a:lnSpc>
                <a:spcPct val="90000"/>
              </a:lnSpc>
              <a:spcBef>
                <a:spcPts val="1400"/>
              </a:spcBef>
              <a:spcAft>
                <a:spcPts val="0"/>
              </a:spcAft>
              <a:buNone/>
            </a:pPr>
            <a:endParaRPr sz="2000" b="0">
              <a:solidFill>
                <a:schemeClr val="dk2"/>
              </a:solidFill>
              <a:latin typeface="Corbel"/>
              <a:ea typeface="Corbel"/>
              <a:cs typeface="Corbel"/>
              <a:sym typeface="Corbel"/>
            </a:endParaRPr>
          </a:p>
          <a:p>
            <a:pPr marL="0" marR="0" lvl="0" indent="0" algn="l" rtl="0">
              <a:lnSpc>
                <a:spcPct val="90000"/>
              </a:lnSpc>
              <a:spcBef>
                <a:spcPts val="1400"/>
              </a:spcBef>
              <a:spcAft>
                <a:spcPts val="0"/>
              </a:spcAft>
              <a:buNone/>
            </a:pPr>
            <a:endParaRPr sz="2000" b="0">
              <a:solidFill>
                <a:schemeClr val="dk2"/>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609600" y="285750"/>
            <a:ext cx="73152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3200"/>
              <a:buFont typeface="Corbel"/>
              <a:buNone/>
            </a:pPr>
            <a:br>
              <a:rPr lang="en" sz="3200" b="0" i="0" u="none" strike="noStrike" cap="none">
                <a:solidFill>
                  <a:schemeClr val="dk2"/>
                </a:solidFill>
                <a:latin typeface="Corbel"/>
                <a:ea typeface="Corbel"/>
                <a:cs typeface="Corbel"/>
                <a:sym typeface="Corbel"/>
              </a:rPr>
            </a:br>
            <a:r>
              <a:rPr lang="en" sz="3200" b="1" i="0" u="none" strike="noStrike" cap="none">
                <a:solidFill>
                  <a:schemeClr val="dk2"/>
                </a:solidFill>
                <a:latin typeface="Corbel"/>
                <a:ea typeface="Corbel"/>
                <a:cs typeface="Corbel"/>
                <a:sym typeface="Corbel"/>
              </a:rPr>
              <a:t>TEACHER &amp; PARAPROFESSIONAL  QUALIFICATIONS</a:t>
            </a:r>
            <a:br>
              <a:rPr lang="en" sz="3200" b="0" i="0" u="none" strike="noStrike" cap="none">
                <a:solidFill>
                  <a:schemeClr val="dk2"/>
                </a:solidFill>
                <a:latin typeface="Corbel"/>
                <a:ea typeface="Corbel"/>
                <a:cs typeface="Corbel"/>
                <a:sym typeface="Corbel"/>
              </a:rPr>
            </a:br>
            <a:endParaRPr/>
          </a:p>
        </p:txBody>
      </p:sp>
      <p:sp>
        <p:nvSpPr>
          <p:cNvPr id="215" name="Google Shape;215;p37"/>
          <p:cNvSpPr txBox="1">
            <a:spLocks noGrp="1"/>
          </p:cNvSpPr>
          <p:nvPr>
            <p:ph type="body" idx="1"/>
          </p:nvPr>
        </p:nvSpPr>
        <p:spPr>
          <a:xfrm>
            <a:off x="699150" y="940000"/>
            <a:ext cx="7136100" cy="555900"/>
          </a:xfrm>
          <a:prstGeom prst="rect">
            <a:avLst/>
          </a:prstGeom>
          <a:noFill/>
          <a:ln>
            <a:noFill/>
          </a:ln>
        </p:spPr>
        <p:txBody>
          <a:bodyPr spcFirstLastPara="1" wrap="square" lIns="91425" tIns="45700" rIns="91425" bIns="45700" anchor="t" anchorCtr="0">
            <a:noAutofit/>
          </a:bodyPr>
          <a:lstStyle/>
          <a:p>
            <a:pPr marL="182562" marR="0" lvl="0" indent="-4762" algn="l" rtl="0">
              <a:lnSpc>
                <a:spcPct val="80000"/>
              </a:lnSpc>
              <a:spcBef>
                <a:spcPts val="0"/>
              </a:spcBef>
              <a:spcAft>
                <a:spcPts val="0"/>
              </a:spcAft>
              <a:buClr>
                <a:schemeClr val="lt1"/>
              </a:buClr>
              <a:buSzPts val="2800"/>
              <a:buFont typeface="Noto Sans Symbols"/>
              <a:buNone/>
            </a:pPr>
            <a:endParaRPr sz="2800" b="1" i="0" u="none">
              <a:solidFill>
                <a:schemeClr val="dk2"/>
              </a:solidFill>
              <a:latin typeface="Corbel"/>
              <a:ea typeface="Corbel"/>
              <a:cs typeface="Corbel"/>
              <a:sym typeface="Corbel"/>
            </a:endParaRPr>
          </a:p>
          <a:p>
            <a:pPr marL="182562" marR="0" lvl="0" indent="-182562" algn="l" rtl="0">
              <a:lnSpc>
                <a:spcPct val="80000"/>
              </a:lnSpc>
              <a:spcBef>
                <a:spcPts val="1400"/>
              </a:spcBef>
              <a:spcAft>
                <a:spcPts val="0"/>
              </a:spcAft>
              <a:buClr>
                <a:schemeClr val="dk2"/>
              </a:buClr>
              <a:buSzPts val="2800"/>
              <a:buFont typeface="Noto Sans Symbols"/>
              <a:buChar char="❖"/>
            </a:pPr>
            <a:r>
              <a:rPr lang="en" sz="2800" b="1" i="0" u="none">
                <a:solidFill>
                  <a:schemeClr val="dk2"/>
                </a:solidFill>
                <a:latin typeface="Corbel"/>
                <a:ea typeface="Corbel"/>
                <a:cs typeface="Corbel"/>
                <a:sym typeface="Corbel"/>
              </a:rPr>
              <a:t>Appropriately State Certified Teachers</a:t>
            </a:r>
            <a:r>
              <a:rPr lang="en" sz="2800" b="0" i="0" u="none">
                <a:solidFill>
                  <a:schemeClr val="dk2"/>
                </a:solidFill>
                <a:latin typeface="Corbel"/>
                <a:ea typeface="Corbel"/>
                <a:cs typeface="Corbel"/>
                <a:sym typeface="Corbel"/>
              </a:rPr>
              <a:t>:</a:t>
            </a:r>
            <a:endParaRPr>
              <a:solidFill>
                <a:schemeClr val="dk2"/>
              </a:solidFill>
            </a:endParaRPr>
          </a:p>
          <a:p>
            <a:pPr marL="411162" marR="0" lvl="1" indent="-182562" algn="l" rtl="0">
              <a:lnSpc>
                <a:spcPct val="80000"/>
              </a:lnSpc>
              <a:spcBef>
                <a:spcPts val="4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Certified by passing state examination (PRAXIS) </a:t>
            </a:r>
            <a:endParaRPr>
              <a:solidFill>
                <a:schemeClr val="dk2"/>
              </a:solidFill>
            </a:endParaRPr>
          </a:p>
          <a:p>
            <a:pPr marL="411162" marR="0" lvl="1" indent="-182562" algn="l" rtl="0">
              <a:lnSpc>
                <a:spcPct val="80000"/>
              </a:lnSpc>
              <a:spcBef>
                <a:spcPts val="6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BA degree </a:t>
            </a:r>
            <a:endParaRPr>
              <a:solidFill>
                <a:schemeClr val="dk2"/>
              </a:solidFill>
            </a:endParaRPr>
          </a:p>
          <a:p>
            <a:pPr marL="411162" marR="0" lvl="1" indent="-182562" algn="l" rtl="0">
              <a:lnSpc>
                <a:spcPct val="80000"/>
              </a:lnSpc>
              <a:spcBef>
                <a:spcPts val="6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Area of certification must match the teaching assignment</a:t>
            </a:r>
            <a:endParaRPr sz="2400" b="1" i="0" u="none">
              <a:solidFill>
                <a:schemeClr val="dk2"/>
              </a:solidFill>
              <a:latin typeface="Corbel"/>
              <a:ea typeface="Corbel"/>
              <a:cs typeface="Corbel"/>
              <a:sym typeface="Corbel"/>
            </a:endParaRPr>
          </a:p>
          <a:p>
            <a:pPr marL="182562" marR="0" lvl="0" indent="-182562" algn="l" rtl="0">
              <a:lnSpc>
                <a:spcPct val="90000"/>
              </a:lnSpc>
              <a:spcBef>
                <a:spcPts val="1400"/>
              </a:spcBef>
              <a:spcAft>
                <a:spcPts val="0"/>
              </a:spcAft>
              <a:buClr>
                <a:schemeClr val="dk2"/>
              </a:buClr>
              <a:buSzPts val="2800"/>
              <a:buFont typeface="Noto Sans Symbols"/>
              <a:buChar char="❖"/>
            </a:pPr>
            <a:r>
              <a:rPr lang="en" sz="2800" b="1" i="0" u="none">
                <a:solidFill>
                  <a:schemeClr val="dk2"/>
                </a:solidFill>
                <a:latin typeface="Corbel"/>
                <a:ea typeface="Corbel"/>
                <a:cs typeface="Corbel"/>
                <a:sym typeface="Corbel"/>
              </a:rPr>
              <a:t>To be hired, all paraprofessionals must be Appropriately State Certified: </a:t>
            </a:r>
            <a:endParaRPr>
              <a:solidFill>
                <a:schemeClr val="dk2"/>
              </a:solidFill>
            </a:endParaRPr>
          </a:p>
          <a:p>
            <a:pPr marL="411162" marR="0" lvl="1" indent="-182562" algn="l" rtl="0">
              <a:lnSpc>
                <a:spcPct val="90000"/>
              </a:lnSpc>
              <a:spcBef>
                <a:spcPts val="400"/>
              </a:spcBef>
              <a:spcAft>
                <a:spcPts val="0"/>
              </a:spcAft>
              <a:buClr>
                <a:schemeClr val="dk2"/>
              </a:buClr>
              <a:buSzPts val="1800"/>
              <a:buFont typeface="Noto Sans Symbols"/>
              <a:buChar char="❖"/>
            </a:pPr>
            <a:r>
              <a:rPr lang="en" sz="1800" b="0" i="0" u="none" strike="noStrike" cap="none">
                <a:solidFill>
                  <a:schemeClr val="dk2"/>
                </a:solidFill>
                <a:latin typeface="Corbel"/>
                <a:ea typeface="Corbel"/>
                <a:cs typeface="Corbel"/>
                <a:sym typeface="Corbel"/>
              </a:rPr>
              <a:t>Completed two years of higher education study, OR</a:t>
            </a:r>
            <a:endParaRPr>
              <a:solidFill>
                <a:schemeClr val="dk2"/>
              </a:solidFill>
            </a:endParaRPr>
          </a:p>
          <a:p>
            <a:pPr marL="411162" marR="0" lvl="1" indent="-182562" algn="l" rtl="0">
              <a:lnSpc>
                <a:spcPct val="90000"/>
              </a:lnSpc>
              <a:spcBef>
                <a:spcPts val="600"/>
              </a:spcBef>
              <a:spcAft>
                <a:spcPts val="0"/>
              </a:spcAft>
              <a:buClr>
                <a:schemeClr val="dk2"/>
              </a:buClr>
              <a:buSzPts val="1800"/>
              <a:buFont typeface="Noto Sans Symbols"/>
              <a:buChar char="❖"/>
            </a:pPr>
            <a:r>
              <a:rPr lang="en" sz="1800" b="0" i="0" u="none" strike="noStrike" cap="none">
                <a:solidFill>
                  <a:schemeClr val="dk2"/>
                </a:solidFill>
                <a:latin typeface="Corbel"/>
                <a:ea typeface="Corbel"/>
                <a:cs typeface="Corbel"/>
                <a:sym typeface="Corbel"/>
              </a:rPr>
              <a:t>Hold an Associate Degree, OR</a:t>
            </a:r>
            <a:endParaRPr>
              <a:solidFill>
                <a:schemeClr val="dk2"/>
              </a:solidFill>
            </a:endParaRPr>
          </a:p>
          <a:p>
            <a:pPr marL="411162" marR="0" lvl="1" indent="-182562" algn="l" rtl="0">
              <a:lnSpc>
                <a:spcPct val="90000"/>
              </a:lnSpc>
              <a:spcBef>
                <a:spcPts val="600"/>
              </a:spcBef>
              <a:spcAft>
                <a:spcPts val="0"/>
              </a:spcAft>
              <a:buClr>
                <a:schemeClr val="dk2"/>
              </a:buClr>
              <a:buSzPts val="1800"/>
              <a:buFont typeface="Noto Sans Symbols"/>
              <a:buChar char="❖"/>
            </a:pPr>
            <a:r>
              <a:rPr lang="en" sz="1800" b="0" i="0" u="none" strike="noStrike" cap="none">
                <a:solidFill>
                  <a:schemeClr val="dk2"/>
                </a:solidFill>
                <a:latin typeface="Corbel"/>
                <a:ea typeface="Corbel"/>
                <a:cs typeface="Corbel"/>
                <a:sym typeface="Corbel"/>
              </a:rPr>
              <a:t>Pass a rigorous, formal assessment</a:t>
            </a:r>
            <a:endParaRPr sz="2400" b="0" i="0" u="none" strike="noStrike" cap="none">
              <a:solidFill>
                <a:schemeClr val="dk2"/>
              </a:solidFill>
              <a:latin typeface="Corbel"/>
              <a:ea typeface="Corbel"/>
              <a:cs typeface="Corbel"/>
              <a:sym typeface="Corbel"/>
            </a:endParaRPr>
          </a:p>
          <a:p>
            <a:pPr marL="182562" marR="0" lvl="0" indent="-30162" algn="l" rtl="0">
              <a:lnSpc>
                <a:spcPct val="90000"/>
              </a:lnSpc>
              <a:spcBef>
                <a:spcPts val="1600"/>
              </a:spcBef>
              <a:spcAft>
                <a:spcPts val="0"/>
              </a:spcAft>
              <a:buClr>
                <a:schemeClr val="lt1"/>
              </a:buClr>
              <a:buSzPts val="2400"/>
              <a:buFont typeface="Noto Sans Symbols"/>
              <a:buNone/>
            </a:pPr>
            <a:endParaRPr sz="2400" b="0" i="0" u="none" strike="noStrike" cap="none">
              <a:solidFill>
                <a:schemeClr val="dk2"/>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685800" y="213122"/>
            <a:ext cx="7772400" cy="1131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4000"/>
              <a:buFont typeface="Corbel"/>
              <a:buNone/>
            </a:pPr>
            <a:r>
              <a:rPr lang="en" sz="4000" b="1" i="0" u="none" strike="noStrike" cap="none">
                <a:solidFill>
                  <a:schemeClr val="dk2"/>
                </a:solidFill>
                <a:latin typeface="Corbel"/>
                <a:ea typeface="Corbel"/>
                <a:cs typeface="Corbel"/>
                <a:sym typeface="Corbel"/>
              </a:rPr>
              <a:t>RIGHT TO KNOW QUALIFICATIONS</a:t>
            </a:r>
            <a:endParaRPr/>
          </a:p>
        </p:txBody>
      </p:sp>
      <p:sp>
        <p:nvSpPr>
          <p:cNvPr id="221" name="Google Shape;221;p38"/>
          <p:cNvSpPr txBox="1">
            <a:spLocks noGrp="1"/>
          </p:cNvSpPr>
          <p:nvPr>
            <p:ph type="body" idx="1"/>
          </p:nvPr>
        </p:nvSpPr>
        <p:spPr>
          <a:xfrm>
            <a:off x="732750" y="1344125"/>
            <a:ext cx="7678500" cy="5559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90000"/>
              </a:lnSpc>
              <a:spcBef>
                <a:spcPts val="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You have the right to request the qualifications of your child’s teacher and any instructional paraprofessionals that work with your child.</a:t>
            </a:r>
            <a:endParaRPr>
              <a:solidFill>
                <a:schemeClr val="dk2"/>
              </a:solidFill>
            </a:endParaRPr>
          </a:p>
          <a:p>
            <a:pPr marL="182562" marR="0" lvl="0" indent="-182562" algn="l" rtl="0">
              <a:lnSpc>
                <a:spcPct val="90000"/>
              </a:lnSpc>
              <a:spcBef>
                <a:spcPts val="1400"/>
              </a:spcBef>
              <a:spcAft>
                <a:spcPts val="0"/>
              </a:spcAft>
              <a:buClr>
                <a:schemeClr val="lt1"/>
              </a:buClr>
              <a:buSzPts val="2400"/>
              <a:buFont typeface="Noto Sans Symbols"/>
              <a:buNone/>
            </a:pPr>
            <a:endParaRPr sz="2400" b="0" i="0" u="none">
              <a:solidFill>
                <a:schemeClr val="dk2"/>
              </a:solidFill>
              <a:latin typeface="Corbel"/>
              <a:ea typeface="Corbel"/>
              <a:cs typeface="Corbel"/>
              <a:sym typeface="Corbel"/>
            </a:endParaRPr>
          </a:p>
          <a:p>
            <a:pPr marL="182562" marR="0" lvl="0" indent="-182562" algn="l" rtl="0">
              <a:lnSpc>
                <a:spcPct val="90000"/>
              </a:lnSpc>
              <a:spcBef>
                <a:spcPts val="140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To learn the qualifications of these staff members, please make an appointment with the principal.</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685800" y="213122"/>
            <a:ext cx="7772400" cy="1131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4000"/>
              <a:buFont typeface="Corbel"/>
              <a:buNone/>
            </a:pPr>
            <a:r>
              <a:rPr lang="en" sz="4000" b="1" i="0" u="none" strike="noStrike" cap="none">
                <a:solidFill>
                  <a:schemeClr val="dk2"/>
                </a:solidFill>
                <a:latin typeface="Corbel"/>
                <a:ea typeface="Corbel"/>
                <a:cs typeface="Corbel"/>
                <a:sym typeface="Corbel"/>
              </a:rPr>
              <a:t>RIGHT TO KNOW </a:t>
            </a:r>
            <a:br>
              <a:rPr lang="en" sz="4000" b="1" i="0" u="none" strike="noStrike" cap="none">
                <a:solidFill>
                  <a:schemeClr val="dk2"/>
                </a:solidFill>
                <a:latin typeface="Corbel"/>
                <a:ea typeface="Corbel"/>
                <a:cs typeface="Corbel"/>
                <a:sym typeface="Corbel"/>
              </a:rPr>
            </a:br>
            <a:r>
              <a:rPr lang="en" sz="4000" b="1" i="0" u="none" strike="noStrike" cap="none">
                <a:solidFill>
                  <a:schemeClr val="dk2"/>
                </a:solidFill>
                <a:latin typeface="Corbel"/>
                <a:ea typeface="Corbel"/>
                <a:cs typeface="Corbel"/>
                <a:sym typeface="Corbel"/>
              </a:rPr>
              <a:t>4 WEEK LETTER</a:t>
            </a:r>
            <a:endParaRPr/>
          </a:p>
        </p:txBody>
      </p:sp>
      <p:sp>
        <p:nvSpPr>
          <p:cNvPr id="227" name="Google Shape;227;p39"/>
          <p:cNvSpPr txBox="1">
            <a:spLocks noGrp="1"/>
          </p:cNvSpPr>
          <p:nvPr>
            <p:ph type="body" idx="1"/>
          </p:nvPr>
        </p:nvSpPr>
        <p:spPr>
          <a:xfrm>
            <a:off x="685800" y="1344125"/>
            <a:ext cx="7075800" cy="5559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90000"/>
              </a:lnSpc>
              <a:spcBef>
                <a:spcPts val="0"/>
              </a:spcBef>
              <a:spcAft>
                <a:spcPts val="0"/>
              </a:spcAft>
              <a:buClr>
                <a:schemeClr val="lt1"/>
              </a:buClr>
              <a:buSzPts val="2200"/>
              <a:buFont typeface="Noto Sans Symbols"/>
              <a:buNone/>
            </a:pPr>
            <a:r>
              <a:rPr lang="en" sz="2200" b="0" i="0" u="none">
                <a:solidFill>
                  <a:schemeClr val="dk2"/>
                </a:solidFill>
                <a:latin typeface="Corbel"/>
                <a:ea typeface="Corbel"/>
                <a:cs typeface="Corbel"/>
                <a:sym typeface="Corbel"/>
              </a:rPr>
              <a:t>	</a:t>
            </a:r>
            <a:endParaRPr>
              <a:solidFill>
                <a:schemeClr val="dk2"/>
              </a:solidFill>
            </a:endParaRPr>
          </a:p>
          <a:p>
            <a:pPr marL="182562" marR="0" lvl="0" indent="-182562" algn="l" rtl="0">
              <a:lnSpc>
                <a:spcPct val="90000"/>
              </a:lnSpc>
              <a:spcBef>
                <a:spcPts val="140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You will be notified in writing when your child is taught for 4 or more consecutive weeks by a teacher who is not Appropriately State Certified.</a:t>
            </a:r>
            <a:endParaRPr>
              <a:solidFill>
                <a:schemeClr val="dk2"/>
              </a:solidFill>
            </a:endParaRPr>
          </a:p>
          <a:p>
            <a:pPr marL="182562" marR="0" lvl="0" indent="-30162" algn="l" rtl="0">
              <a:lnSpc>
                <a:spcPct val="90000"/>
              </a:lnSpc>
              <a:spcBef>
                <a:spcPts val="1400"/>
              </a:spcBef>
              <a:spcAft>
                <a:spcPts val="0"/>
              </a:spcAft>
              <a:buClr>
                <a:schemeClr val="lt1"/>
              </a:buClr>
              <a:buSzPts val="2400"/>
              <a:buFont typeface="Noto Sans Symbols"/>
              <a:buNone/>
            </a:pPr>
            <a:endParaRPr sz="2400" b="0" i="0" u="none">
              <a:solidFill>
                <a:schemeClr val="dk2"/>
              </a:solidFill>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685800" y="482350"/>
            <a:ext cx="6870600" cy="7428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3200"/>
              <a:buFont typeface="Corbel"/>
              <a:buNone/>
            </a:pPr>
            <a:r>
              <a:rPr lang="en" sz="3200" b="1" i="0" u="none" strike="noStrike" cap="none">
                <a:solidFill>
                  <a:schemeClr val="dk2"/>
                </a:solidFill>
                <a:latin typeface="Corbel"/>
                <a:ea typeface="Corbel"/>
                <a:cs typeface="Corbel"/>
                <a:sym typeface="Corbel"/>
              </a:rPr>
              <a:t>STATE ACADEMIC STANDARDS AND ASSESSMENTS</a:t>
            </a:r>
            <a:endParaRPr/>
          </a:p>
        </p:txBody>
      </p:sp>
      <p:sp>
        <p:nvSpPr>
          <p:cNvPr id="233" name="Google Shape;233;p40"/>
          <p:cNvSpPr txBox="1">
            <a:spLocks noGrp="1"/>
          </p:cNvSpPr>
          <p:nvPr>
            <p:ph type="body" idx="1"/>
          </p:nvPr>
        </p:nvSpPr>
        <p:spPr>
          <a:xfrm>
            <a:off x="901925" y="941425"/>
            <a:ext cx="7231200" cy="168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Noto Sans Symbols"/>
              <a:buNone/>
            </a:pPr>
            <a:endParaRPr sz="2800" b="0" i="0" u="none">
              <a:solidFill>
                <a:srgbClr val="0B315B"/>
              </a:solidFill>
              <a:latin typeface="Corbel"/>
              <a:ea typeface="Corbel"/>
              <a:cs typeface="Corbel"/>
              <a:sym typeface="Corbel"/>
            </a:endParaRPr>
          </a:p>
          <a:p>
            <a:pPr marL="0" marR="0" lvl="0" indent="-177800" algn="l" rtl="0">
              <a:lnSpc>
                <a:spcPct val="90000"/>
              </a:lnSpc>
              <a:spcBef>
                <a:spcPts val="1400"/>
              </a:spcBef>
              <a:spcAft>
                <a:spcPts val="0"/>
              </a:spcAft>
              <a:buClr>
                <a:srgbClr val="0B315B"/>
              </a:buClr>
              <a:buSzPts val="2800"/>
              <a:buFont typeface="Noto Sans Symbols"/>
              <a:buChar char="❖"/>
            </a:pPr>
            <a:r>
              <a:rPr lang="en" sz="2800" b="0" i="0" u="none">
                <a:solidFill>
                  <a:srgbClr val="0B315B"/>
                </a:solidFill>
                <a:latin typeface="Corbel"/>
                <a:ea typeface="Corbel"/>
                <a:cs typeface="Corbel"/>
                <a:sym typeface="Corbel"/>
              </a:rPr>
              <a:t>Our State Assessments are…</a:t>
            </a:r>
            <a:endParaRPr>
              <a:solidFill>
                <a:srgbClr val="0B315B"/>
              </a:solidFill>
            </a:endParaRPr>
          </a:p>
          <a:p>
            <a:pPr marL="0" marR="0" lvl="0" indent="0" algn="l" rtl="0">
              <a:lnSpc>
                <a:spcPct val="90000"/>
              </a:lnSpc>
              <a:spcBef>
                <a:spcPts val="1400"/>
              </a:spcBef>
              <a:spcAft>
                <a:spcPts val="0"/>
              </a:spcAft>
              <a:buClr>
                <a:schemeClr val="lt1"/>
              </a:buClr>
              <a:buSzPts val="2800"/>
              <a:buFont typeface="Noto Sans Symbols"/>
              <a:buNone/>
            </a:pPr>
            <a:r>
              <a:rPr lang="en" sz="2800" b="0">
                <a:solidFill>
                  <a:srgbClr val="0B315B"/>
                </a:solidFill>
                <a:latin typeface="Corbel"/>
                <a:ea typeface="Corbel"/>
                <a:cs typeface="Corbel"/>
                <a:sym typeface="Corbel"/>
              </a:rPr>
              <a:t>    PSSA Literacy &amp; Math:  Grade 3, 4, 5 </a:t>
            </a:r>
            <a:endParaRPr sz="2800" b="0">
              <a:solidFill>
                <a:srgbClr val="0B315B"/>
              </a:solidFill>
              <a:latin typeface="Corbel"/>
              <a:ea typeface="Corbel"/>
              <a:cs typeface="Corbel"/>
              <a:sym typeface="Corbel"/>
            </a:endParaRPr>
          </a:p>
          <a:p>
            <a:pPr marL="0" marR="0" lvl="0" indent="0" algn="l" rtl="0">
              <a:lnSpc>
                <a:spcPct val="90000"/>
              </a:lnSpc>
              <a:spcBef>
                <a:spcPts val="1400"/>
              </a:spcBef>
              <a:spcAft>
                <a:spcPts val="0"/>
              </a:spcAft>
              <a:buClr>
                <a:schemeClr val="lt1"/>
              </a:buClr>
              <a:buSzPts val="2800"/>
              <a:buFont typeface="Noto Sans Symbols"/>
              <a:buNone/>
            </a:pPr>
            <a:r>
              <a:rPr lang="en" sz="2800" b="0">
                <a:solidFill>
                  <a:srgbClr val="0B315B"/>
                </a:solidFill>
                <a:latin typeface="Corbel"/>
                <a:ea typeface="Corbel"/>
                <a:cs typeface="Corbel"/>
                <a:sym typeface="Corbel"/>
              </a:rPr>
              <a:t>    PSSA Science:  Grade 4</a:t>
            </a:r>
            <a:endParaRPr sz="2800" b="0">
              <a:solidFill>
                <a:srgbClr val="0B315B"/>
              </a:solidFill>
              <a:latin typeface="Corbel"/>
              <a:ea typeface="Corbel"/>
              <a:cs typeface="Corbel"/>
              <a:sym typeface="Corbel"/>
            </a:endParaRPr>
          </a:p>
          <a:p>
            <a:pPr marL="0" marR="0" lvl="0" indent="-177800" algn="l" rtl="0">
              <a:lnSpc>
                <a:spcPct val="90000"/>
              </a:lnSpc>
              <a:spcBef>
                <a:spcPts val="1400"/>
              </a:spcBef>
              <a:spcAft>
                <a:spcPts val="0"/>
              </a:spcAft>
              <a:buClr>
                <a:srgbClr val="0B315B"/>
              </a:buClr>
              <a:buSzPts val="2800"/>
              <a:buFont typeface="Noto Sans Symbols"/>
              <a:buChar char="❖"/>
            </a:pPr>
            <a:r>
              <a:rPr lang="en" sz="2800" b="0" i="0" u="none">
                <a:solidFill>
                  <a:srgbClr val="0B315B"/>
                </a:solidFill>
                <a:latin typeface="Corbel"/>
                <a:ea typeface="Corbel"/>
                <a:cs typeface="Corbel"/>
                <a:sym typeface="Corbel"/>
              </a:rPr>
              <a:t>During report card conferences your child’s teacher will discuss the State’s academic content standards. These conferences will be held on…November 23, 24, 25.  </a:t>
            </a:r>
            <a:endParaRPr>
              <a:solidFill>
                <a:srgbClr val="0B315B"/>
              </a:solidFill>
            </a:endParaRPr>
          </a:p>
          <a:p>
            <a:pPr marL="0" marR="0" lvl="0" indent="0" algn="l" rtl="0">
              <a:lnSpc>
                <a:spcPct val="90000"/>
              </a:lnSpc>
              <a:spcBef>
                <a:spcPts val="1400"/>
              </a:spcBef>
              <a:spcAft>
                <a:spcPts val="0"/>
              </a:spcAft>
              <a:buClr>
                <a:schemeClr val="lt1"/>
              </a:buClr>
              <a:buSzPts val="2800"/>
              <a:buFont typeface="Noto Sans Symbols"/>
              <a:buNone/>
            </a:pPr>
            <a:endParaRPr sz="2800" b="0" i="0" u="none">
              <a:solidFill>
                <a:srgbClr val="0B315B"/>
              </a:solidFill>
              <a:latin typeface="Corbel"/>
              <a:ea typeface="Corbel"/>
              <a:cs typeface="Corbel"/>
              <a:sym typeface="Corbel"/>
            </a:endParaRPr>
          </a:p>
          <a:p>
            <a:pPr marL="182562" marR="0" lvl="0" indent="-4762" algn="l" rtl="0">
              <a:lnSpc>
                <a:spcPct val="90000"/>
              </a:lnSpc>
              <a:spcBef>
                <a:spcPts val="1400"/>
              </a:spcBef>
              <a:spcAft>
                <a:spcPts val="0"/>
              </a:spcAft>
              <a:buClr>
                <a:schemeClr val="lt1"/>
              </a:buClr>
              <a:buSzPts val="2800"/>
              <a:buFont typeface="Noto Sans Symbols"/>
              <a:buNone/>
            </a:pPr>
            <a:endParaRPr sz="2800" b="0" i="0" u="none">
              <a:solidFill>
                <a:srgbClr val="0B315B"/>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685800" y="213122"/>
            <a:ext cx="7772400" cy="1131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4000"/>
              <a:buFont typeface="Corbel"/>
              <a:buNone/>
            </a:pPr>
            <a:r>
              <a:rPr lang="en" sz="4000" b="1" i="0" u="none" strike="noStrike" cap="none">
                <a:solidFill>
                  <a:schemeClr val="dk2"/>
                </a:solidFill>
                <a:latin typeface="Corbel"/>
                <a:ea typeface="Corbel"/>
                <a:cs typeface="Corbel"/>
                <a:sym typeface="Corbel"/>
              </a:rPr>
              <a:t>CURRICULUM</a:t>
            </a:r>
            <a:endParaRPr/>
          </a:p>
        </p:txBody>
      </p:sp>
      <p:sp>
        <p:nvSpPr>
          <p:cNvPr id="239" name="Google Shape;239;p41"/>
          <p:cNvSpPr txBox="1">
            <a:spLocks noGrp="1"/>
          </p:cNvSpPr>
          <p:nvPr>
            <p:ph type="body" idx="1"/>
          </p:nvPr>
        </p:nvSpPr>
        <p:spPr>
          <a:xfrm>
            <a:off x="730800" y="1052125"/>
            <a:ext cx="6697500" cy="37386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90000"/>
              </a:lnSpc>
              <a:spcBef>
                <a:spcPts val="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Our school’s curriculum is…</a:t>
            </a:r>
            <a:endParaRPr>
              <a:solidFill>
                <a:schemeClr val="dk2"/>
              </a:solidFill>
            </a:endParaRPr>
          </a:p>
          <a:p>
            <a:pPr marL="182562" marR="0" lvl="0" indent="-30162" algn="l" rtl="0">
              <a:lnSpc>
                <a:spcPct val="90000"/>
              </a:lnSpc>
              <a:spcBef>
                <a:spcPts val="1400"/>
              </a:spcBef>
              <a:spcAft>
                <a:spcPts val="0"/>
              </a:spcAft>
              <a:buClr>
                <a:schemeClr val="lt1"/>
              </a:buClr>
              <a:buSzPts val="2400"/>
              <a:buFont typeface="Noto Sans Symbols"/>
              <a:buNone/>
            </a:pPr>
            <a:r>
              <a:rPr lang="en" sz="2400" b="0">
                <a:solidFill>
                  <a:schemeClr val="dk2"/>
                </a:solidFill>
                <a:latin typeface="Corbel"/>
                <a:ea typeface="Corbel"/>
                <a:cs typeface="Corbel"/>
                <a:sym typeface="Corbel"/>
              </a:rPr>
              <a:t>     Ready Gen for Literacy</a:t>
            </a:r>
            <a:endParaRPr sz="2400" b="0">
              <a:solidFill>
                <a:schemeClr val="dk2"/>
              </a:solidFill>
              <a:latin typeface="Corbel"/>
              <a:ea typeface="Corbel"/>
              <a:cs typeface="Corbel"/>
              <a:sym typeface="Corbel"/>
            </a:endParaRPr>
          </a:p>
          <a:p>
            <a:pPr marL="182562" marR="0" lvl="0" indent="-30162" algn="l" rtl="0">
              <a:lnSpc>
                <a:spcPct val="90000"/>
              </a:lnSpc>
              <a:spcBef>
                <a:spcPts val="1400"/>
              </a:spcBef>
              <a:spcAft>
                <a:spcPts val="0"/>
              </a:spcAft>
              <a:buClr>
                <a:schemeClr val="lt1"/>
              </a:buClr>
              <a:buSzPts val="2400"/>
              <a:buFont typeface="Noto Sans Symbols"/>
              <a:buNone/>
            </a:pPr>
            <a:r>
              <a:rPr lang="en" sz="2400" b="0">
                <a:solidFill>
                  <a:schemeClr val="dk2"/>
                </a:solidFill>
                <a:latin typeface="Corbel"/>
                <a:ea typeface="Corbel"/>
                <a:cs typeface="Corbel"/>
                <a:sym typeface="Corbel"/>
              </a:rPr>
              <a:t>     Math Expressions for Math</a:t>
            </a:r>
            <a:endParaRPr sz="2400" b="0">
              <a:solidFill>
                <a:schemeClr val="dk2"/>
              </a:solidFill>
              <a:latin typeface="Corbel"/>
              <a:ea typeface="Corbel"/>
              <a:cs typeface="Corbel"/>
              <a:sym typeface="Corbel"/>
            </a:endParaRPr>
          </a:p>
          <a:p>
            <a:pPr marL="182562" marR="0" lvl="0" indent="-30162" algn="l" rtl="0">
              <a:lnSpc>
                <a:spcPct val="90000"/>
              </a:lnSpc>
              <a:spcBef>
                <a:spcPts val="1400"/>
              </a:spcBef>
              <a:spcAft>
                <a:spcPts val="0"/>
              </a:spcAft>
              <a:buClr>
                <a:schemeClr val="lt1"/>
              </a:buClr>
              <a:buSzPts val="2400"/>
              <a:buFont typeface="Noto Sans Symbols"/>
              <a:buNone/>
            </a:pPr>
            <a:endParaRPr sz="2400" b="0" i="0" u="none">
              <a:solidFill>
                <a:schemeClr val="dk2"/>
              </a:solidFill>
              <a:latin typeface="Corbel"/>
              <a:ea typeface="Corbel"/>
              <a:cs typeface="Corbel"/>
              <a:sym typeface="Corbel"/>
            </a:endParaRPr>
          </a:p>
          <a:p>
            <a:pPr marL="182562" marR="0" lvl="0" indent="-182562" algn="l" rtl="0">
              <a:lnSpc>
                <a:spcPct val="90000"/>
              </a:lnSpc>
              <a:spcBef>
                <a:spcPts val="140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You can support student learning at home.</a:t>
            </a:r>
            <a:endParaRPr>
              <a:solidFill>
                <a:schemeClr val="dk2"/>
              </a:solidFill>
            </a:endParaRPr>
          </a:p>
          <a:p>
            <a:pPr marL="182562" marR="0" lvl="0" indent="-30162" algn="l" rtl="0">
              <a:lnSpc>
                <a:spcPct val="90000"/>
              </a:lnSpc>
              <a:spcBef>
                <a:spcPts val="1400"/>
              </a:spcBef>
              <a:spcAft>
                <a:spcPts val="0"/>
              </a:spcAft>
              <a:buClr>
                <a:schemeClr val="lt1"/>
              </a:buClr>
              <a:buSzPts val="2400"/>
              <a:buFont typeface="Noto Sans Symbols"/>
              <a:buNone/>
            </a:pPr>
            <a:r>
              <a:rPr lang="en" sz="2400" b="0">
                <a:solidFill>
                  <a:schemeClr val="dk2"/>
                </a:solidFill>
                <a:latin typeface="Corbel"/>
                <a:ea typeface="Corbel"/>
                <a:cs typeface="Corbel"/>
                <a:sym typeface="Corbel"/>
              </a:rPr>
              <a:t>     Ensure that students are logged on each day by</a:t>
            </a:r>
            <a:endParaRPr sz="2400" b="0">
              <a:solidFill>
                <a:schemeClr val="dk2"/>
              </a:solidFill>
              <a:latin typeface="Corbel"/>
              <a:ea typeface="Corbel"/>
              <a:cs typeface="Corbel"/>
              <a:sym typeface="Corbel"/>
            </a:endParaRPr>
          </a:p>
          <a:p>
            <a:pPr marL="182562" marR="0" lvl="0" indent="-30162" algn="l" rtl="0">
              <a:lnSpc>
                <a:spcPct val="90000"/>
              </a:lnSpc>
              <a:spcBef>
                <a:spcPts val="1400"/>
              </a:spcBef>
              <a:spcAft>
                <a:spcPts val="0"/>
              </a:spcAft>
              <a:buClr>
                <a:schemeClr val="lt1"/>
              </a:buClr>
              <a:buSzPts val="2400"/>
              <a:buFont typeface="Noto Sans Symbols"/>
              <a:buNone/>
            </a:pPr>
            <a:r>
              <a:rPr lang="en" sz="2400" b="0">
                <a:solidFill>
                  <a:schemeClr val="dk2"/>
                </a:solidFill>
                <a:latin typeface="Corbel"/>
                <a:ea typeface="Corbel"/>
                <a:cs typeface="Corbel"/>
                <a:sym typeface="Corbel"/>
              </a:rPr>
              <a:t>     8:30 am and that they attend every day.  </a:t>
            </a:r>
            <a:endParaRPr sz="2400" b="0">
              <a:solidFill>
                <a:schemeClr val="dk2"/>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9"/>
        <p:cNvGrpSpPr/>
        <p:nvPr/>
      </p:nvGrpSpPr>
      <p:grpSpPr>
        <a:xfrm>
          <a:off x="0" y="0"/>
          <a:ext cx="0" cy="0"/>
          <a:chOff x="0" y="0"/>
          <a:chExt cx="0" cy="0"/>
        </a:xfrm>
      </p:grpSpPr>
      <p:sp>
        <p:nvSpPr>
          <p:cNvPr id="120" name="Google Shape;120;p24"/>
          <p:cNvSpPr txBox="1"/>
          <p:nvPr/>
        </p:nvSpPr>
        <p:spPr>
          <a:xfrm>
            <a:off x="685800" y="4686300"/>
            <a:ext cx="19050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orbel"/>
              <a:ea typeface="Corbel"/>
              <a:cs typeface="Corbel"/>
              <a:sym typeface="Corbel"/>
            </a:endParaRPr>
          </a:p>
        </p:txBody>
      </p:sp>
      <p:sp>
        <p:nvSpPr>
          <p:cNvPr id="121" name="Google Shape;121;p24"/>
          <p:cNvSpPr txBox="1">
            <a:spLocks noGrp="1"/>
          </p:cNvSpPr>
          <p:nvPr>
            <p:ph type="title"/>
          </p:nvPr>
        </p:nvSpPr>
        <p:spPr>
          <a:xfrm>
            <a:off x="463925" y="239750"/>
            <a:ext cx="5385600" cy="1131000"/>
          </a:xfrm>
          <a:prstGeom prst="rect">
            <a:avLst/>
          </a:prstGeom>
          <a:noFill/>
          <a:ln>
            <a:noFill/>
          </a:ln>
        </p:spPr>
        <p:txBody>
          <a:bodyPr spcFirstLastPara="1" wrap="square" lIns="90475" tIns="44450" rIns="90475" bIns="44450" anchor="ctr" anchorCtr="0">
            <a:noAutofit/>
          </a:bodyPr>
          <a:lstStyle/>
          <a:p>
            <a:pPr marL="0" marR="0" lvl="0" indent="0" algn="l" rtl="0">
              <a:lnSpc>
                <a:spcPct val="85000"/>
              </a:lnSpc>
              <a:spcBef>
                <a:spcPts val="0"/>
              </a:spcBef>
              <a:spcAft>
                <a:spcPts val="0"/>
              </a:spcAft>
              <a:buClr>
                <a:schemeClr val="dk2"/>
              </a:buClr>
              <a:buSzPts val="4000"/>
              <a:buFont typeface="Corbel"/>
              <a:buNone/>
            </a:pPr>
            <a:r>
              <a:rPr lang="en" sz="4000" b="1" i="0" u="none" strike="noStrike" cap="none">
                <a:solidFill>
                  <a:schemeClr val="dk2"/>
                </a:solidFill>
                <a:latin typeface="Corbel"/>
                <a:ea typeface="Corbel"/>
                <a:cs typeface="Corbel"/>
                <a:sym typeface="Corbel"/>
              </a:rPr>
              <a:t>WHAT IS TITLE I?</a:t>
            </a:r>
            <a:endParaRPr/>
          </a:p>
        </p:txBody>
      </p:sp>
      <p:sp>
        <p:nvSpPr>
          <p:cNvPr id="122" name="Google Shape;122;p24"/>
          <p:cNvSpPr txBox="1">
            <a:spLocks noGrp="1"/>
          </p:cNvSpPr>
          <p:nvPr>
            <p:ph type="body" idx="1"/>
          </p:nvPr>
        </p:nvSpPr>
        <p:spPr>
          <a:xfrm>
            <a:off x="564175" y="1171700"/>
            <a:ext cx="8155800" cy="555900"/>
          </a:xfrm>
          <a:prstGeom prst="rect">
            <a:avLst/>
          </a:prstGeom>
          <a:noFill/>
          <a:ln>
            <a:noFill/>
          </a:ln>
        </p:spPr>
        <p:txBody>
          <a:bodyPr spcFirstLastPara="1" wrap="square" lIns="90475" tIns="44450" rIns="90475" bIns="44450" anchor="t" anchorCtr="0">
            <a:noAutofit/>
          </a:bodyPr>
          <a:lstStyle/>
          <a:p>
            <a:pPr marL="182562" marR="0" lvl="0" indent="-182562" algn="l" rtl="0">
              <a:lnSpc>
                <a:spcPct val="80000"/>
              </a:lnSpc>
              <a:spcBef>
                <a:spcPts val="0"/>
              </a:spcBef>
              <a:spcAft>
                <a:spcPts val="0"/>
              </a:spcAft>
              <a:buClr>
                <a:schemeClr val="dk2"/>
              </a:buClr>
              <a:buSzPts val="2400"/>
              <a:buFont typeface="Noto Sans Symbols"/>
              <a:buChar char="❖"/>
            </a:pPr>
            <a:r>
              <a:rPr lang="en" sz="2400" b="0" i="0" u="none" strike="noStrike" cap="none">
                <a:solidFill>
                  <a:schemeClr val="dk2"/>
                </a:solidFill>
                <a:latin typeface="Corbel"/>
                <a:ea typeface="Corbel"/>
                <a:cs typeface="Corbel"/>
                <a:sym typeface="Corbel"/>
              </a:rPr>
              <a:t>The federal government provides Title I funding to states each year.  These funds are disseminated to each School District (LEA). The District is then responsible for distributing these funds to all our schools based on two criteria: </a:t>
            </a:r>
            <a:endParaRPr>
              <a:solidFill>
                <a:schemeClr val="dk2"/>
              </a:solidFill>
            </a:endParaRPr>
          </a:p>
          <a:p>
            <a:pPr marL="411162" marR="0" lvl="1" indent="-182562" algn="l" rtl="0">
              <a:lnSpc>
                <a:spcPct val="80000"/>
              </a:lnSpc>
              <a:spcBef>
                <a:spcPts val="4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Formula based on low-income status</a:t>
            </a:r>
            <a:endParaRPr>
              <a:solidFill>
                <a:schemeClr val="dk2"/>
              </a:solidFill>
            </a:endParaRPr>
          </a:p>
          <a:p>
            <a:pPr marL="411162" marR="0" lvl="1" indent="-182562" algn="l" rtl="0">
              <a:lnSpc>
                <a:spcPct val="80000"/>
              </a:lnSpc>
              <a:spcBef>
                <a:spcPts val="6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Title I School Designation</a:t>
            </a:r>
            <a:endParaRPr>
              <a:solidFill>
                <a:schemeClr val="dk2"/>
              </a:solidFill>
            </a:endParaRPr>
          </a:p>
          <a:p>
            <a:pPr marL="182562" marR="0" lvl="0" indent="-182562" algn="l" rtl="0">
              <a:lnSpc>
                <a:spcPct val="80000"/>
              </a:lnSpc>
              <a:spcBef>
                <a:spcPts val="1600"/>
              </a:spcBef>
              <a:spcAft>
                <a:spcPts val="0"/>
              </a:spcAft>
              <a:buClr>
                <a:schemeClr val="dk2"/>
              </a:buClr>
              <a:buSzPts val="2400"/>
              <a:buFont typeface="Noto Sans Symbols"/>
              <a:buChar char="❖"/>
            </a:pPr>
            <a:r>
              <a:rPr lang="en" sz="2400" b="0" i="0" u="none" strike="noStrike" cap="none">
                <a:solidFill>
                  <a:schemeClr val="dk2"/>
                </a:solidFill>
                <a:latin typeface="Corbel"/>
                <a:ea typeface="Corbel"/>
                <a:cs typeface="Corbel"/>
                <a:sym typeface="Corbel"/>
              </a:rPr>
              <a:t>Each Spring during the budget process, our school decides how best to use our Title I funds based on a needs assessment with the guidance of school leadership, parents and community members.</a:t>
            </a:r>
            <a:endParaRPr>
              <a:solidFill>
                <a:schemeClr val="dk2"/>
              </a:solidFill>
            </a:endParaRPr>
          </a:p>
          <a:p>
            <a:pPr marL="182562" marR="0" lvl="0" indent="-30162" algn="l" rtl="0">
              <a:lnSpc>
                <a:spcPct val="90000"/>
              </a:lnSpc>
              <a:spcBef>
                <a:spcPts val="1400"/>
              </a:spcBef>
              <a:spcAft>
                <a:spcPts val="0"/>
              </a:spcAft>
              <a:buClr>
                <a:schemeClr val="lt1"/>
              </a:buClr>
              <a:buSzPts val="2400"/>
              <a:buFont typeface="Noto Sans Symbols"/>
              <a:buNone/>
            </a:pPr>
            <a:endParaRPr sz="2400" b="0" i="0" u="none">
              <a:solidFill>
                <a:schemeClr val="dk2"/>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5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Effect transition="in" filter="fade">
                                      <p:cBhvr>
                                        <p:cTn id="12" dur="500"/>
                                        <p:tgtEl>
                                          <p:spTgt spid="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Effect transition="in" filter="fade">
                                      <p:cBhvr>
                                        <p:cTn id="17" dur="500"/>
                                        <p:tgtEl>
                                          <p:spTgt spid="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3" end="3"/>
                                            </p:txEl>
                                          </p:spTgt>
                                        </p:tgtEl>
                                        <p:attrNameLst>
                                          <p:attrName>style.visibility</p:attrName>
                                        </p:attrNameLst>
                                      </p:cBhvr>
                                      <p:to>
                                        <p:strVal val="visible"/>
                                      </p:to>
                                    </p:set>
                                    <p:animEffect transition="in" filter="fade">
                                      <p:cBhvr>
                                        <p:cTn id="22" dur="500"/>
                                        <p:tgtEl>
                                          <p:spTgt spid="1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xEl>
                                              <p:pRg st="4" end="4"/>
                                            </p:txEl>
                                          </p:spTgt>
                                        </p:tgtEl>
                                        <p:attrNameLst>
                                          <p:attrName>style.visibility</p:attrName>
                                        </p:attrNameLst>
                                      </p:cBhvr>
                                      <p:to>
                                        <p:strVal val="visible"/>
                                      </p:to>
                                    </p:set>
                                    <p:animEffect transition="in" filter="fade">
                                      <p:cBhvr>
                                        <p:cTn id="27" dur="500"/>
                                        <p:tgtEl>
                                          <p:spTgt spid="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47"/>
        <p:cNvGrpSpPr/>
        <p:nvPr/>
      </p:nvGrpSpPr>
      <p:grpSpPr>
        <a:xfrm>
          <a:off x="0" y="0"/>
          <a:ext cx="0" cy="0"/>
          <a:chOff x="0" y="0"/>
          <a:chExt cx="0" cy="0"/>
        </a:xfrm>
      </p:grpSpPr>
      <p:sp>
        <p:nvSpPr>
          <p:cNvPr id="248" name="Google Shape;248;p42"/>
          <p:cNvSpPr txBox="1"/>
          <p:nvPr/>
        </p:nvSpPr>
        <p:spPr>
          <a:xfrm>
            <a:off x="685800" y="4686300"/>
            <a:ext cx="19050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orbel"/>
              <a:ea typeface="Corbel"/>
              <a:cs typeface="Corbel"/>
              <a:sym typeface="Corbel"/>
            </a:endParaRPr>
          </a:p>
        </p:txBody>
      </p:sp>
      <p:sp>
        <p:nvSpPr>
          <p:cNvPr id="249" name="Google Shape;249;p42"/>
          <p:cNvSpPr txBox="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orbel"/>
              <a:ea typeface="Corbel"/>
              <a:cs typeface="Corbel"/>
              <a:sym typeface="Corbel"/>
            </a:endParaRPr>
          </a:p>
        </p:txBody>
      </p:sp>
      <p:sp>
        <p:nvSpPr>
          <p:cNvPr id="250" name="Google Shape;250;p42"/>
          <p:cNvSpPr txBox="1">
            <a:spLocks noGrp="1"/>
          </p:cNvSpPr>
          <p:nvPr>
            <p:ph type="title"/>
          </p:nvPr>
        </p:nvSpPr>
        <p:spPr>
          <a:xfrm>
            <a:off x="685800" y="213122"/>
            <a:ext cx="7772400" cy="1131000"/>
          </a:xfrm>
          <a:prstGeom prst="rect">
            <a:avLst/>
          </a:prstGeom>
          <a:noFill/>
          <a:ln>
            <a:noFill/>
          </a:ln>
        </p:spPr>
        <p:txBody>
          <a:bodyPr spcFirstLastPara="1" wrap="square" lIns="90475" tIns="44450" rIns="90475" bIns="44450" anchor="ctr" anchorCtr="0">
            <a:noAutofit/>
          </a:bodyPr>
          <a:lstStyle/>
          <a:p>
            <a:pPr marL="0" marR="0" lvl="0" indent="0" algn="l" rtl="0">
              <a:lnSpc>
                <a:spcPct val="85000"/>
              </a:lnSpc>
              <a:spcBef>
                <a:spcPts val="0"/>
              </a:spcBef>
              <a:spcAft>
                <a:spcPts val="0"/>
              </a:spcAft>
              <a:buClr>
                <a:schemeClr val="dk2"/>
              </a:buClr>
              <a:buSzPts val="4000"/>
              <a:buFont typeface="Corbel"/>
              <a:buNone/>
            </a:pPr>
            <a:r>
              <a:rPr lang="en" sz="4000" b="1" i="0" u="none" strike="noStrike" cap="none">
                <a:solidFill>
                  <a:schemeClr val="dk2"/>
                </a:solidFill>
                <a:latin typeface="Corbel"/>
                <a:ea typeface="Corbel"/>
                <a:cs typeface="Corbel"/>
                <a:sym typeface="Corbel"/>
              </a:rPr>
              <a:t>OUR SCHOOL NEEDS YOU!</a:t>
            </a:r>
            <a:endParaRPr/>
          </a:p>
        </p:txBody>
      </p:sp>
      <p:sp>
        <p:nvSpPr>
          <p:cNvPr id="251" name="Google Shape;251;p42"/>
          <p:cNvSpPr txBox="1"/>
          <p:nvPr/>
        </p:nvSpPr>
        <p:spPr>
          <a:xfrm>
            <a:off x="812487" y="1569778"/>
            <a:ext cx="7769100" cy="1452600"/>
          </a:xfrm>
          <a:prstGeom prst="rect">
            <a:avLst/>
          </a:prstGeom>
          <a:noFill/>
          <a:ln>
            <a:noFill/>
          </a:ln>
        </p:spPr>
        <p:txBody>
          <a:bodyPr spcFirstLastPara="1" wrap="square" lIns="90475" tIns="44450" rIns="90475" bIns="44450" anchor="t" anchorCtr="0">
            <a:noAutofit/>
          </a:bodyPr>
          <a:lstStyle/>
          <a:p>
            <a:pPr marL="0" marR="0" lvl="0" indent="-137160" algn="l" rtl="0">
              <a:lnSpc>
                <a:spcPct val="100000"/>
              </a:lnSpc>
              <a:spcBef>
                <a:spcPts val="0"/>
              </a:spcBef>
              <a:spcAft>
                <a:spcPts val="0"/>
              </a:spcAft>
              <a:buClr>
                <a:schemeClr val="dk2"/>
              </a:buClr>
              <a:buSzPts val="2160"/>
              <a:buFont typeface="Noto Sans Symbols"/>
              <a:buChar char="❖"/>
            </a:pPr>
            <a:r>
              <a:rPr lang="en" sz="2400" b="0" i="0" u="none">
                <a:solidFill>
                  <a:schemeClr val="dk2"/>
                </a:solidFill>
                <a:latin typeface="Corbel"/>
                <a:ea typeface="Corbel"/>
                <a:cs typeface="Corbel"/>
                <a:sym typeface="Corbel"/>
              </a:rPr>
              <a:t>  Learn about our </a:t>
            </a:r>
            <a:r>
              <a:rPr lang="en" sz="2400" b="1" i="0" u="none">
                <a:solidFill>
                  <a:schemeClr val="dk2"/>
                </a:solidFill>
                <a:latin typeface="Corbel"/>
                <a:ea typeface="Corbel"/>
                <a:cs typeface="Corbel"/>
                <a:sym typeface="Corbel"/>
              </a:rPr>
              <a:t>Title I</a:t>
            </a:r>
            <a:r>
              <a:rPr lang="en" sz="2400" b="0" i="0" u="none">
                <a:solidFill>
                  <a:schemeClr val="dk2"/>
                </a:solidFill>
                <a:latin typeface="Corbel"/>
                <a:ea typeface="Corbel"/>
                <a:cs typeface="Corbel"/>
                <a:sym typeface="Corbel"/>
              </a:rPr>
              <a:t> program and review documents in our Title I binder located in the main office (availa</a:t>
            </a:r>
            <a:r>
              <a:rPr lang="en" sz="2400">
                <a:solidFill>
                  <a:schemeClr val="dk2"/>
                </a:solidFill>
                <a:latin typeface="Corbel"/>
                <a:ea typeface="Corbel"/>
                <a:cs typeface="Corbel"/>
                <a:sym typeface="Corbel"/>
              </a:rPr>
              <a:t>ble by request during closure)</a:t>
            </a:r>
            <a:endParaRPr>
              <a:solidFill>
                <a:schemeClr val="dk2"/>
              </a:solidFill>
            </a:endParaRPr>
          </a:p>
          <a:p>
            <a:pPr marL="0" marR="0" lvl="0" indent="-137160" algn="l" rtl="0">
              <a:lnSpc>
                <a:spcPct val="100000"/>
              </a:lnSpc>
              <a:spcBef>
                <a:spcPts val="1200"/>
              </a:spcBef>
              <a:spcAft>
                <a:spcPts val="0"/>
              </a:spcAft>
              <a:buClr>
                <a:schemeClr val="dk2"/>
              </a:buClr>
              <a:buSzPts val="2160"/>
              <a:buFont typeface="Noto Sans Symbols"/>
              <a:buChar char="❖"/>
            </a:pPr>
            <a:r>
              <a:rPr lang="en" sz="2400" b="0" i="0" u="none">
                <a:solidFill>
                  <a:schemeClr val="dk2"/>
                </a:solidFill>
                <a:latin typeface="Corbel"/>
                <a:ea typeface="Corbel"/>
                <a:cs typeface="Corbel"/>
                <a:sym typeface="Corbel"/>
              </a:rPr>
              <a:t>  Take advantage of what </a:t>
            </a:r>
            <a:r>
              <a:rPr lang="en" sz="2400" b="1" i="0" u="none">
                <a:solidFill>
                  <a:schemeClr val="dk2"/>
                </a:solidFill>
                <a:latin typeface="Corbel"/>
                <a:ea typeface="Corbel"/>
                <a:cs typeface="Corbel"/>
                <a:sym typeface="Corbel"/>
              </a:rPr>
              <a:t>Title I</a:t>
            </a:r>
            <a:r>
              <a:rPr lang="en" sz="2400" b="0" i="0" u="none">
                <a:solidFill>
                  <a:schemeClr val="dk2"/>
                </a:solidFill>
                <a:latin typeface="Corbel"/>
                <a:ea typeface="Corbel"/>
                <a:cs typeface="Corbel"/>
                <a:sym typeface="Corbel"/>
              </a:rPr>
              <a:t> has to offer</a:t>
            </a:r>
            <a:endParaRPr>
              <a:solidFill>
                <a:schemeClr val="dk2"/>
              </a:solidFill>
            </a:endParaRPr>
          </a:p>
          <a:p>
            <a:pPr marL="0" marR="0" lvl="0" indent="-137160" algn="l" rtl="0">
              <a:lnSpc>
                <a:spcPct val="100000"/>
              </a:lnSpc>
              <a:spcBef>
                <a:spcPts val="1200"/>
              </a:spcBef>
              <a:spcAft>
                <a:spcPts val="0"/>
              </a:spcAft>
              <a:buClr>
                <a:schemeClr val="dk2"/>
              </a:buClr>
              <a:buSzPts val="2160"/>
              <a:buFont typeface="Noto Sans Symbols"/>
              <a:buChar char="❖"/>
            </a:pPr>
            <a:r>
              <a:rPr lang="en" sz="2400" b="0" i="0" u="none">
                <a:solidFill>
                  <a:schemeClr val="dk2"/>
                </a:solidFill>
                <a:latin typeface="Corbel"/>
                <a:ea typeface="Corbel"/>
                <a:cs typeface="Corbel"/>
                <a:sym typeface="Corbel"/>
              </a:rPr>
              <a:t>  Get involved in your child’s education</a:t>
            </a:r>
            <a:endParaRPr>
              <a:solidFill>
                <a:schemeClr val="dk2"/>
              </a:solidFill>
            </a:endParaRPr>
          </a:p>
        </p:txBody>
      </p:sp>
      <p:sp>
        <p:nvSpPr>
          <p:cNvPr id="252" name="Google Shape;252;p42"/>
          <p:cNvSpPr txBox="1"/>
          <p:nvPr/>
        </p:nvSpPr>
        <p:spPr>
          <a:xfrm>
            <a:off x="0" y="3819578"/>
            <a:ext cx="9144000" cy="531900"/>
          </a:xfrm>
          <a:prstGeom prst="rect">
            <a:avLst/>
          </a:prstGeom>
          <a:solidFill>
            <a:srgbClr val="FFF2C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800"/>
              <a:buFont typeface="Corbel"/>
              <a:buNone/>
            </a:pPr>
            <a:r>
              <a:rPr lang="en" sz="2800" b="0" i="0" u="none">
                <a:solidFill>
                  <a:schemeClr val="dk2"/>
                </a:solidFill>
                <a:latin typeface="Corbel"/>
                <a:ea typeface="Corbel"/>
                <a:cs typeface="Corbel"/>
                <a:sym typeface="Corbel"/>
              </a:rPr>
              <a:t>You, your child, and our school can be a winning team!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p:cNvGrpSpPr/>
        <p:nvPr/>
      </p:nvGrpSpPr>
      <p:grpSpPr>
        <a:xfrm>
          <a:off x="0" y="0"/>
          <a:ext cx="0" cy="0"/>
          <a:chOff x="0" y="0"/>
          <a:chExt cx="0" cy="0"/>
        </a:xfrm>
      </p:grpSpPr>
      <p:sp>
        <p:nvSpPr>
          <p:cNvPr id="127" name="Google Shape;127;p25"/>
          <p:cNvSpPr txBox="1"/>
          <p:nvPr/>
        </p:nvSpPr>
        <p:spPr>
          <a:xfrm>
            <a:off x="685800" y="4686300"/>
            <a:ext cx="19050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orbel"/>
              <a:ea typeface="Corbel"/>
              <a:cs typeface="Corbel"/>
              <a:sym typeface="Corbel"/>
            </a:endParaRPr>
          </a:p>
        </p:txBody>
      </p:sp>
      <p:sp>
        <p:nvSpPr>
          <p:cNvPr id="128" name="Google Shape;128;p25"/>
          <p:cNvSpPr txBox="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orbel"/>
              <a:ea typeface="Corbel"/>
              <a:cs typeface="Corbel"/>
              <a:sym typeface="Corbel"/>
            </a:endParaRPr>
          </a:p>
        </p:txBody>
      </p:sp>
      <p:sp>
        <p:nvSpPr>
          <p:cNvPr id="129" name="Google Shape;129;p25"/>
          <p:cNvSpPr txBox="1">
            <a:spLocks noGrp="1"/>
          </p:cNvSpPr>
          <p:nvPr>
            <p:ph type="body" idx="1"/>
          </p:nvPr>
        </p:nvSpPr>
        <p:spPr>
          <a:xfrm>
            <a:off x="1508325" y="1593452"/>
            <a:ext cx="3348000" cy="766500"/>
          </a:xfrm>
          <a:prstGeom prst="rect">
            <a:avLst/>
          </a:prstGeom>
          <a:noFill/>
          <a:ln>
            <a:noFill/>
          </a:ln>
        </p:spPr>
        <p:txBody>
          <a:bodyPr spcFirstLastPara="1" wrap="square" lIns="90475" tIns="44450" rIns="90475" bIns="44450" anchor="t" anchorCtr="0">
            <a:noAutofit/>
          </a:bodyPr>
          <a:lstStyle/>
          <a:p>
            <a:pPr marL="182562" marR="0" lvl="0" indent="-182562" algn="l" rtl="0">
              <a:lnSpc>
                <a:spcPct val="90000"/>
              </a:lnSpc>
              <a:spcBef>
                <a:spcPts val="0"/>
              </a:spcBef>
              <a:spcAft>
                <a:spcPts val="0"/>
              </a:spcAft>
              <a:buClr>
                <a:schemeClr val="dk1"/>
              </a:buClr>
              <a:buSzPts val="1200"/>
              <a:buFont typeface="Noto Sans Symbols"/>
              <a:buChar char="❖"/>
            </a:pPr>
            <a:r>
              <a:rPr lang="en" sz="2400" b="0" i="0" u="none">
                <a:latin typeface="Corbel"/>
                <a:ea typeface="Corbel"/>
                <a:cs typeface="Corbel"/>
                <a:sym typeface="Corbel"/>
              </a:rPr>
              <a:t>The Parent and Family Engagement Policy </a:t>
            </a:r>
            <a:endParaRPr/>
          </a:p>
          <a:p>
            <a:pPr marL="182562" marR="0" lvl="0" indent="-182562" algn="l" rtl="0">
              <a:lnSpc>
                <a:spcPct val="90000"/>
              </a:lnSpc>
              <a:spcBef>
                <a:spcPts val="1400"/>
              </a:spcBef>
              <a:spcAft>
                <a:spcPts val="0"/>
              </a:spcAft>
              <a:buClr>
                <a:schemeClr val="dk1"/>
              </a:buClr>
              <a:buSzPts val="1200"/>
              <a:buFont typeface="Noto Sans Symbols"/>
              <a:buChar char="❖"/>
            </a:pPr>
            <a:r>
              <a:rPr lang="en" sz="2400" b="0" i="0" u="none">
                <a:latin typeface="Corbel"/>
                <a:ea typeface="Corbel"/>
                <a:cs typeface="Corbel"/>
                <a:sym typeface="Corbel"/>
              </a:rPr>
              <a:t>The School-Parent Compact</a:t>
            </a:r>
            <a:endParaRPr/>
          </a:p>
          <a:p>
            <a:pPr marL="182562" marR="0" lvl="0" indent="-182562" algn="l" rtl="0">
              <a:lnSpc>
                <a:spcPct val="90000"/>
              </a:lnSpc>
              <a:spcBef>
                <a:spcPts val="1400"/>
              </a:spcBef>
              <a:spcAft>
                <a:spcPts val="0"/>
              </a:spcAft>
              <a:buClr>
                <a:schemeClr val="dk1"/>
              </a:buClr>
              <a:buSzPts val="1200"/>
              <a:buFont typeface="Noto Sans Symbols"/>
              <a:buChar char="❖"/>
            </a:pPr>
            <a:r>
              <a:rPr lang="en" sz="2400" b="0" i="0" u="none">
                <a:latin typeface="Corbel"/>
                <a:ea typeface="Corbel"/>
                <a:cs typeface="Corbel"/>
                <a:sym typeface="Corbel"/>
              </a:rPr>
              <a:t>The Schoolwide Plan </a:t>
            </a:r>
            <a:endParaRPr/>
          </a:p>
          <a:p>
            <a:pPr marL="182562" marR="0" lvl="0" indent="-182562" algn="l" rtl="0">
              <a:lnSpc>
                <a:spcPct val="90000"/>
              </a:lnSpc>
              <a:spcBef>
                <a:spcPts val="1400"/>
              </a:spcBef>
              <a:spcAft>
                <a:spcPts val="0"/>
              </a:spcAft>
              <a:buClr>
                <a:schemeClr val="dk1"/>
              </a:buClr>
              <a:buSzPts val="1200"/>
              <a:buFont typeface="Noto Sans Symbols"/>
              <a:buChar char="❖"/>
            </a:pPr>
            <a:r>
              <a:rPr lang="en" sz="2400" b="0" i="0" u="none">
                <a:latin typeface="Corbel"/>
                <a:ea typeface="Corbel"/>
                <a:cs typeface="Corbel"/>
                <a:sym typeface="Corbel"/>
              </a:rPr>
              <a:t>The School Budget</a:t>
            </a:r>
            <a:endParaRPr/>
          </a:p>
        </p:txBody>
      </p:sp>
      <p:sp>
        <p:nvSpPr>
          <p:cNvPr id="130" name="Google Shape;130;p25"/>
          <p:cNvSpPr txBox="1"/>
          <p:nvPr/>
        </p:nvSpPr>
        <p:spPr>
          <a:xfrm>
            <a:off x="304800" y="375049"/>
            <a:ext cx="8001000" cy="67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500"/>
              <a:buFont typeface="Corbel"/>
              <a:buNone/>
            </a:pPr>
            <a:r>
              <a:rPr lang="en" sz="2500" b="1" i="0" u="none">
                <a:solidFill>
                  <a:schemeClr val="dk2"/>
                </a:solidFill>
                <a:latin typeface="Corbel"/>
                <a:ea typeface="Corbel"/>
                <a:cs typeface="Corbel"/>
                <a:sym typeface="Corbel"/>
              </a:rPr>
              <a:t>OUR SCHOOL NEEDS </a:t>
            </a:r>
            <a:r>
              <a:rPr lang="en" sz="2500" b="1" i="0" u="sng">
                <a:solidFill>
                  <a:schemeClr val="dk2"/>
                </a:solidFill>
                <a:latin typeface="Corbel"/>
                <a:ea typeface="Corbel"/>
                <a:cs typeface="Corbel"/>
                <a:sym typeface="Corbel"/>
              </a:rPr>
              <a:t>YOUR</a:t>
            </a:r>
            <a:r>
              <a:rPr lang="en" sz="2500" b="1" i="0" u="none">
                <a:solidFill>
                  <a:schemeClr val="dk2"/>
                </a:solidFill>
                <a:latin typeface="Corbel"/>
                <a:ea typeface="Corbel"/>
                <a:cs typeface="Corbel"/>
                <a:sym typeface="Corbel"/>
              </a:rPr>
              <a:t> HELP EACH SPRING TO WORK WITH SCHOOL STAFF AND DEVELOP:</a:t>
            </a:r>
            <a:endParaRPr/>
          </a:p>
          <a:p>
            <a:pPr marL="0" marR="0" lvl="0" indent="0" algn="l" rtl="0">
              <a:lnSpc>
                <a:spcPct val="100000"/>
              </a:lnSpc>
              <a:spcBef>
                <a:spcPts val="0"/>
              </a:spcBef>
              <a:spcAft>
                <a:spcPts val="0"/>
              </a:spcAft>
              <a:buNone/>
            </a:pPr>
            <a:endParaRPr sz="2500" b="1" i="0" u="none">
              <a:solidFill>
                <a:schemeClr val="dk2"/>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5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animEffect transition="in" filter="fade">
                                      <p:cBhvr>
                                        <p:cTn id="17" dur="500"/>
                                        <p:tgtEl>
                                          <p:spTgt spid="1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3" end="3"/>
                                            </p:txEl>
                                          </p:spTgt>
                                        </p:tgtEl>
                                        <p:attrNameLst>
                                          <p:attrName>style.visibility</p:attrName>
                                        </p:attrNameLst>
                                      </p:cBhvr>
                                      <p:to>
                                        <p:strVal val="visible"/>
                                      </p:to>
                                    </p:set>
                                    <p:animEffect transition="in" filter="fade">
                                      <p:cBhvr>
                                        <p:cTn id="22" dur="5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838200" y="457200"/>
            <a:ext cx="6870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2500"/>
              <a:buFont typeface="Corbel"/>
              <a:buNone/>
            </a:pPr>
            <a:r>
              <a:rPr lang="en" sz="2500" b="1" i="0" u="none" strike="noStrike" cap="none">
                <a:solidFill>
                  <a:schemeClr val="dk2"/>
                </a:solidFill>
                <a:latin typeface="Corbel"/>
                <a:ea typeface="Corbel"/>
                <a:cs typeface="Corbel"/>
                <a:sym typeface="Corbel"/>
              </a:rPr>
              <a:t>SCHOOL DISTRICT OF PHILADELPHIA </a:t>
            </a:r>
            <a:br>
              <a:rPr lang="en" sz="2500" b="1" i="0" u="none" strike="noStrike" cap="none">
                <a:solidFill>
                  <a:schemeClr val="dk2"/>
                </a:solidFill>
                <a:latin typeface="Corbel"/>
                <a:ea typeface="Corbel"/>
                <a:cs typeface="Corbel"/>
                <a:sym typeface="Corbel"/>
              </a:rPr>
            </a:br>
            <a:r>
              <a:rPr lang="en" sz="2500" b="1" i="0" u="none" strike="noStrike" cap="none">
                <a:solidFill>
                  <a:schemeClr val="dk2"/>
                </a:solidFill>
                <a:latin typeface="Corbel"/>
                <a:ea typeface="Corbel"/>
                <a:cs typeface="Corbel"/>
                <a:sym typeface="Corbel"/>
              </a:rPr>
              <a:t>PARENT AND FAMILY ENGAGEMENT POLICY</a:t>
            </a:r>
            <a:endParaRPr/>
          </a:p>
        </p:txBody>
      </p:sp>
      <p:sp>
        <p:nvSpPr>
          <p:cNvPr id="140" name="Google Shape;140;p26"/>
          <p:cNvSpPr txBox="1">
            <a:spLocks noGrp="1"/>
          </p:cNvSpPr>
          <p:nvPr>
            <p:ph type="body" idx="1"/>
          </p:nvPr>
        </p:nvSpPr>
        <p:spPr>
          <a:xfrm>
            <a:off x="935975" y="1558000"/>
            <a:ext cx="7003800" cy="5559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90000"/>
              </a:lnSpc>
              <a:spcBef>
                <a:spcPts val="0"/>
              </a:spcBef>
              <a:spcAft>
                <a:spcPts val="0"/>
              </a:spcAft>
              <a:buClr>
                <a:schemeClr val="dk1"/>
              </a:buClr>
              <a:buSzPts val="2400"/>
              <a:buFont typeface="Noto Sans Symbols"/>
              <a:buChar char="❖"/>
            </a:pPr>
            <a:r>
              <a:rPr lang="en" sz="2400" b="0" i="0" u="none">
                <a:solidFill>
                  <a:schemeClr val="dk1"/>
                </a:solidFill>
                <a:latin typeface="Corbel"/>
                <a:ea typeface="Corbel"/>
                <a:cs typeface="Corbel"/>
                <a:sym typeface="Corbel"/>
              </a:rPr>
              <a:t>The School District of Philadelphia, with the input of parents, develops a written, district-wide Parent and Family Engagement Policy.</a:t>
            </a:r>
            <a:endParaRPr sz="2400" b="0" i="0" u="none">
              <a:solidFill>
                <a:schemeClr val="dk1"/>
              </a:solidFill>
              <a:latin typeface="Corbel"/>
              <a:ea typeface="Corbel"/>
              <a:cs typeface="Corbel"/>
              <a:sym typeface="Corbel"/>
            </a:endParaRPr>
          </a:p>
          <a:p>
            <a:pPr marL="182562" marR="0" lvl="0" indent="-182562" algn="l" rtl="0">
              <a:lnSpc>
                <a:spcPct val="90000"/>
              </a:lnSpc>
              <a:spcBef>
                <a:spcPts val="1400"/>
              </a:spcBef>
              <a:spcAft>
                <a:spcPts val="0"/>
              </a:spcAft>
              <a:buClr>
                <a:schemeClr val="dk1"/>
              </a:buClr>
              <a:buSzPts val="2400"/>
              <a:buFont typeface="Noto Sans Symbols"/>
              <a:buChar char="❖"/>
            </a:pPr>
            <a:r>
              <a:rPr lang="en" sz="2400" b="0" i="0" u="none">
                <a:solidFill>
                  <a:schemeClr val="dk1"/>
                </a:solidFill>
                <a:latin typeface="Corbel"/>
                <a:ea typeface="Corbel"/>
                <a:cs typeface="Corbel"/>
                <a:sym typeface="Corbel"/>
              </a:rPr>
              <a:t>If you are interested in providing suggestions and/or recommendations at the District level, please contact your school’s Family Engagement Liaison or the Office of Family and Community Engagement (215-400-4180).</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911100" y="363050"/>
            <a:ext cx="7321800" cy="9717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2900"/>
              <a:buFont typeface="Corbel"/>
              <a:buNone/>
            </a:pPr>
            <a:r>
              <a:rPr lang="en" sz="2900" b="1" i="0" u="none" strike="noStrike" cap="none">
                <a:solidFill>
                  <a:schemeClr val="dk2"/>
                </a:solidFill>
                <a:latin typeface="Corbel"/>
                <a:ea typeface="Corbel"/>
                <a:cs typeface="Corbel"/>
                <a:sym typeface="Corbel"/>
              </a:rPr>
              <a:t>SCHOOL-BASED</a:t>
            </a:r>
            <a:r>
              <a:rPr lang="en" sz="2900" b="1">
                <a:solidFill>
                  <a:schemeClr val="dk2"/>
                </a:solidFill>
                <a:latin typeface="Corbel"/>
                <a:ea typeface="Corbel"/>
                <a:cs typeface="Corbel"/>
                <a:sym typeface="Corbel"/>
              </a:rPr>
              <a:t> </a:t>
            </a:r>
            <a:endParaRPr sz="2900" b="1">
              <a:solidFill>
                <a:schemeClr val="dk2"/>
              </a:solidFill>
              <a:latin typeface="Corbel"/>
              <a:ea typeface="Corbel"/>
              <a:cs typeface="Corbel"/>
              <a:sym typeface="Corbel"/>
            </a:endParaRPr>
          </a:p>
          <a:p>
            <a:pPr marL="0" marR="0" lvl="0" indent="0" algn="l" rtl="0">
              <a:lnSpc>
                <a:spcPct val="85000"/>
              </a:lnSpc>
              <a:spcBef>
                <a:spcPts val="0"/>
              </a:spcBef>
              <a:spcAft>
                <a:spcPts val="0"/>
              </a:spcAft>
              <a:buClr>
                <a:schemeClr val="dk2"/>
              </a:buClr>
              <a:buSzPts val="2900"/>
              <a:buFont typeface="Corbel"/>
              <a:buNone/>
            </a:pPr>
            <a:r>
              <a:rPr lang="en" sz="2900" b="1" i="0" u="none" strike="noStrike" cap="none">
                <a:solidFill>
                  <a:schemeClr val="dk2"/>
                </a:solidFill>
                <a:latin typeface="Corbel"/>
                <a:ea typeface="Corbel"/>
                <a:cs typeface="Corbel"/>
                <a:sym typeface="Corbel"/>
              </a:rPr>
              <a:t>PARENT AND FAMILY ENGAGEMENT</a:t>
            </a:r>
            <a:r>
              <a:rPr lang="en" sz="2900" b="1">
                <a:solidFill>
                  <a:schemeClr val="dk2"/>
                </a:solidFill>
                <a:latin typeface="Corbel"/>
                <a:ea typeface="Corbel"/>
                <a:cs typeface="Corbel"/>
                <a:sym typeface="Corbel"/>
              </a:rPr>
              <a:t> </a:t>
            </a:r>
            <a:r>
              <a:rPr lang="en" sz="2900" b="1" i="0" u="none" strike="noStrike" cap="none">
                <a:solidFill>
                  <a:schemeClr val="dk2"/>
                </a:solidFill>
                <a:latin typeface="Corbel"/>
                <a:ea typeface="Corbel"/>
                <a:cs typeface="Corbel"/>
                <a:sym typeface="Corbel"/>
              </a:rPr>
              <a:t>POLICY</a:t>
            </a:r>
            <a:endParaRPr/>
          </a:p>
        </p:txBody>
      </p:sp>
      <p:sp>
        <p:nvSpPr>
          <p:cNvPr id="146" name="Google Shape;146;p27"/>
          <p:cNvSpPr txBox="1">
            <a:spLocks noGrp="1"/>
          </p:cNvSpPr>
          <p:nvPr>
            <p:ph type="body" idx="1"/>
          </p:nvPr>
        </p:nvSpPr>
        <p:spPr>
          <a:xfrm>
            <a:off x="1016325" y="1517725"/>
            <a:ext cx="7321800" cy="5559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90000"/>
              </a:lnSpc>
              <a:spcBef>
                <a:spcPts val="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Discusses how:</a:t>
            </a:r>
            <a:endParaRPr>
              <a:solidFill>
                <a:schemeClr val="dk2"/>
              </a:solidFill>
            </a:endParaRPr>
          </a:p>
          <a:p>
            <a:pPr marL="411162" marR="0" lvl="1" indent="-182562" algn="l" rtl="0">
              <a:lnSpc>
                <a:spcPct val="90000"/>
              </a:lnSpc>
              <a:spcBef>
                <a:spcPts val="4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We will involve parents in the process of school review and improvement</a:t>
            </a:r>
            <a:endParaRPr>
              <a:solidFill>
                <a:schemeClr val="dk2"/>
              </a:solidFill>
            </a:endParaRPr>
          </a:p>
          <a:p>
            <a:pPr marL="411162" marR="0" lvl="1" indent="-182562" algn="l" rtl="0">
              <a:lnSpc>
                <a:spcPct val="90000"/>
              </a:lnSpc>
              <a:spcBef>
                <a:spcPts val="6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We will provide the necessary technical assistance to parents that will support and improve student academic achievement</a:t>
            </a:r>
            <a:endParaRPr>
              <a:solidFill>
                <a:schemeClr val="dk2"/>
              </a:solidFill>
            </a:endParaRPr>
          </a:p>
          <a:p>
            <a:pPr marL="411162" marR="0" lvl="1" indent="-182562" algn="l" rtl="0">
              <a:lnSpc>
                <a:spcPct val="90000"/>
              </a:lnSpc>
              <a:spcBef>
                <a:spcPts val="6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We will build parents</a:t>
            </a:r>
            <a:r>
              <a:rPr lang="en">
                <a:solidFill>
                  <a:schemeClr val="dk2"/>
                </a:solidFill>
              </a:rPr>
              <a:t>’</a:t>
            </a:r>
            <a:r>
              <a:rPr lang="en" sz="2000" b="0" i="0" u="none" strike="noStrike" cap="none">
                <a:solidFill>
                  <a:schemeClr val="dk2"/>
                </a:solidFill>
                <a:latin typeface="Corbel"/>
                <a:ea typeface="Corbel"/>
                <a:cs typeface="Corbel"/>
                <a:sym typeface="Corbel"/>
              </a:rPr>
              <a:t> capacity for strong parental involvement to improve student academic achievement</a:t>
            </a:r>
            <a:endParaRPr>
              <a:solidFill>
                <a:schemeClr val="dk2"/>
              </a:solidFill>
            </a:endParaRPr>
          </a:p>
          <a:p>
            <a:pPr marL="411162" marR="0" lvl="1" indent="-182562" algn="l" rtl="0">
              <a:lnSpc>
                <a:spcPct val="90000"/>
              </a:lnSpc>
              <a:spcBef>
                <a:spcPts val="6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Parents are involved in the development, evaluation and revision of the Parent and Family Engagement Policy</a:t>
            </a:r>
            <a:endParaRPr>
              <a:solidFill>
                <a:schemeClr val="dk2"/>
              </a:solidFill>
            </a:endParaRPr>
          </a:p>
          <a:p>
            <a:pPr marL="182562" marR="0" lvl="0" indent="-55562" algn="l" rtl="0">
              <a:lnSpc>
                <a:spcPct val="90000"/>
              </a:lnSpc>
              <a:spcBef>
                <a:spcPts val="1600"/>
              </a:spcBef>
              <a:spcAft>
                <a:spcPts val="0"/>
              </a:spcAft>
              <a:buClr>
                <a:schemeClr val="lt1"/>
              </a:buClr>
              <a:buSzPts val="2000"/>
              <a:buFont typeface="Noto Sans Symbols"/>
              <a:buNone/>
            </a:pPr>
            <a:endParaRPr sz="2000" b="0" i="0" u="none" strike="noStrike" cap="none">
              <a:solidFill>
                <a:schemeClr val="dk2"/>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752325" y="759225"/>
            <a:ext cx="6870600" cy="6723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3600"/>
              <a:buFont typeface="Corbel"/>
              <a:buNone/>
            </a:pPr>
            <a:r>
              <a:rPr lang="en" sz="3600" b="1" i="0" u="none" strike="noStrike" cap="none">
                <a:solidFill>
                  <a:schemeClr val="dk2"/>
                </a:solidFill>
                <a:latin typeface="Corbel"/>
                <a:ea typeface="Corbel"/>
                <a:cs typeface="Corbel"/>
                <a:sym typeface="Corbel"/>
              </a:rPr>
              <a:t>SCHOOL-PARENT COMPACT</a:t>
            </a:r>
            <a:br>
              <a:rPr lang="en" sz="4000" b="0" i="0" u="none" strike="noStrike" cap="none">
                <a:solidFill>
                  <a:schemeClr val="dk2"/>
                </a:solidFill>
                <a:latin typeface="Corbel"/>
                <a:ea typeface="Corbel"/>
                <a:cs typeface="Corbel"/>
                <a:sym typeface="Corbel"/>
              </a:rPr>
            </a:br>
            <a:endParaRPr/>
          </a:p>
        </p:txBody>
      </p:sp>
      <p:sp>
        <p:nvSpPr>
          <p:cNvPr id="152" name="Google Shape;152;p28"/>
          <p:cNvSpPr txBox="1">
            <a:spLocks noGrp="1"/>
          </p:cNvSpPr>
          <p:nvPr>
            <p:ph type="body" idx="1"/>
          </p:nvPr>
        </p:nvSpPr>
        <p:spPr>
          <a:xfrm>
            <a:off x="852775" y="1527800"/>
            <a:ext cx="7033800" cy="5559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90000"/>
              </a:lnSpc>
              <a:spcBef>
                <a:spcPts val="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The Compact states the goals and responsibilities of the school in providing a quality education to all students and identifying interventions for students who are struggling academically.</a:t>
            </a:r>
            <a:endParaRPr>
              <a:solidFill>
                <a:schemeClr val="dk2"/>
              </a:solidFill>
            </a:endParaRPr>
          </a:p>
          <a:p>
            <a:pPr marL="182562" marR="0" lvl="0" indent="-182562" algn="l" rtl="0">
              <a:lnSpc>
                <a:spcPct val="90000"/>
              </a:lnSpc>
              <a:spcBef>
                <a:spcPts val="140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The Compact states the responsibilities of parents and students in helping the school to meet these goals.</a:t>
            </a:r>
            <a:endParaRPr>
              <a:solidFill>
                <a:schemeClr val="dk2"/>
              </a:solidFill>
            </a:endParaRPr>
          </a:p>
          <a:p>
            <a:pPr marL="182562" marR="0" lvl="0" indent="-30162" algn="l" rtl="0">
              <a:lnSpc>
                <a:spcPct val="90000"/>
              </a:lnSpc>
              <a:spcBef>
                <a:spcPts val="1400"/>
              </a:spcBef>
              <a:spcAft>
                <a:spcPts val="0"/>
              </a:spcAft>
              <a:buClr>
                <a:schemeClr val="lt1"/>
              </a:buClr>
              <a:buSzPts val="2400"/>
              <a:buFont typeface="Noto Sans Symbols"/>
              <a:buNone/>
            </a:pPr>
            <a:endParaRPr sz="2400" b="0" i="0" u="none">
              <a:solidFill>
                <a:schemeClr val="dk2"/>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675750" y="152325"/>
            <a:ext cx="6870600" cy="7428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3600"/>
              <a:buFont typeface="Corbel"/>
              <a:buNone/>
            </a:pPr>
            <a:r>
              <a:rPr lang="en" sz="3600" b="1" i="0" u="none" strike="noStrike" cap="none">
                <a:solidFill>
                  <a:schemeClr val="dk2"/>
                </a:solidFill>
                <a:latin typeface="Corbel"/>
                <a:ea typeface="Corbel"/>
                <a:cs typeface="Corbel"/>
                <a:sym typeface="Corbel"/>
              </a:rPr>
              <a:t>TITLE I SCHOOL DESIGNATIONS</a:t>
            </a:r>
            <a:endParaRPr/>
          </a:p>
        </p:txBody>
      </p:sp>
      <p:sp>
        <p:nvSpPr>
          <p:cNvPr id="158" name="Google Shape;158;p29"/>
          <p:cNvSpPr txBox="1">
            <a:spLocks noGrp="1"/>
          </p:cNvSpPr>
          <p:nvPr>
            <p:ph type="body" idx="1"/>
          </p:nvPr>
        </p:nvSpPr>
        <p:spPr>
          <a:xfrm>
            <a:off x="620050" y="780375"/>
            <a:ext cx="7110300" cy="555900"/>
          </a:xfrm>
          <a:prstGeom prst="rect">
            <a:avLst/>
          </a:prstGeom>
          <a:noFill/>
          <a:ln>
            <a:noFill/>
          </a:ln>
        </p:spPr>
        <p:txBody>
          <a:bodyPr spcFirstLastPara="1" wrap="square" lIns="91425" tIns="45700" rIns="91425" bIns="45700" anchor="t" anchorCtr="0">
            <a:noAutofit/>
          </a:bodyPr>
          <a:lstStyle/>
          <a:p>
            <a:pPr marL="0" marR="0" lvl="0" indent="-152400" algn="l" rtl="0">
              <a:lnSpc>
                <a:spcPct val="90000"/>
              </a:lnSpc>
              <a:spcBef>
                <a:spcPts val="1400"/>
              </a:spcBef>
              <a:spcAft>
                <a:spcPts val="0"/>
              </a:spcAft>
              <a:buClr>
                <a:schemeClr val="dk2"/>
              </a:buClr>
              <a:buSzPts val="2400"/>
              <a:buFont typeface="Noto Sans Symbols"/>
              <a:buChar char="❖"/>
            </a:pPr>
            <a:r>
              <a:rPr lang="en" sz="2400" b="0" i="0" u="none">
                <a:solidFill>
                  <a:schemeClr val="dk2"/>
                </a:solidFill>
                <a:latin typeface="Corbel"/>
                <a:ea typeface="Corbel"/>
                <a:cs typeface="Corbel"/>
                <a:sym typeface="Corbel"/>
              </a:rPr>
              <a:t>In Pennsylvania, all schools are given a designation of Comprehensive Support and Improvement (CSI), Targeted Support and Improvement (TSI), </a:t>
            </a:r>
            <a:r>
              <a:rPr lang="en" sz="2400" b="0">
                <a:solidFill>
                  <a:schemeClr val="dk2"/>
                </a:solidFill>
              </a:rPr>
              <a:t>Additional Targeted Support &amp; Improvement (ATSI)</a:t>
            </a:r>
            <a:r>
              <a:rPr lang="en" sz="2400" b="0" i="0" u="none">
                <a:solidFill>
                  <a:schemeClr val="dk2"/>
                </a:solidFill>
                <a:latin typeface="Corbel"/>
                <a:ea typeface="Corbel"/>
                <a:cs typeface="Corbel"/>
                <a:sym typeface="Corbel"/>
              </a:rPr>
              <a:t> or Non-Designated, based on school performance measures:</a:t>
            </a:r>
            <a:endParaRPr>
              <a:solidFill>
                <a:schemeClr val="dk2"/>
              </a:solidFill>
            </a:endParaRPr>
          </a:p>
          <a:p>
            <a:pPr marL="228600" marR="0" lvl="1" indent="-127000" algn="l" rtl="0">
              <a:lnSpc>
                <a:spcPct val="90000"/>
              </a:lnSpc>
              <a:spcBef>
                <a:spcPts val="400"/>
              </a:spcBef>
              <a:spcAft>
                <a:spcPts val="0"/>
              </a:spcAft>
              <a:buClr>
                <a:schemeClr val="dk2"/>
              </a:buClr>
              <a:buSzPts val="2000"/>
              <a:buFont typeface="Noto Sans Symbols"/>
              <a:buChar char="❖"/>
            </a:pPr>
            <a:r>
              <a:rPr lang="en" sz="2000" b="0" i="0" u="none" strike="noStrike" cap="none">
                <a:solidFill>
                  <a:schemeClr val="dk2"/>
                </a:solidFill>
                <a:latin typeface="Corbel"/>
                <a:ea typeface="Corbel"/>
                <a:cs typeface="Corbel"/>
                <a:sym typeface="Corbel"/>
              </a:rPr>
              <a:t>These include the state’s academic standards and assessments (PSSA/Keystones)</a:t>
            </a:r>
            <a:endParaRPr sz="2000">
              <a:solidFill>
                <a:schemeClr val="dk2"/>
              </a:solidFill>
              <a:latin typeface="Corbel"/>
              <a:ea typeface="Corbel"/>
              <a:cs typeface="Corbel"/>
              <a:sym typeface="Corbel"/>
            </a:endParaRPr>
          </a:p>
          <a:p>
            <a:pPr marL="228600" marR="0" lvl="0" indent="0" algn="l" rtl="0">
              <a:lnSpc>
                <a:spcPct val="90000"/>
              </a:lnSpc>
              <a:spcBef>
                <a:spcPts val="400"/>
              </a:spcBef>
              <a:spcAft>
                <a:spcPts val="0"/>
              </a:spcAft>
              <a:buNone/>
            </a:pPr>
            <a:endParaRPr sz="1000">
              <a:solidFill>
                <a:schemeClr val="dk2"/>
              </a:solidFill>
              <a:latin typeface="Corbel"/>
              <a:ea typeface="Corbel"/>
              <a:cs typeface="Corbel"/>
              <a:sym typeface="Corbel"/>
            </a:endParaRPr>
          </a:p>
          <a:p>
            <a:pPr marL="0" marR="0" lvl="0" indent="-152400" algn="l" rtl="0">
              <a:lnSpc>
                <a:spcPct val="90000"/>
              </a:lnSpc>
              <a:spcBef>
                <a:spcPts val="400"/>
              </a:spcBef>
              <a:spcAft>
                <a:spcPts val="0"/>
              </a:spcAft>
              <a:buClr>
                <a:schemeClr val="dk2"/>
              </a:buClr>
              <a:buSzPts val="2400"/>
              <a:buFont typeface="Noto Sans Symbols"/>
              <a:buChar char="❖"/>
            </a:pPr>
            <a:r>
              <a:rPr lang="en">
                <a:solidFill>
                  <a:schemeClr val="dk2"/>
                </a:solidFill>
              </a:rPr>
              <a:t>Our School Designation is: A-TSI</a:t>
            </a:r>
            <a:endParaRPr>
              <a:solidFill>
                <a:schemeClr val="dk2"/>
              </a:solidFill>
            </a:endParaRPr>
          </a:p>
          <a:p>
            <a:pPr marL="0" marR="0" lvl="0" indent="0" algn="l" rtl="0">
              <a:lnSpc>
                <a:spcPct val="90000"/>
              </a:lnSpc>
              <a:spcBef>
                <a:spcPts val="400"/>
              </a:spcBef>
              <a:spcAft>
                <a:spcPts val="0"/>
              </a:spcAft>
              <a:buNone/>
            </a:pPr>
            <a:endParaRPr>
              <a:solidFill>
                <a:schemeClr val="dk2"/>
              </a:solidFill>
            </a:endParaRPr>
          </a:p>
          <a:p>
            <a:pPr marL="0" marR="0" lvl="0" indent="0" algn="l" rtl="0">
              <a:lnSpc>
                <a:spcPct val="90000"/>
              </a:lnSpc>
              <a:spcBef>
                <a:spcPts val="1600"/>
              </a:spcBef>
              <a:spcAft>
                <a:spcPts val="0"/>
              </a:spcAft>
              <a:buClr>
                <a:schemeClr val="lt1"/>
              </a:buClr>
              <a:buSzPts val="2800"/>
              <a:buFont typeface="Noto Sans Symbols"/>
              <a:buNone/>
            </a:pPr>
            <a:endParaRPr sz="2800" b="0" i="0" u="none">
              <a:solidFill>
                <a:schemeClr val="dk2"/>
              </a:solidFill>
              <a:latin typeface="Corbel"/>
              <a:ea typeface="Corbel"/>
              <a:cs typeface="Corbel"/>
              <a:sym typeface="Corbel"/>
            </a:endParaRPr>
          </a:p>
          <a:p>
            <a:pPr marL="0" marR="0" lvl="0" indent="0" algn="l" rtl="0">
              <a:lnSpc>
                <a:spcPct val="90000"/>
              </a:lnSpc>
              <a:spcBef>
                <a:spcPts val="1400"/>
              </a:spcBef>
              <a:spcAft>
                <a:spcPts val="0"/>
              </a:spcAft>
              <a:buClr>
                <a:schemeClr val="lt1"/>
              </a:buClr>
              <a:buSzPts val="2800"/>
              <a:buFont typeface="Noto Sans Symbols"/>
              <a:buNone/>
            </a:pPr>
            <a:endParaRPr sz="2800" b="0" i="0" u="none">
              <a:solidFill>
                <a:schemeClr val="dk2"/>
              </a:solidFill>
              <a:latin typeface="Corbel"/>
              <a:ea typeface="Corbel"/>
              <a:cs typeface="Corbel"/>
              <a:sym typeface="Corbel"/>
            </a:endParaRPr>
          </a:p>
          <a:p>
            <a:pPr marL="182562" marR="0" lvl="0" indent="-4762" algn="l" rtl="0">
              <a:lnSpc>
                <a:spcPct val="90000"/>
              </a:lnSpc>
              <a:spcBef>
                <a:spcPts val="1400"/>
              </a:spcBef>
              <a:spcAft>
                <a:spcPts val="0"/>
              </a:spcAft>
              <a:buClr>
                <a:schemeClr val="lt1"/>
              </a:buClr>
              <a:buSzPts val="2800"/>
              <a:buFont typeface="Noto Sans Symbols"/>
              <a:buNone/>
            </a:pPr>
            <a:endParaRPr sz="2800" b="0" i="0" u="none">
              <a:solidFill>
                <a:schemeClr val="dk2"/>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619275" y="701300"/>
            <a:ext cx="77724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dk2"/>
              </a:buClr>
              <a:buSzPts val="6000"/>
              <a:buFont typeface="Corbel"/>
              <a:buNone/>
            </a:pPr>
            <a:r>
              <a:rPr lang="en" sz="6000" b="0" i="0" u="none" strike="noStrike" cap="none">
                <a:solidFill>
                  <a:schemeClr val="dk2"/>
                </a:solidFill>
                <a:latin typeface="Corbel"/>
                <a:ea typeface="Corbel"/>
                <a:cs typeface="Corbel"/>
                <a:sym typeface="Corbel"/>
              </a:rPr>
              <a:t>SCHOOLWIDE PLAN</a:t>
            </a:r>
            <a:endParaRPr/>
          </a:p>
        </p:txBody>
      </p:sp>
      <p:sp>
        <p:nvSpPr>
          <p:cNvPr id="164" name="Google Shape;164;p30"/>
          <p:cNvSpPr txBox="1">
            <a:spLocks noGrp="1"/>
          </p:cNvSpPr>
          <p:nvPr>
            <p:ph type="body" idx="1"/>
          </p:nvPr>
        </p:nvSpPr>
        <p:spPr>
          <a:xfrm>
            <a:off x="454575" y="2034675"/>
            <a:ext cx="7937100" cy="23265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80000"/>
              </a:lnSpc>
              <a:spcBef>
                <a:spcPts val="0"/>
              </a:spcBef>
              <a:spcAft>
                <a:spcPts val="0"/>
              </a:spcAft>
              <a:buClr>
                <a:schemeClr val="dk1"/>
              </a:buClr>
              <a:buSzPts val="2400"/>
              <a:buFont typeface="Noto Sans Symbols"/>
              <a:buChar char="❖"/>
            </a:pPr>
            <a:r>
              <a:rPr lang="en" sz="2400" b="0" i="0" u="none">
                <a:latin typeface="Corbel"/>
                <a:ea typeface="Corbel"/>
                <a:cs typeface="Corbel"/>
                <a:sym typeface="Corbel"/>
              </a:rPr>
              <a:t>The Schoolwide Plan is the school’s roadmap to academic success.  It details:</a:t>
            </a:r>
            <a:endParaRPr/>
          </a:p>
          <a:p>
            <a:pPr marL="411162" marR="0" lvl="1" indent="-182562" algn="l" rtl="0">
              <a:lnSpc>
                <a:spcPct val="80000"/>
              </a:lnSpc>
              <a:spcBef>
                <a:spcPts val="400"/>
              </a:spcBef>
              <a:spcAft>
                <a:spcPts val="0"/>
              </a:spcAft>
              <a:buClr>
                <a:schemeClr val="dk1"/>
              </a:buClr>
              <a:buSzPts val="2000"/>
              <a:buFont typeface="Noto Sans Symbols"/>
              <a:buChar char="❖"/>
            </a:pPr>
            <a:r>
              <a:rPr lang="en" sz="2000" b="0" i="0" u="none" strike="noStrike" cap="none">
                <a:latin typeface="Corbel"/>
                <a:ea typeface="Corbel"/>
                <a:cs typeface="Corbel"/>
                <a:sym typeface="Corbel"/>
              </a:rPr>
              <a:t>Where the school is now (data)</a:t>
            </a:r>
            <a:endParaRPr/>
          </a:p>
          <a:p>
            <a:pPr marL="411162" marR="0" lvl="1" indent="-182562" algn="l" rtl="0">
              <a:lnSpc>
                <a:spcPct val="80000"/>
              </a:lnSpc>
              <a:spcBef>
                <a:spcPts val="600"/>
              </a:spcBef>
              <a:spcAft>
                <a:spcPts val="0"/>
              </a:spcAft>
              <a:buClr>
                <a:schemeClr val="dk1"/>
              </a:buClr>
              <a:buSzPts val="2000"/>
              <a:buFont typeface="Noto Sans Symbols"/>
              <a:buChar char="❖"/>
            </a:pPr>
            <a:r>
              <a:rPr lang="en" sz="2000" b="0" i="0" u="none" strike="noStrike" cap="none">
                <a:latin typeface="Corbel"/>
                <a:ea typeface="Corbel"/>
                <a:cs typeface="Corbel"/>
                <a:sym typeface="Corbel"/>
              </a:rPr>
              <a:t>Where the school needs to go (goals)</a:t>
            </a:r>
            <a:endParaRPr/>
          </a:p>
          <a:p>
            <a:pPr marL="411162" marR="0" lvl="1" indent="-182562" algn="l" rtl="0">
              <a:lnSpc>
                <a:spcPct val="80000"/>
              </a:lnSpc>
              <a:spcBef>
                <a:spcPts val="600"/>
              </a:spcBef>
              <a:spcAft>
                <a:spcPts val="0"/>
              </a:spcAft>
              <a:buClr>
                <a:schemeClr val="dk1"/>
              </a:buClr>
              <a:buSzPts val="2000"/>
              <a:buFont typeface="Noto Sans Symbols"/>
              <a:buChar char="❖"/>
            </a:pPr>
            <a:r>
              <a:rPr lang="en" sz="2000" b="0" i="0" u="none" strike="noStrike" cap="none">
                <a:latin typeface="Corbel"/>
                <a:ea typeface="Corbel"/>
                <a:cs typeface="Corbel"/>
                <a:sym typeface="Corbel"/>
              </a:rPr>
              <a:t>How the school will get there (plan)</a:t>
            </a:r>
            <a:endParaRPr/>
          </a:p>
          <a:p>
            <a:pPr marL="411162" marR="0" lvl="1" indent="-182562" algn="l" rtl="0">
              <a:lnSpc>
                <a:spcPct val="80000"/>
              </a:lnSpc>
              <a:spcBef>
                <a:spcPts val="600"/>
              </a:spcBef>
              <a:spcAft>
                <a:spcPts val="0"/>
              </a:spcAft>
              <a:buClr>
                <a:schemeClr val="dk1"/>
              </a:buClr>
              <a:buSzPts val="2000"/>
              <a:buFont typeface="Noto Sans Symbols"/>
              <a:buChar char="❖"/>
            </a:pPr>
            <a:r>
              <a:rPr lang="en" sz="2000" b="0" i="0" u="none" strike="noStrike" cap="none">
                <a:latin typeface="Corbel"/>
                <a:ea typeface="Corbel"/>
                <a:cs typeface="Corbel"/>
                <a:sym typeface="Corbel"/>
              </a:rPr>
              <a:t>How the school will know if the plan is working (review and revise)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8"/>
        <p:cNvGrpSpPr/>
        <p:nvPr/>
      </p:nvGrpSpPr>
      <p:grpSpPr>
        <a:xfrm>
          <a:off x="0" y="0"/>
          <a:ext cx="0" cy="0"/>
          <a:chOff x="0" y="0"/>
          <a:chExt cx="0" cy="0"/>
        </a:xfrm>
      </p:grpSpPr>
      <p:sp>
        <p:nvSpPr>
          <p:cNvPr id="169" name="Google Shape;169;p31"/>
          <p:cNvSpPr txBox="1">
            <a:spLocks noGrp="1"/>
          </p:cNvSpPr>
          <p:nvPr>
            <p:ph type="body" idx="1"/>
          </p:nvPr>
        </p:nvSpPr>
        <p:spPr>
          <a:xfrm>
            <a:off x="247650" y="216694"/>
            <a:ext cx="3348000" cy="5559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80000"/>
              </a:lnSpc>
              <a:spcBef>
                <a:spcPts val="0"/>
              </a:spcBef>
              <a:spcAft>
                <a:spcPts val="0"/>
              </a:spcAft>
              <a:buClr>
                <a:schemeClr val="lt1"/>
              </a:buClr>
              <a:buSzPts val="2400"/>
              <a:buFont typeface="Noto Sans Symbols"/>
              <a:buChar char="❖"/>
            </a:pPr>
            <a:r>
              <a:rPr lang="en" sz="2400"/>
              <a:t> OUR DATA</a:t>
            </a:r>
            <a:endParaRPr/>
          </a:p>
          <a:p>
            <a:pPr marL="411162" marR="0" lvl="1" indent="-182562" algn="l" rtl="0">
              <a:lnSpc>
                <a:spcPct val="80000"/>
              </a:lnSpc>
              <a:spcBef>
                <a:spcPts val="400"/>
              </a:spcBef>
              <a:spcAft>
                <a:spcPts val="0"/>
              </a:spcAft>
              <a:buClr>
                <a:schemeClr val="lt1"/>
              </a:buClr>
              <a:buSzPts val="2000"/>
              <a:buFont typeface="Noto Sans Symbols"/>
              <a:buChar char="❖"/>
            </a:pPr>
            <a:endParaRPr/>
          </a:p>
        </p:txBody>
      </p:sp>
      <p:sp>
        <p:nvSpPr>
          <p:cNvPr id="170" name="Google Shape;170;p31"/>
          <p:cNvSpPr txBox="1">
            <a:spLocks noGrp="1"/>
          </p:cNvSpPr>
          <p:nvPr>
            <p:ph type="body" idx="2"/>
          </p:nvPr>
        </p:nvSpPr>
        <p:spPr>
          <a:xfrm>
            <a:off x="960900" y="798375"/>
            <a:ext cx="8085900" cy="3862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71" name="Google Shape;171;p31"/>
          <p:cNvPicPr preferRelativeResize="0"/>
          <p:nvPr/>
        </p:nvPicPr>
        <p:blipFill>
          <a:blip r:embed="rId3">
            <a:alphaModFix/>
          </a:blip>
          <a:stretch>
            <a:fillRect/>
          </a:stretch>
        </p:blipFill>
        <p:spPr>
          <a:xfrm>
            <a:off x="0" y="641350"/>
            <a:ext cx="2742450" cy="4176249"/>
          </a:xfrm>
          <a:prstGeom prst="rect">
            <a:avLst/>
          </a:prstGeom>
          <a:noFill/>
          <a:ln>
            <a:noFill/>
          </a:ln>
        </p:spPr>
      </p:pic>
      <p:pic>
        <p:nvPicPr>
          <p:cNvPr id="172" name="Google Shape;172;p31"/>
          <p:cNvPicPr preferRelativeResize="0"/>
          <p:nvPr/>
        </p:nvPicPr>
        <p:blipFill>
          <a:blip r:embed="rId4">
            <a:alphaModFix/>
          </a:blip>
          <a:stretch>
            <a:fillRect/>
          </a:stretch>
        </p:blipFill>
        <p:spPr>
          <a:xfrm>
            <a:off x="2742450" y="0"/>
            <a:ext cx="3641400" cy="4779350"/>
          </a:xfrm>
          <a:prstGeom prst="rect">
            <a:avLst/>
          </a:prstGeom>
          <a:noFill/>
          <a:ln>
            <a:noFill/>
          </a:ln>
        </p:spPr>
      </p:pic>
      <p:pic>
        <p:nvPicPr>
          <p:cNvPr id="173" name="Google Shape;173;p31"/>
          <p:cNvPicPr preferRelativeResize="0"/>
          <p:nvPr/>
        </p:nvPicPr>
        <p:blipFill>
          <a:blip r:embed="rId5">
            <a:alphaModFix/>
          </a:blip>
          <a:stretch>
            <a:fillRect/>
          </a:stretch>
        </p:blipFill>
        <p:spPr>
          <a:xfrm>
            <a:off x="6383850" y="0"/>
            <a:ext cx="2742450" cy="47224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chool District of Philadelphia">
      <a:dk1>
        <a:srgbClr val="0B315B"/>
      </a:dk1>
      <a:lt1>
        <a:srgbClr val="FFFFFF"/>
      </a:lt1>
      <a:dk2>
        <a:srgbClr val="0B315B"/>
      </a:dk2>
      <a:lt2>
        <a:srgbClr val="FFFFFF"/>
      </a:lt2>
      <a:accent1>
        <a:srgbClr val="FFAA30"/>
      </a:accent1>
      <a:accent2>
        <a:srgbClr val="47AAD8"/>
      </a:accent2>
      <a:accent3>
        <a:srgbClr val="22779F"/>
      </a:accent3>
      <a:accent4>
        <a:srgbClr val="398635"/>
      </a:accent4>
      <a:accent5>
        <a:srgbClr val="E6E6E6"/>
      </a:accent5>
      <a:accent6>
        <a:srgbClr val="000000"/>
      </a:accent6>
      <a:hlink>
        <a:srgbClr val="0B315B"/>
      </a:hlink>
      <a:folHlink>
        <a:srgbClr val="FFAA3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1200</Words>
  <Application>Microsoft Macintosh PowerPoint</Application>
  <PresentationFormat>On-screen Show (16:9)</PresentationFormat>
  <Paragraphs>118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Times New Roman</vt:lpstr>
      <vt:lpstr>Corbel</vt:lpstr>
      <vt:lpstr>Lobster</vt:lpstr>
      <vt:lpstr>Calibri</vt:lpstr>
      <vt:lpstr>Arial</vt:lpstr>
      <vt:lpstr>Noto Sans Symbols</vt:lpstr>
      <vt:lpstr>Office Theme</vt:lpstr>
      <vt:lpstr>RICHMOND SCHOOL </vt:lpstr>
      <vt:lpstr>WHAT IS TITLE I?</vt:lpstr>
      <vt:lpstr>PowerPoint Presentation</vt:lpstr>
      <vt:lpstr>SCHOOL DISTRICT OF PHILADELPHIA  PARENT AND FAMILY ENGAGEMENT POLICY</vt:lpstr>
      <vt:lpstr>SCHOOL-BASED  PARENT AND FAMILY ENGAGEMENT POLICY</vt:lpstr>
      <vt:lpstr>SCHOOL-PARENT COMPACT </vt:lpstr>
      <vt:lpstr>TITLE I SCHOOL DESIGNATIONS</vt:lpstr>
      <vt:lpstr>SCHOOLWIDE PLAN</vt:lpstr>
      <vt:lpstr>PowerPoint Presentation</vt:lpstr>
      <vt:lpstr>SCHOOLWIDE PLAN</vt:lpstr>
      <vt:lpstr>SCHOOLWIDE PLAN</vt:lpstr>
      <vt:lpstr>SCHOOL BUDGETS AND  SET-ASIDE REQUIREMENTS</vt:lpstr>
      <vt:lpstr>SCHOOL TITLE I SPENDING</vt:lpstr>
      <vt:lpstr>PARENT AND FAMILY ENGAGEMENT ACTIVITIES</vt:lpstr>
      <vt:lpstr> TEACHER &amp; PARAPROFESSIONAL  QUALIFICATIONS </vt:lpstr>
      <vt:lpstr>RIGHT TO KNOW QUALIFICATIONS</vt:lpstr>
      <vt:lpstr>RIGHT TO KNOW  4 WEEK LETTER</vt:lpstr>
      <vt:lpstr>STATE ACADEMIC STANDARDS AND ASSESSMENTS</vt:lpstr>
      <vt:lpstr>CURRICULUM</vt:lpstr>
      <vt:lpstr>OUR SCHOOL NEEDS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SCHOOL </dc:title>
  <cp:lastModifiedBy>Microsoft Office User</cp:lastModifiedBy>
  <cp:revision>1</cp:revision>
  <dcterms:modified xsi:type="dcterms:W3CDTF">2020-09-27T22:49:40Z</dcterms:modified>
</cp:coreProperties>
</file>