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1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ber Fullam" initials="" lastIdx="1" clrIdx="0"/>
  <p:cmAuthor id="1" name="Ashley Tanz" initials="AT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01"/>
    <p:restoredTop sz="93130"/>
  </p:normalViewPr>
  <p:slideViewPr>
    <p:cSldViewPr snapToGrid="0">
      <p:cViewPr varScale="1">
        <p:scale>
          <a:sx n="34" d="100"/>
          <a:sy n="34" d="100"/>
        </p:scale>
        <p:origin x="200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wwills27@gmail.com" userId="8d2ccff58a96a974" providerId="LiveId" clId="{193668F9-86A6-4C4C-A0A6-85BEEB0A3649}"/>
    <pc:docChg chg="delSld modSld">
      <pc:chgData name="twwills27@gmail.com" userId="8d2ccff58a96a974" providerId="LiveId" clId="{193668F9-86A6-4C4C-A0A6-85BEEB0A3649}" dt="2020-05-04T14:56:38.730" v="37" actId="20577"/>
      <pc:docMkLst>
        <pc:docMk/>
      </pc:docMkLst>
      <pc:sldChg chg="del">
        <pc:chgData name="twwills27@gmail.com" userId="8d2ccff58a96a974" providerId="LiveId" clId="{193668F9-86A6-4C4C-A0A6-85BEEB0A3649}" dt="2020-05-04T14:56:01.480" v="0" actId="2696"/>
        <pc:sldMkLst>
          <pc:docMk/>
          <pc:sldMk cId="0" sldId="262"/>
        </pc:sldMkLst>
      </pc:sldChg>
      <pc:sldChg chg="modSp mod">
        <pc:chgData name="twwills27@gmail.com" userId="8d2ccff58a96a974" providerId="LiveId" clId="{193668F9-86A6-4C4C-A0A6-85BEEB0A3649}" dt="2020-05-04T14:56:38.730" v="37" actId="20577"/>
        <pc:sldMkLst>
          <pc:docMk/>
          <pc:sldMk cId="0" sldId="263"/>
        </pc:sldMkLst>
        <pc:spChg chg="mod">
          <ac:chgData name="twwills27@gmail.com" userId="8d2ccff58a96a974" providerId="LiveId" clId="{193668F9-86A6-4C4C-A0A6-85BEEB0A3649}" dt="2020-05-04T14:56:38.730" v="37" actId="20577"/>
          <ac:spMkLst>
            <pc:docMk/>
            <pc:sldMk cId="0" sldId="263"/>
            <ac:spMk id="14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05045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8856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9745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468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293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8077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872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bg>
      <p:bgPr>
        <a:solidFill>
          <a:schemeClr val="l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0" y="3435178"/>
            <a:ext cx="12192000" cy="1975104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08234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body" idx="1"/>
          </p:nvPr>
        </p:nvSpPr>
        <p:spPr>
          <a:xfrm>
            <a:off x="0" y="3435178"/>
            <a:ext cx="12192000" cy="987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2"/>
          </p:nvPr>
        </p:nvSpPr>
        <p:spPr>
          <a:xfrm>
            <a:off x="0" y="4423892"/>
            <a:ext cx="12192000" cy="987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3"/>
          </p:nvPr>
        </p:nvSpPr>
        <p:spPr>
          <a:xfrm>
            <a:off x="0" y="6106511"/>
            <a:ext cx="3489434" cy="35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 b="1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b="1">
                <a:solidFill>
                  <a:schemeClr val="accen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/>
          <p:nvPr/>
        </p:nvSpPr>
        <p:spPr>
          <a:xfrm>
            <a:off x="0" y="6474372"/>
            <a:ext cx="3541986" cy="383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Office of Research and Evaluation</a:t>
            </a:r>
            <a:endParaRPr sz="18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" name="Google Shape;1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671572" y="924910"/>
            <a:ext cx="6848856" cy="1383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615300"/>
            <a:ext cx="2743200" cy="23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" name="Google Shape;70;p11"/>
          <p:cNvSpPr txBox="1"/>
          <p:nvPr/>
        </p:nvSpPr>
        <p:spPr>
          <a:xfrm>
            <a:off x="0" y="6615300"/>
            <a:ext cx="4843849" cy="2616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School District of Philadelphia Office of Research and Evaluation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615300"/>
            <a:ext cx="2743200" cy="23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12"/>
          <p:cNvSpPr txBox="1"/>
          <p:nvPr/>
        </p:nvSpPr>
        <p:spPr>
          <a:xfrm>
            <a:off x="0" y="6615300"/>
            <a:ext cx="4843849" cy="2616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School District of Philadelphia Office of Research and Evaluation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ldNum" idx="12"/>
          </p:nvPr>
        </p:nvSpPr>
        <p:spPr>
          <a:xfrm>
            <a:off x="8610600" y="6615300"/>
            <a:ext cx="2743200" cy="23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1" name="Google Shape;81;p13"/>
          <p:cNvSpPr txBox="1"/>
          <p:nvPr/>
        </p:nvSpPr>
        <p:spPr>
          <a:xfrm>
            <a:off x="0" y="6615300"/>
            <a:ext cx="4843849" cy="2616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School District of Philadelphia Office of Research and Evaluation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sldNum" idx="12"/>
          </p:nvPr>
        </p:nvSpPr>
        <p:spPr>
          <a:xfrm>
            <a:off x="8610600" y="6615300"/>
            <a:ext cx="2743200" cy="23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6" name="Google Shape;86;p14"/>
          <p:cNvSpPr txBox="1"/>
          <p:nvPr/>
        </p:nvSpPr>
        <p:spPr>
          <a:xfrm>
            <a:off x="0" y="6615300"/>
            <a:ext cx="4843849" cy="2616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School District of Philadelphia Office of Research and Evaluation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8610600" y="648815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" name="Google Shape;24;p3"/>
          <p:cNvSpPr txBox="1"/>
          <p:nvPr/>
        </p:nvSpPr>
        <p:spPr>
          <a:xfrm>
            <a:off x="0" y="6615300"/>
            <a:ext cx="4843849" cy="2616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School District of Philadelphia Office of Research and Evaluation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2">
  <p:cSld name="Title Slide 2">
    <p:bg>
      <p:bgPr>
        <a:solidFill>
          <a:schemeClr val="lt1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5923005" y="1"/>
            <a:ext cx="6268995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08234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5923004" y="2"/>
            <a:ext cx="6268995" cy="3525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2"/>
          </p:nvPr>
        </p:nvSpPr>
        <p:spPr>
          <a:xfrm>
            <a:off x="5923004" y="3525796"/>
            <a:ext cx="6268996" cy="3332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3"/>
          </p:nvPr>
        </p:nvSpPr>
        <p:spPr>
          <a:xfrm>
            <a:off x="0" y="6106510"/>
            <a:ext cx="3489434" cy="367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 b="1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b="1">
                <a:solidFill>
                  <a:schemeClr val="accen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/>
          <p:nvPr/>
        </p:nvSpPr>
        <p:spPr>
          <a:xfrm>
            <a:off x="0" y="6474372"/>
            <a:ext cx="3541986" cy="383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Office of Research and Evaluation</a:t>
            </a:r>
            <a:endParaRPr sz="18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" name="Google Shape;31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75504" y="2848560"/>
            <a:ext cx="5747499" cy="11608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3">
  <p:cSld name="Title Slide 3">
    <p:bg>
      <p:bgPr>
        <a:solidFill>
          <a:schemeClr val="lt2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/>
          <p:nvPr/>
        </p:nvSpPr>
        <p:spPr>
          <a:xfrm>
            <a:off x="0" y="3435178"/>
            <a:ext cx="12192000" cy="1975104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0" y="3435178"/>
            <a:ext cx="12192000" cy="987552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2"/>
          </p:nvPr>
        </p:nvSpPr>
        <p:spPr>
          <a:xfrm>
            <a:off x="0" y="4423892"/>
            <a:ext cx="12192000" cy="987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3"/>
          </p:nvPr>
        </p:nvSpPr>
        <p:spPr>
          <a:xfrm>
            <a:off x="0" y="6106510"/>
            <a:ext cx="3489434" cy="367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 b="1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b="1">
                <a:solidFill>
                  <a:schemeClr val="accen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/>
          <p:nvPr/>
        </p:nvSpPr>
        <p:spPr>
          <a:xfrm>
            <a:off x="0" y="6474372"/>
            <a:ext cx="3541986" cy="383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Office of Research and Evaluation</a:t>
            </a:r>
            <a:endParaRPr sz="18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" name="Google Shape;38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671572" y="924910"/>
            <a:ext cx="6848856" cy="1383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Divider">
  <p:cSld name="Section Divi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8610600" y="6615300"/>
            <a:ext cx="2743200" cy="23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16476" y="2636838"/>
            <a:ext cx="12152377" cy="1173162"/>
          </a:xfrm>
          <a:prstGeom prst="rect">
            <a:avLst/>
          </a:prstGeom>
          <a:solidFill>
            <a:schemeClr val="accent1"/>
          </a:solidFill>
          <a:ln w="381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209550" y="2686050"/>
            <a:ext cx="11776075" cy="1069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615300"/>
            <a:ext cx="2743200" cy="23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9" name="Google Shape;49;p7"/>
          <p:cNvSpPr txBox="1"/>
          <p:nvPr/>
        </p:nvSpPr>
        <p:spPr>
          <a:xfrm>
            <a:off x="0" y="6615300"/>
            <a:ext cx="4843849" cy="2616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School District of Philadelphia Office of Research and Evaluation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8610600" y="6615300"/>
            <a:ext cx="2743200" cy="23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7" name="Google Shape;57;p8"/>
          <p:cNvSpPr txBox="1"/>
          <p:nvPr/>
        </p:nvSpPr>
        <p:spPr>
          <a:xfrm>
            <a:off x="0" y="6615300"/>
            <a:ext cx="4843849" cy="2616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School District of Philadelphia Office of Research and Evaluation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615300"/>
            <a:ext cx="2743200" cy="23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1" name="Google Shape;61;p9"/>
          <p:cNvSpPr txBox="1"/>
          <p:nvPr/>
        </p:nvSpPr>
        <p:spPr>
          <a:xfrm>
            <a:off x="0" y="6615300"/>
            <a:ext cx="4843849" cy="2616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School District of Philadelphia Office of Research and Evaluation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615300"/>
            <a:ext cx="2743200" cy="23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4" name="Google Shape;64;p10"/>
          <p:cNvSpPr txBox="1"/>
          <p:nvPr/>
        </p:nvSpPr>
        <p:spPr>
          <a:xfrm>
            <a:off x="0" y="6615300"/>
            <a:ext cx="4843849" cy="2616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School District of Philadelphia Office of Research and Evaluation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610600" y="6615300"/>
            <a:ext cx="2743200" cy="23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seniorexitsurveys@philasd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so.philasd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body" idx="3"/>
          </p:nvPr>
        </p:nvSpPr>
        <p:spPr>
          <a:xfrm>
            <a:off x="0" y="5840502"/>
            <a:ext cx="3489434" cy="35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Contact: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</a:pPr>
            <a:r>
              <a:rPr lang="en-US" sz="1400" dirty="0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seniorexitsurveys@philasd.org</a:t>
            </a:r>
            <a:r>
              <a:rPr lang="en-US" sz="1400" dirty="0"/>
              <a:t> </a:t>
            </a:r>
            <a:br>
              <a:rPr lang="en-US" sz="1400" dirty="0"/>
            </a:br>
            <a:endParaRPr sz="1400" dirty="0"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>
            <a:off x="0" y="3435178"/>
            <a:ext cx="12192000" cy="987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en-US" dirty="0"/>
              <a:t>2019-2020 Senior Exit Surveys</a:t>
            </a:r>
            <a:endParaRPr dirty="0"/>
          </a:p>
        </p:txBody>
      </p:sp>
      <p:sp>
        <p:nvSpPr>
          <p:cNvPr id="93" name="Google Shape;93;p15"/>
          <p:cNvSpPr txBox="1">
            <a:spLocks noGrp="1"/>
          </p:cNvSpPr>
          <p:nvPr>
            <p:ph type="body" idx="2"/>
          </p:nvPr>
        </p:nvSpPr>
        <p:spPr>
          <a:xfrm>
            <a:off x="0" y="4423892"/>
            <a:ext cx="12192000" cy="987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dirty="0"/>
              <a:t>Instructions &amp; Student Portal View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>
            <a:spLocks noGrp="1"/>
          </p:cNvSpPr>
          <p:nvPr>
            <p:ph type="title"/>
          </p:nvPr>
        </p:nvSpPr>
        <p:spPr>
          <a:xfrm>
            <a:off x="633663" y="243455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dirty="0"/>
              <a:t>When 12</a:t>
            </a:r>
            <a:r>
              <a:rPr lang="en-US" sz="3959" baseline="30000" dirty="0"/>
              <a:t>th</a:t>
            </a:r>
            <a:r>
              <a:rPr lang="en-US" sz="3959" dirty="0"/>
              <a:t> graders log into the Student Portal (</a:t>
            </a:r>
            <a:r>
              <a:rPr lang="en-US" sz="3959" u="sng" dirty="0">
                <a:solidFill>
                  <a:schemeClr val="hlink"/>
                </a:solidFill>
                <a:hlinkClick r:id="rId3"/>
              </a:rPr>
              <a:t>https://sso.philasd.org</a:t>
            </a:r>
            <a:r>
              <a:rPr lang="en-US" sz="3959" dirty="0"/>
              <a:t>), they are redirected to Infinite Campus.</a:t>
            </a:r>
            <a:br>
              <a:rPr lang="en-US" sz="3959" dirty="0"/>
            </a:br>
            <a:r>
              <a:rPr lang="en-US" sz="3959" dirty="0"/>
              <a:t/>
            </a:r>
            <a:br>
              <a:rPr lang="en-US" sz="3959" dirty="0"/>
            </a:br>
            <a:r>
              <a:rPr lang="en-US" sz="3959" dirty="0"/>
              <a:t/>
            </a:r>
            <a:br>
              <a:rPr lang="en-US" sz="3959" dirty="0"/>
            </a:br>
            <a:r>
              <a:rPr lang="en-US" sz="3959" dirty="0"/>
              <a:t>Their default page is their schedule and assignments for the day.</a:t>
            </a:r>
            <a:endParaRPr sz="3959" dirty="0"/>
          </a:p>
        </p:txBody>
      </p:sp>
      <p:sp>
        <p:nvSpPr>
          <p:cNvPr id="106" name="Google Shape;106;p17"/>
          <p:cNvSpPr txBox="1">
            <a:spLocks noGrp="1"/>
          </p:cNvSpPr>
          <p:nvPr>
            <p:ph type="sldNum" idx="12"/>
          </p:nvPr>
        </p:nvSpPr>
        <p:spPr>
          <a:xfrm>
            <a:off x="8610600" y="648815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Students must click the “Message Center” menu item on the left</a:t>
            </a:r>
            <a:endParaRPr dirty="0"/>
          </a:p>
        </p:txBody>
      </p:sp>
      <p:sp>
        <p:nvSpPr>
          <p:cNvPr id="113" name="Google Shape;113;p18"/>
          <p:cNvSpPr txBox="1">
            <a:spLocks noGrp="1"/>
          </p:cNvSpPr>
          <p:nvPr>
            <p:ph type="sldNum" idx="12"/>
          </p:nvPr>
        </p:nvSpPr>
        <p:spPr>
          <a:xfrm>
            <a:off x="8610600" y="648815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14" name="Google Shape;114;p18"/>
          <p:cNvSpPr/>
          <p:nvPr/>
        </p:nvSpPr>
        <p:spPr>
          <a:xfrm rot="10800000">
            <a:off x="84443" y="4494575"/>
            <a:ext cx="1627833" cy="432079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3A7C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5BB3BCF8-5678-426C-B88A-3BF4539C77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3520" y="2100514"/>
            <a:ext cx="8213098" cy="397781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Within “Message Center,” students will see a list of icons (see “Student Launchpad” below)</a:t>
            </a:r>
            <a:endParaRPr dirty="0"/>
          </a:p>
        </p:txBody>
      </p:sp>
      <p:sp>
        <p:nvSpPr>
          <p:cNvPr id="121" name="Google Shape;121;p19"/>
          <p:cNvSpPr txBox="1">
            <a:spLocks noGrp="1"/>
          </p:cNvSpPr>
          <p:nvPr>
            <p:ph type="sldNum" idx="12"/>
          </p:nvPr>
        </p:nvSpPr>
        <p:spPr>
          <a:xfrm>
            <a:off x="8610600" y="648815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22" name="Google Shape;122;p19"/>
          <p:cNvSpPr/>
          <p:nvPr/>
        </p:nvSpPr>
        <p:spPr>
          <a:xfrm>
            <a:off x="9377177" y="2742944"/>
            <a:ext cx="1627833" cy="432079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3A7C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7A20DC38-A67B-40CA-ACAA-B1F6125A93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719" y="2110138"/>
            <a:ext cx="8287039" cy="39585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70E1E4EC-23A9-4049-A7DA-4BE1B918DF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90688"/>
            <a:ext cx="9063725" cy="4329579"/>
          </a:xfrm>
          <a:prstGeom prst="rect">
            <a:avLst/>
          </a:prstGeom>
        </p:spPr>
      </p:pic>
      <p:sp>
        <p:nvSpPr>
          <p:cNvPr id="128" name="Google Shape;128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Students must then click the “Surveys” icon.</a:t>
            </a:r>
            <a:endParaRPr/>
          </a:p>
        </p:txBody>
      </p:sp>
      <p:sp>
        <p:nvSpPr>
          <p:cNvPr id="129" name="Google Shape;129;p20"/>
          <p:cNvSpPr txBox="1">
            <a:spLocks noGrp="1"/>
          </p:cNvSpPr>
          <p:nvPr>
            <p:ph type="sldNum" idx="12"/>
          </p:nvPr>
        </p:nvSpPr>
        <p:spPr>
          <a:xfrm>
            <a:off x="8610600" y="648815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30" name="Google Shape;130;p20"/>
          <p:cNvSpPr/>
          <p:nvPr/>
        </p:nvSpPr>
        <p:spPr>
          <a:xfrm>
            <a:off x="4770333" y="3016251"/>
            <a:ext cx="529391" cy="914400"/>
          </a:xfrm>
          <a:prstGeom prst="rect">
            <a:avLst/>
          </a:prstGeom>
          <a:noFill/>
          <a:ln w="762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1" y="1837572"/>
            <a:ext cx="6801196" cy="4327463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1" dirty="0"/>
              <a:t>Senior Exit Survey</a:t>
            </a:r>
            <a:r>
              <a:rPr lang="en-US" sz="3959" dirty="0"/>
              <a:t>: The “Senior Exit Survey” link will redirect students to Survey Monkey to complete the Senior Exit Survey.</a:t>
            </a:r>
            <a:endParaRPr dirty="0"/>
          </a:p>
        </p:txBody>
      </p:sp>
      <p:sp>
        <p:nvSpPr>
          <p:cNvPr id="146" name="Google Shape;146;p22"/>
          <p:cNvSpPr txBox="1">
            <a:spLocks noGrp="1"/>
          </p:cNvSpPr>
          <p:nvPr>
            <p:ph type="sldNum" idx="12"/>
          </p:nvPr>
        </p:nvSpPr>
        <p:spPr>
          <a:xfrm>
            <a:off x="8610600" y="648815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47" name="Google Shape;147;p22"/>
          <p:cNvSpPr/>
          <p:nvPr/>
        </p:nvSpPr>
        <p:spPr>
          <a:xfrm>
            <a:off x="2701746" y="2886205"/>
            <a:ext cx="3061839" cy="312822"/>
          </a:xfrm>
          <a:prstGeom prst="rect">
            <a:avLst/>
          </a:prstGeom>
          <a:noFill/>
          <a:ln w="762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2"/>
          <p:cNvSpPr/>
          <p:nvPr/>
        </p:nvSpPr>
        <p:spPr>
          <a:xfrm>
            <a:off x="4805469" y="6128775"/>
            <a:ext cx="7303403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*Will only be available for students in grade 12, and actual date will be during 2020</a:t>
            </a:r>
            <a:b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**Students graduating from the Educational Options Program (EOP) will not see the </a:t>
            </a:r>
            <a:b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Senior Exit Survey. The EOP exit survey is administered directly by counselors.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RE">
  <a:themeElements>
    <a:clrScheme name="OR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B315B"/>
      </a:accent1>
      <a:accent2>
        <a:srgbClr val="50AA35"/>
      </a:accent2>
      <a:accent3>
        <a:srgbClr val="FFAA30"/>
      </a:accent3>
      <a:accent4>
        <a:srgbClr val="828282"/>
      </a:accent4>
      <a:accent5>
        <a:srgbClr val="A0467D"/>
      </a:accent5>
      <a:accent6>
        <a:srgbClr val="FF7828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122</Words>
  <Application>Microsoft Macintosh PowerPoint</Application>
  <PresentationFormat>Widescreen</PresentationFormat>
  <Paragraphs>15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ORE</vt:lpstr>
      <vt:lpstr>PowerPoint Presentation</vt:lpstr>
      <vt:lpstr>When 12th graders log into the Student Portal (https://sso.philasd.org), they are redirected to Infinite Campus.   Their default page is their schedule and assignments for the day.</vt:lpstr>
      <vt:lpstr>Students must click the “Message Center” menu item on the left</vt:lpstr>
      <vt:lpstr>Within “Message Center,” students will see a list of icons (see “Student Launchpad” below)</vt:lpstr>
      <vt:lpstr>Students must then click the “Surveys” icon.</vt:lpstr>
      <vt:lpstr>Senior Exit Survey: The “Senior Exit Survey” link will redirect students to Survey Monkey to complete the Senior Exit Survey.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Tanz</dc:creator>
  <cp:lastModifiedBy>Microsoft Office User</cp:lastModifiedBy>
  <cp:revision>5</cp:revision>
  <dcterms:modified xsi:type="dcterms:W3CDTF">2020-05-12T15:32:16Z</dcterms:modified>
</cp:coreProperties>
</file>