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7" r:id="rId3"/>
    <p:sldId id="258" r:id="rId4"/>
    <p:sldId id="259" r:id="rId5"/>
    <p:sldId id="297" r:id="rId6"/>
    <p:sldId id="293" r:id="rId7"/>
    <p:sldId id="294" r:id="rId8"/>
    <p:sldId id="283" r:id="rId9"/>
    <p:sldId id="260" r:id="rId10"/>
    <p:sldId id="299" r:id="rId11"/>
    <p:sldId id="298" r:id="rId12"/>
    <p:sldId id="261" r:id="rId13"/>
    <p:sldId id="264" r:id="rId14"/>
    <p:sldId id="280" r:id="rId15"/>
    <p:sldId id="281" r:id="rId16"/>
    <p:sldId id="286" r:id="rId17"/>
    <p:sldId id="287" r:id="rId18"/>
    <p:sldId id="288" r:id="rId19"/>
    <p:sldId id="289" r:id="rId20"/>
    <p:sldId id="290" r:id="rId21"/>
    <p:sldId id="291" r:id="rId22"/>
    <p:sldId id="292" r:id="rId23"/>
    <p:sldId id="270" r:id="rId24"/>
    <p:sldId id="272" r:id="rId25"/>
    <p:sldId id="273" r:id="rId26"/>
    <p:sldId id="276" r:id="rId27"/>
    <p:sldId id="274" r:id="rId28"/>
    <p:sldId id="275" r:id="rId29"/>
    <p:sldId id="271" r:id="rId30"/>
    <p:sldId id="296" r:id="rId31"/>
    <p:sldId id="28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2338" autoAdjust="0"/>
  </p:normalViewPr>
  <p:slideViewPr>
    <p:cSldViewPr snapToGrid="0">
      <p:cViewPr varScale="1">
        <p:scale>
          <a:sx n="83" d="100"/>
          <a:sy n="83" d="100"/>
        </p:scale>
        <p:origin x="155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E5AE24-72DE-4022-BCA4-74F10492660D}" type="datetimeFigureOut">
              <a:rPr lang="en-US" smtClean="0"/>
              <a:t>1/8/2021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600F25-CA17-453F-AE0E-3E1D2947B3D1}" type="slidenum">
              <a:rPr lang="en-US" smtClean="0"/>
              <a:t>‹#›</a:t>
            </a:fld>
            <a:endParaRPr lang="en-US"/>
          </a:p>
        </p:txBody>
      </p:sp>
    </p:spTree>
    <p:extLst>
      <p:ext uri="{BB962C8B-B14F-4D97-AF65-F5344CB8AC3E}">
        <p14:creationId xmlns:p14="http://schemas.microsoft.com/office/powerpoint/2010/main" val="272751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D21BC7-B936-48E9-8410-F731E34C4260}" type="datetimeFigureOut">
              <a:rPr lang="en-US" smtClean="0"/>
              <a:t>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BE5D4A-6898-4D51-9969-57327F658686}" type="slidenum">
              <a:rPr lang="en-US" smtClean="0"/>
              <a:t>‹#›</a:t>
            </a:fld>
            <a:endParaRPr lang="en-US"/>
          </a:p>
        </p:txBody>
      </p:sp>
    </p:spTree>
    <p:extLst>
      <p:ext uri="{BB962C8B-B14F-4D97-AF65-F5344CB8AC3E}">
        <p14:creationId xmlns:p14="http://schemas.microsoft.com/office/powerpoint/2010/main" val="17553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57c8622b_0_4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57c8622b_0_4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34482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63a206312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63a206312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70215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dd27d74c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dd27d74c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56498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df18e25c9_8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df18e25c9_8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46632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3a206312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3a206312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97159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3a206312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63a206312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48134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e33440d4_3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e33440d4_3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50000"/>
              </a:lnSpc>
              <a:spcBef>
                <a:spcPts val="1223"/>
              </a:spcBef>
            </a:pPr>
            <a:endParaRPr dirty="0">
              <a:solidFill>
                <a:srgbClr val="002938"/>
              </a:solidFill>
              <a:highlight>
                <a:srgbClr val="FAFAFA"/>
              </a:highlight>
            </a:endParaRPr>
          </a:p>
          <a:p>
            <a:pPr>
              <a:lnSpc>
                <a:spcPct val="150000"/>
              </a:lnSpc>
              <a:spcBef>
                <a:spcPts val="1223"/>
              </a:spcBef>
            </a:pPr>
            <a:endParaRPr dirty="0">
              <a:solidFill>
                <a:srgbClr val="211D1E"/>
              </a:solidFill>
            </a:endParaRPr>
          </a:p>
        </p:txBody>
      </p:sp>
    </p:spTree>
    <p:extLst>
      <p:ext uri="{BB962C8B-B14F-4D97-AF65-F5344CB8AC3E}">
        <p14:creationId xmlns:p14="http://schemas.microsoft.com/office/powerpoint/2010/main" val="6891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0b1eccbc1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0b1eccbc1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575722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60920e5ae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60920e5ae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buClr>
                <a:schemeClr val="dk1"/>
              </a:buClr>
              <a:buSzPts val="1100"/>
            </a:pPr>
            <a:endParaRPr dirty="0">
              <a:solidFill>
                <a:srgbClr val="2A2E2F"/>
              </a:solidFill>
              <a:highlight>
                <a:srgbClr val="FFFFFF"/>
              </a:highlight>
            </a:endParaRPr>
          </a:p>
          <a:p>
            <a:pPr>
              <a:lnSpc>
                <a:spcPct val="115000"/>
              </a:lnSpc>
              <a:spcBef>
                <a:spcPts val="1936"/>
              </a:spcBef>
              <a:buClr>
                <a:schemeClr val="dk1"/>
              </a:buClr>
              <a:buSzPts val="1100"/>
            </a:pPr>
            <a:endParaRPr dirty="0">
              <a:solidFill>
                <a:srgbClr val="2A2E2F"/>
              </a:solidFill>
              <a:highlight>
                <a:srgbClr val="FFFFFF"/>
              </a:highlight>
            </a:endParaRPr>
          </a:p>
          <a:p>
            <a:pPr>
              <a:spcBef>
                <a:spcPts val="1936"/>
              </a:spcBef>
            </a:pPr>
            <a:endParaRPr dirty="0">
              <a:solidFill>
                <a:srgbClr val="2A2E2F"/>
              </a:solidFill>
              <a:highlight>
                <a:srgbClr val="FFFFFF"/>
              </a:highlight>
            </a:endParaRPr>
          </a:p>
        </p:txBody>
      </p:sp>
    </p:spTree>
    <p:extLst>
      <p:ext uri="{BB962C8B-B14F-4D97-AF65-F5344CB8AC3E}">
        <p14:creationId xmlns:p14="http://schemas.microsoft.com/office/powerpoint/2010/main" val="239097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0b1eccbc1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0b1eccbc1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10281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de33440d4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de33440d4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spcBef>
                <a:spcPts val="1223"/>
              </a:spcBef>
            </a:pPr>
            <a:endParaRPr dirty="0">
              <a:solidFill>
                <a:schemeClr val="dk1"/>
              </a:solidFill>
              <a:highlight>
                <a:srgbClr val="FFFFFF"/>
              </a:highlight>
            </a:endParaRPr>
          </a:p>
        </p:txBody>
      </p:sp>
    </p:spTree>
    <p:extLst>
      <p:ext uri="{BB962C8B-B14F-4D97-AF65-F5344CB8AC3E}">
        <p14:creationId xmlns:p14="http://schemas.microsoft.com/office/powerpoint/2010/main" val="98179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3a20631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63a206312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62068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de33440d4_3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de33440d4_3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spcBef>
                <a:spcPts val="1223"/>
              </a:spcBef>
              <a:buClr>
                <a:schemeClr val="dk1"/>
              </a:buClr>
              <a:buSzPts val="1100"/>
            </a:pPr>
            <a:r>
              <a:rPr lang="en" dirty="0">
                <a:solidFill>
                  <a:schemeClr val="dk1"/>
                </a:solidFill>
              </a:rPr>
              <a:t> </a:t>
            </a:r>
            <a:endParaRPr dirty="0">
              <a:solidFill>
                <a:schemeClr val="dk1"/>
              </a:solidFill>
            </a:endParaRPr>
          </a:p>
          <a:p>
            <a:pPr>
              <a:lnSpc>
                <a:spcPct val="115000"/>
              </a:lnSpc>
              <a:spcBef>
                <a:spcPts val="1223"/>
              </a:spcBef>
              <a:buClr>
                <a:schemeClr val="dk1"/>
              </a:buClr>
              <a:buSzPts val="1100"/>
            </a:pPr>
            <a:endParaRPr dirty="0">
              <a:solidFill>
                <a:schemeClr val="dk1"/>
              </a:solidFill>
            </a:endParaRPr>
          </a:p>
          <a:p>
            <a:pPr>
              <a:buClr>
                <a:schemeClr val="dk1"/>
              </a:buClr>
              <a:buSzPts val="1100"/>
            </a:pPr>
            <a:endParaRPr dirty="0">
              <a:solidFill>
                <a:schemeClr val="dk1"/>
              </a:solidFill>
              <a:highlight>
                <a:srgbClr val="FFFFFF"/>
              </a:highlight>
            </a:endParaRPr>
          </a:p>
          <a:p>
            <a:endParaRPr dirty="0"/>
          </a:p>
        </p:txBody>
      </p:sp>
    </p:spTree>
    <p:extLst>
      <p:ext uri="{BB962C8B-B14F-4D97-AF65-F5344CB8AC3E}">
        <p14:creationId xmlns:p14="http://schemas.microsoft.com/office/powerpoint/2010/main" val="1462721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0b1eccbc1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0b1eccbc1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795392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63a206312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63a206312_0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i="1"/>
          </a:p>
        </p:txBody>
      </p:sp>
    </p:spTree>
    <p:extLst>
      <p:ext uri="{BB962C8B-B14F-4D97-AF65-F5344CB8AC3E}">
        <p14:creationId xmlns:p14="http://schemas.microsoft.com/office/powerpoint/2010/main" val="401826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333565794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333565794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buClr>
                <a:schemeClr val="dk1"/>
              </a:buClr>
              <a:buSzPts val="1100"/>
            </a:pPr>
            <a:endParaRPr dirty="0"/>
          </a:p>
        </p:txBody>
      </p:sp>
    </p:spTree>
    <p:extLst>
      <p:ext uri="{BB962C8B-B14F-4D97-AF65-F5344CB8AC3E}">
        <p14:creationId xmlns:p14="http://schemas.microsoft.com/office/powerpoint/2010/main" val="294936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333565794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333565794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buClr>
                <a:schemeClr val="dk1"/>
              </a:buClr>
              <a:buSzPts val="1100"/>
            </a:pPr>
            <a:endParaRPr sz="900" dirty="0"/>
          </a:p>
        </p:txBody>
      </p:sp>
    </p:spTree>
    <p:extLst>
      <p:ext uri="{BB962C8B-B14F-4D97-AF65-F5344CB8AC3E}">
        <p14:creationId xmlns:p14="http://schemas.microsoft.com/office/powerpoint/2010/main" val="4063240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9b574d2a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9b574d2a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895933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630e3001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630e3001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buClr>
                <a:schemeClr val="dk1"/>
              </a:buClr>
              <a:buSzPts val="1100"/>
            </a:pPr>
            <a:endParaRPr b="1" dirty="0">
              <a:solidFill>
                <a:srgbClr val="212529"/>
              </a:solidFill>
              <a:highlight>
                <a:srgbClr val="FFFFFF"/>
              </a:highlight>
            </a:endParaRPr>
          </a:p>
        </p:txBody>
      </p:sp>
    </p:spTree>
    <p:extLst>
      <p:ext uri="{BB962C8B-B14F-4D97-AF65-F5344CB8AC3E}">
        <p14:creationId xmlns:p14="http://schemas.microsoft.com/office/powerpoint/2010/main" val="165935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67e3985_1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67e3985_1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419927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67e3985_2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67e3985_2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buClr>
                <a:schemeClr val="dk1"/>
              </a:buClr>
              <a:buSzPts val="1100"/>
            </a:pPr>
            <a:endParaRPr dirty="0"/>
          </a:p>
        </p:txBody>
      </p:sp>
    </p:spTree>
    <p:extLst>
      <p:ext uri="{BB962C8B-B14F-4D97-AF65-F5344CB8AC3E}">
        <p14:creationId xmlns:p14="http://schemas.microsoft.com/office/powerpoint/2010/main" val="3300462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60920e5ae_2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60920e5ae_2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38910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60920e5a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60920e5a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sz="8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8411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D4A-6898-4D51-9969-57327F658686}" type="slidenum">
              <a:rPr lang="en-US" smtClean="0"/>
              <a:t>4</a:t>
            </a:fld>
            <a:endParaRPr lang="en-US"/>
          </a:p>
        </p:txBody>
      </p:sp>
    </p:spTree>
    <p:extLst>
      <p:ext uri="{BB962C8B-B14F-4D97-AF65-F5344CB8AC3E}">
        <p14:creationId xmlns:p14="http://schemas.microsoft.com/office/powerpoint/2010/main" val="418512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3a20631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63a206312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21274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3a20631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63a206312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00956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D4A-6898-4D51-9969-57327F658686}" type="slidenum">
              <a:rPr lang="en-US" smtClean="0"/>
              <a:t>7</a:t>
            </a:fld>
            <a:endParaRPr lang="en-US"/>
          </a:p>
        </p:txBody>
      </p:sp>
    </p:spTree>
    <p:extLst>
      <p:ext uri="{BB962C8B-B14F-4D97-AF65-F5344CB8AC3E}">
        <p14:creationId xmlns:p14="http://schemas.microsoft.com/office/powerpoint/2010/main" val="148101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63a206312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63a206312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68759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63a206312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63a206312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23406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SPECIALIZED SERVICES</a:t>
            </a:r>
          </a:p>
        </p:txBody>
      </p:sp>
      <p:sp>
        <p:nvSpPr>
          <p:cNvPr id="6" name="Slide Number Placeholder 5"/>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14627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SPECIALIZED SERVICES</a:t>
            </a:r>
          </a:p>
        </p:txBody>
      </p:sp>
      <p:sp>
        <p:nvSpPr>
          <p:cNvPr id="6" name="Slide Number Placeholder 5"/>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38795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SPECIALIZED SERVICES</a:t>
            </a:r>
          </a:p>
        </p:txBody>
      </p:sp>
      <p:sp>
        <p:nvSpPr>
          <p:cNvPr id="6" name="Slide Number Placeholder 5"/>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47527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00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64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481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039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485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5192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452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26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SPECIALIZED SERVICES</a:t>
            </a:r>
          </a:p>
        </p:txBody>
      </p:sp>
      <p:sp>
        <p:nvSpPr>
          <p:cNvPr id="6" name="Slide Number Placeholder 5"/>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1248054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74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012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0286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501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SPECIALIZED SERVICES</a:t>
            </a:r>
          </a:p>
        </p:txBody>
      </p:sp>
      <p:sp>
        <p:nvSpPr>
          <p:cNvPr id="6" name="Slide Number Placeholder 5"/>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77474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SPECIALIZED SERVICES</a:t>
            </a:r>
          </a:p>
        </p:txBody>
      </p:sp>
      <p:sp>
        <p:nvSpPr>
          <p:cNvPr id="7" name="Slide Number Placeholder 6"/>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23512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OFFICE OF SPECIALIZED SERVICES</a:t>
            </a:r>
          </a:p>
        </p:txBody>
      </p:sp>
      <p:sp>
        <p:nvSpPr>
          <p:cNvPr id="9" name="Slide Number Placeholder 8"/>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25201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OFFICE OF SPECIALIZED SERVICES</a:t>
            </a:r>
          </a:p>
        </p:txBody>
      </p:sp>
      <p:sp>
        <p:nvSpPr>
          <p:cNvPr id="5" name="Slide Number Placeholder 4"/>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130701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OFFICE OF SPECIALIZED SERVICES</a:t>
            </a:r>
          </a:p>
        </p:txBody>
      </p:sp>
      <p:sp>
        <p:nvSpPr>
          <p:cNvPr id="4" name="Slide Number Placeholder 3"/>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38944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SPECIALIZED SERVICES</a:t>
            </a:r>
          </a:p>
        </p:txBody>
      </p:sp>
      <p:sp>
        <p:nvSpPr>
          <p:cNvPr id="7" name="Slide Number Placeholder 6"/>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210248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SPECIALIZED SERVICES</a:t>
            </a:r>
          </a:p>
        </p:txBody>
      </p:sp>
      <p:sp>
        <p:nvSpPr>
          <p:cNvPr id="7" name="Slide Number Placeholder 6"/>
          <p:cNvSpPr>
            <a:spLocks noGrp="1"/>
          </p:cNvSpPr>
          <p:nvPr>
            <p:ph type="sldNum" sz="quarter" idx="12"/>
          </p:nvPr>
        </p:nvSpPr>
        <p:spPr/>
        <p:txBody>
          <a:bodyPr/>
          <a:lstStyle/>
          <a:p>
            <a:fld id="{54D18A95-071F-4A18-915A-26B3C8AE1B43}" type="slidenum">
              <a:rPr lang="en-US" smtClean="0"/>
              <a:t>‹#›</a:t>
            </a:fld>
            <a:endParaRPr lang="en-US"/>
          </a:p>
        </p:txBody>
      </p:sp>
    </p:spTree>
    <p:extLst>
      <p:ext uri="{BB962C8B-B14F-4D97-AF65-F5344CB8AC3E}">
        <p14:creationId xmlns:p14="http://schemas.microsoft.com/office/powerpoint/2010/main" val="199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SPECIALIZED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18A95-071F-4A18-915A-26B3C8AE1B43}" type="slidenum">
              <a:rPr lang="en-US" smtClean="0"/>
              <a:t>‹#›</a:t>
            </a:fld>
            <a:endParaRPr lang="en-US"/>
          </a:p>
        </p:txBody>
      </p:sp>
    </p:spTree>
    <p:extLst>
      <p:ext uri="{BB962C8B-B14F-4D97-AF65-F5344CB8AC3E}">
        <p14:creationId xmlns:p14="http://schemas.microsoft.com/office/powerpoint/2010/main" val="185349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048583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derstood.org/en/school-learning/your-childs-rights/basics-about-childs-rights/individuals-with-disabilities-education-act-idea-what-you-need-to-know"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20.gif"/><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Google Shape;54;p13"/>
          <p:cNvCxnSpPr/>
          <p:nvPr/>
        </p:nvCxnSpPr>
        <p:spPr>
          <a:xfrm rot="10800000" flipH="1">
            <a:off x="426400" y="6267467"/>
            <a:ext cx="11339200" cy="30400"/>
          </a:xfrm>
          <a:prstGeom prst="straightConnector1">
            <a:avLst/>
          </a:prstGeom>
          <a:noFill/>
          <a:ln w="19050" cap="flat" cmpd="sng">
            <a:solidFill>
              <a:srgbClr val="0B315B"/>
            </a:solidFill>
            <a:prstDash val="solid"/>
            <a:round/>
            <a:headEnd type="none" w="med" len="med"/>
            <a:tailEnd type="none" w="med" len="med"/>
          </a:ln>
        </p:spPr>
      </p:cxnSp>
      <p:sp>
        <p:nvSpPr>
          <p:cNvPr id="55" name="Google Shape;55;p13"/>
          <p:cNvSpPr txBox="1">
            <a:spLocks noGrp="1"/>
          </p:cNvSpPr>
          <p:nvPr>
            <p:ph type="sldNum" idx="12"/>
          </p:nvPr>
        </p:nvSpPr>
        <p:spPr>
          <a:xfrm>
            <a:off x="7282101" y="6267467"/>
            <a:ext cx="4405200" cy="524800"/>
          </a:xfrm>
          <a:prstGeom prst="rect">
            <a:avLst/>
          </a:prstGeom>
        </p:spPr>
        <p:txBody>
          <a:bodyPr spcFirstLastPara="1" wrap="square" lIns="121900" tIns="121900" rIns="121900" bIns="121900" anchor="ctr" anchorCtr="0">
            <a:noAutofit/>
          </a:bodyPr>
          <a:lstStyle/>
          <a:p>
            <a:pPr defTabSz="1219170">
              <a:buClr>
                <a:srgbClr val="000000"/>
              </a:buClr>
            </a:pPr>
            <a:r>
              <a:rPr lang="en" sz="1600" b="1" kern="0" dirty="0">
                <a:solidFill>
                  <a:srgbClr val="595959"/>
                </a:solidFill>
                <a:latin typeface="Arial"/>
                <a:cs typeface="Arial"/>
                <a:sym typeface="Arial"/>
              </a:rPr>
              <a:t>OFFICE OF SPECIALIZED SERVICES</a:t>
            </a:r>
            <a:r>
              <a:rPr lang="en" sz="1600" kern="0" dirty="0">
                <a:solidFill>
                  <a:srgbClr val="595959"/>
                </a:solidFill>
                <a:latin typeface="Arial"/>
                <a:cs typeface="Arial"/>
                <a:sym typeface="Arial"/>
              </a:rPr>
              <a:t>| </a:t>
            </a:r>
            <a:fld id="{00000000-1234-1234-1234-123412341234}" type="slidenum">
              <a:rPr lang="en" sz="1600" kern="0">
                <a:solidFill>
                  <a:srgbClr val="595959"/>
                </a:solidFill>
                <a:latin typeface="Arial"/>
                <a:cs typeface="Arial"/>
                <a:sym typeface="Arial"/>
              </a:rPr>
              <a:pPr defTabSz="1219170">
                <a:buClr>
                  <a:srgbClr val="000000"/>
                </a:buClr>
              </a:pPr>
              <a:t>1</a:t>
            </a:fld>
            <a:endParaRPr sz="1600" kern="0" dirty="0">
              <a:solidFill>
                <a:srgbClr val="595959"/>
              </a:solidFill>
              <a:latin typeface="Arial"/>
              <a:cs typeface="Arial"/>
              <a:sym typeface="Arial"/>
            </a:endParaRPr>
          </a:p>
        </p:txBody>
      </p:sp>
      <p:sp>
        <p:nvSpPr>
          <p:cNvPr id="56" name="Google Shape;56;p13"/>
          <p:cNvSpPr txBox="1"/>
          <p:nvPr/>
        </p:nvSpPr>
        <p:spPr>
          <a:xfrm>
            <a:off x="1075767" y="4572000"/>
            <a:ext cx="10103600" cy="1241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6400" b="1" kern="0">
                <a:solidFill>
                  <a:srgbClr val="000000"/>
                </a:solidFill>
                <a:latin typeface="Arial"/>
                <a:cs typeface="Arial"/>
                <a:sym typeface="Arial"/>
              </a:rPr>
              <a:t>TRANSITION MEETING</a:t>
            </a:r>
            <a:endParaRPr sz="6400" b="1" kern="0">
              <a:solidFill>
                <a:srgbClr val="000000"/>
              </a:solidFill>
              <a:latin typeface="Arial"/>
              <a:cs typeface="Arial"/>
              <a:sym typeface="Arial"/>
            </a:endParaRPr>
          </a:p>
        </p:txBody>
      </p:sp>
      <p:pic>
        <p:nvPicPr>
          <p:cNvPr id="57" name="Google Shape;57;p13"/>
          <p:cNvPicPr preferRelativeResize="0"/>
          <p:nvPr/>
        </p:nvPicPr>
        <p:blipFill rotWithShape="1">
          <a:blip r:embed="rId3">
            <a:alphaModFix/>
          </a:blip>
          <a:srcRect/>
          <a:stretch/>
        </p:blipFill>
        <p:spPr>
          <a:xfrm>
            <a:off x="455301" y="424467"/>
            <a:ext cx="11109964" cy="3454500"/>
          </a:xfrm>
          <a:prstGeom prst="rect">
            <a:avLst/>
          </a:prstGeom>
          <a:noFill/>
          <a:ln>
            <a:noFill/>
          </a:ln>
        </p:spPr>
      </p:pic>
    </p:spTree>
    <p:extLst>
      <p:ext uri="{BB962C8B-B14F-4D97-AF65-F5344CB8AC3E}">
        <p14:creationId xmlns:p14="http://schemas.microsoft.com/office/powerpoint/2010/main" val="1234739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15600" y="946162"/>
            <a:ext cx="11360800" cy="704400"/>
          </a:xfrm>
          <a:prstGeom prst="rect">
            <a:avLst/>
          </a:prstGeom>
        </p:spPr>
        <p:txBody>
          <a:bodyPr spcFirstLastPara="1" wrap="square" lIns="121900" tIns="121900" rIns="121900" bIns="121900" anchor="t" anchorCtr="0">
            <a:noAutofit/>
          </a:bodyPr>
          <a:lstStyle/>
          <a:p>
            <a:pPr algn="ctr"/>
            <a:r>
              <a:rPr lang="en" dirty="0"/>
              <a:t>Review of Parent Information Available Online</a:t>
            </a:r>
            <a:endParaRPr dirty="0"/>
          </a:p>
        </p:txBody>
      </p:sp>
      <p:sp>
        <p:nvSpPr>
          <p:cNvPr id="78" name="Google Shape;78;p16"/>
          <p:cNvSpPr txBox="1">
            <a:spLocks noGrp="1"/>
          </p:cNvSpPr>
          <p:nvPr>
            <p:ph type="body" idx="1"/>
          </p:nvPr>
        </p:nvSpPr>
        <p:spPr>
          <a:xfrm>
            <a:off x="415600" y="1700700"/>
            <a:ext cx="11360800" cy="4555200"/>
          </a:xfrm>
          <a:prstGeom prst="rect">
            <a:avLst/>
          </a:prstGeom>
        </p:spPr>
        <p:txBody>
          <a:bodyPr spcFirstLastPara="1" wrap="square" lIns="121900" tIns="121900" rIns="121900" bIns="121900" anchor="t" anchorCtr="0">
            <a:noAutofit/>
          </a:bodyPr>
          <a:lstStyle/>
          <a:p>
            <a:pPr marL="152396" indent="0">
              <a:buNone/>
            </a:pPr>
            <a:r>
              <a:rPr lang="en-US" dirty="0"/>
              <a:t>This information can be accessed by Navigating to the Districts website: </a:t>
            </a:r>
            <a:r>
              <a:rPr lang="en-US" b="1" dirty="0"/>
              <a:t>philasd.org/</a:t>
            </a:r>
            <a:r>
              <a:rPr lang="en-US" b="1" dirty="0" err="1"/>
              <a:t>specializedservices</a:t>
            </a:r>
            <a:endParaRPr lang="en-US" b="1" dirty="0"/>
          </a:p>
          <a:p>
            <a:pPr marL="152396" indent="0">
              <a:buNone/>
            </a:pPr>
            <a:endParaRPr lang="en-US" dirty="0"/>
          </a:p>
          <a:p>
            <a:pPr marL="152396" indent="0">
              <a:buNone/>
            </a:pPr>
            <a:r>
              <a:rPr lang="en-US" dirty="0"/>
              <a:t>Move your curser over the title </a:t>
            </a:r>
            <a:r>
              <a:rPr lang="en-US" b="1" dirty="0"/>
              <a:t>“What We Do”</a:t>
            </a:r>
          </a:p>
          <a:p>
            <a:pPr marL="152396" indent="0">
              <a:buNone/>
            </a:pPr>
            <a:endParaRPr lang="en-US" dirty="0"/>
          </a:p>
          <a:p>
            <a:pPr marL="152396" indent="0">
              <a:buNone/>
            </a:pPr>
            <a:r>
              <a:rPr lang="en-US" dirty="0"/>
              <a:t>Move your curser down and Click on </a:t>
            </a:r>
            <a:r>
              <a:rPr lang="en-US" b="1" dirty="0"/>
              <a:t>“Early Intervention”</a:t>
            </a:r>
          </a:p>
          <a:p>
            <a:pPr marL="152396" indent="0">
              <a:buNone/>
            </a:pPr>
            <a:endParaRPr lang="en-US" b="1" dirty="0"/>
          </a:p>
          <a:p>
            <a:pPr marL="152396" indent="0">
              <a:buNone/>
            </a:pPr>
            <a:endParaRPr lang="en-US" b="1" dirty="0"/>
          </a:p>
          <a:p>
            <a:pPr marL="152396" indent="0">
              <a:buNone/>
            </a:pPr>
            <a:endParaRPr lang="en-US" b="1" dirty="0"/>
          </a:p>
          <a:p>
            <a:pPr marL="152396" indent="0">
              <a:buNone/>
            </a:pPr>
            <a:endParaRPr b="1" dirty="0"/>
          </a:p>
          <a:p>
            <a:pPr indent="0">
              <a:spcBef>
                <a:spcPts val="2133"/>
              </a:spcBef>
              <a:spcAft>
                <a:spcPts val="2133"/>
              </a:spcAft>
              <a:buNone/>
            </a:pPr>
            <a:endParaRPr dirty="0"/>
          </a:p>
        </p:txBody>
      </p:sp>
      <p:sp>
        <p:nvSpPr>
          <p:cNvPr id="79" name="Google Shape;79;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10</a:t>
            </a:fld>
            <a:endParaRPr kern="0" dirty="0">
              <a:solidFill>
                <a:srgbClr val="595959"/>
              </a:solidFill>
              <a:latin typeface="Arial"/>
              <a:cs typeface="Arial"/>
              <a:sym typeface="Arial"/>
            </a:endParaRPr>
          </a:p>
        </p:txBody>
      </p:sp>
      <p:pic>
        <p:nvPicPr>
          <p:cNvPr id="80" name="Google Shape;80;p16"/>
          <p:cNvPicPr preferRelativeResize="0"/>
          <p:nvPr/>
        </p:nvPicPr>
        <p:blipFill rotWithShape="1">
          <a:blip r:embed="rId3">
            <a:alphaModFix/>
          </a:blip>
          <a:srcRect/>
          <a:stretch/>
        </p:blipFill>
        <p:spPr>
          <a:xfrm>
            <a:off x="289800" y="186567"/>
            <a:ext cx="4092131" cy="868533"/>
          </a:xfrm>
          <a:prstGeom prst="rect">
            <a:avLst/>
          </a:prstGeom>
          <a:noFill/>
          <a:ln>
            <a:noFill/>
          </a:ln>
        </p:spPr>
      </p:pic>
      <p:sp>
        <p:nvSpPr>
          <p:cNvPr id="7" name="TextBox 6"/>
          <p:cNvSpPr txBox="1"/>
          <p:nvPr/>
        </p:nvSpPr>
        <p:spPr>
          <a:xfrm>
            <a:off x="8912506" y="5532699"/>
            <a:ext cx="1747778" cy="369332"/>
          </a:xfrm>
          <a:prstGeom prst="rect">
            <a:avLst/>
          </a:prstGeom>
          <a:noFill/>
        </p:spPr>
        <p:txBody>
          <a:bodyPr wrap="square" rtlCol="0">
            <a:spAutoFit/>
          </a:bodyPr>
          <a:lstStyle/>
          <a:p>
            <a:r>
              <a:rPr lang="en-US" dirty="0"/>
              <a:t>Click here</a:t>
            </a:r>
          </a:p>
        </p:txBody>
      </p:sp>
      <p:pic>
        <p:nvPicPr>
          <p:cNvPr id="8" name="Picture 7"/>
          <p:cNvPicPr>
            <a:picLocks noChangeAspect="1"/>
          </p:cNvPicPr>
          <p:nvPr/>
        </p:nvPicPr>
        <p:blipFill>
          <a:blip r:embed="rId4"/>
          <a:stretch>
            <a:fillRect/>
          </a:stretch>
        </p:blipFill>
        <p:spPr>
          <a:xfrm>
            <a:off x="684341" y="3495554"/>
            <a:ext cx="6769756" cy="3003607"/>
          </a:xfrm>
          <a:prstGeom prst="rect">
            <a:avLst/>
          </a:prstGeom>
        </p:spPr>
      </p:pic>
      <p:cxnSp>
        <p:nvCxnSpPr>
          <p:cNvPr id="10" name="Straight Arrow Connector 9"/>
          <p:cNvCxnSpPr>
            <a:stCxn id="7" idx="1"/>
          </p:cNvCxnSpPr>
          <p:nvPr/>
        </p:nvCxnSpPr>
        <p:spPr>
          <a:xfrm flipH="1">
            <a:off x="5301205" y="5717365"/>
            <a:ext cx="3611301" cy="491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952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15600" y="1029043"/>
            <a:ext cx="11360800" cy="763600"/>
          </a:xfrm>
          <a:prstGeom prst="rect">
            <a:avLst/>
          </a:prstGeom>
        </p:spPr>
        <p:txBody>
          <a:bodyPr spcFirstLastPara="1" wrap="square" lIns="121900" tIns="121900" rIns="121900" bIns="121900" anchor="t" anchorCtr="0">
            <a:noAutofit/>
          </a:bodyPr>
          <a:lstStyle/>
          <a:p>
            <a:pPr algn="ctr"/>
            <a:r>
              <a:rPr lang="en" dirty="0"/>
              <a:t>Notice of Transition Process Options</a:t>
            </a:r>
            <a:endParaRPr dirty="0"/>
          </a:p>
        </p:txBody>
      </p:sp>
      <p:sp>
        <p:nvSpPr>
          <p:cNvPr id="86" name="Google Shape;86;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AutoNum type="arabicPeriod"/>
            </a:pPr>
            <a:endParaRPr lang="en" dirty="0"/>
          </a:p>
          <a:p>
            <a:pPr>
              <a:buAutoNum type="arabicPeriod"/>
            </a:pPr>
            <a:endParaRPr lang="en" dirty="0"/>
          </a:p>
          <a:p>
            <a:pPr>
              <a:buAutoNum type="arabicPeriod"/>
            </a:pPr>
            <a:r>
              <a:rPr lang="en" dirty="0"/>
              <a:t>The School District can adopt the Early Intervention Individual Education Plan (IEP) for School-Age. Parent will receive a Notice of Recommended Educational Placement (NOREP). </a:t>
            </a:r>
          </a:p>
          <a:p>
            <a:pPr>
              <a:buAutoNum type="arabicPeriod"/>
            </a:pPr>
            <a:endParaRPr dirty="0"/>
          </a:p>
          <a:p>
            <a:pPr>
              <a:buAutoNum type="arabicPeriod"/>
            </a:pPr>
            <a:r>
              <a:rPr lang="en" dirty="0"/>
              <a:t>The School District can adopt the Early Intervention Individual Education Plan with Revisions for School-Age. Parent will receive a Notice of Recommended Educational Placement (NOREP).</a:t>
            </a:r>
          </a:p>
          <a:p>
            <a:pPr>
              <a:buAutoNum type="arabicPeriod"/>
            </a:pPr>
            <a:endParaRPr dirty="0"/>
          </a:p>
          <a:p>
            <a:pPr>
              <a:buAutoNum type="arabicPeriod"/>
            </a:pPr>
            <a:r>
              <a:rPr lang="en" dirty="0"/>
              <a:t>The School District can conduct an evaluation. Parent will receive a Permission to Re-</a:t>
            </a:r>
            <a:r>
              <a:rPr lang="en-US" dirty="0"/>
              <a:t>E</a:t>
            </a:r>
            <a:r>
              <a:rPr lang="en" dirty="0"/>
              <a:t>valuate (PTRE) if additional assessments are being conducted.</a:t>
            </a:r>
          </a:p>
          <a:p>
            <a:pPr>
              <a:buAutoNum type="arabicPeriod"/>
            </a:pPr>
            <a:endParaRPr lang="en" dirty="0"/>
          </a:p>
          <a:p>
            <a:pPr>
              <a:buAutoNum type="arabicPeriod"/>
            </a:pPr>
            <a:r>
              <a:rPr lang="en-US" dirty="0"/>
              <a:t>You and the School District can decide to waive the reevaluation and develop an IEP.</a:t>
            </a:r>
            <a:endParaRPr dirty="0"/>
          </a:p>
        </p:txBody>
      </p:sp>
      <p:sp>
        <p:nvSpPr>
          <p:cNvPr id="87" name="Google Shape;87;p17"/>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11</a:t>
            </a:fld>
            <a:endParaRPr kern="0">
              <a:solidFill>
                <a:srgbClr val="595959"/>
              </a:solidFill>
              <a:latin typeface="Arial"/>
              <a:cs typeface="Arial"/>
              <a:sym typeface="Arial"/>
            </a:endParaRPr>
          </a:p>
        </p:txBody>
      </p:sp>
      <p:pic>
        <p:nvPicPr>
          <p:cNvPr id="6"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123604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b="1"/>
              <a:t>IEP Process</a:t>
            </a:r>
            <a:endParaRPr b="1"/>
          </a:p>
        </p:txBody>
      </p:sp>
      <p:sp>
        <p:nvSpPr>
          <p:cNvPr id="109" name="Google Shape;109;p2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solidFill>
                <a:srgbClr val="000000"/>
              </a:solidFill>
            </a:endParaRPr>
          </a:p>
        </p:txBody>
      </p:sp>
      <p:sp>
        <p:nvSpPr>
          <p:cNvPr id="110" name="Google Shape;110;p20"/>
          <p:cNvSpPr txBox="1">
            <a:spLocks noGrp="1"/>
          </p:cNvSpPr>
          <p:nvPr>
            <p:ph type="sldNum" idx="12"/>
          </p:nvPr>
        </p:nvSpPr>
        <p:spPr>
          <a:xfrm>
            <a:off x="6080567" y="6217633"/>
            <a:ext cx="5947600" cy="524800"/>
          </a:xfrm>
          <a:prstGeom prst="rect">
            <a:avLst/>
          </a:prstGeom>
        </p:spPr>
        <p:txBody>
          <a:bodyPr spcFirstLastPara="1" wrap="square" lIns="121900" tIns="121900" rIns="121900" bIns="121900" anchor="ctr" anchorCtr="0">
            <a:noAutofit/>
          </a:bodyPr>
          <a:lstStyle/>
          <a:p>
            <a:pPr defTabSz="1219170">
              <a:buClr>
                <a:srgbClr val="000000"/>
              </a:buClr>
            </a:pPr>
            <a:r>
              <a:rPr lang="en" sz="1600" b="1" kern="0" dirty="0">
                <a:solidFill>
                  <a:srgbClr val="595959"/>
                </a:solidFill>
                <a:latin typeface="Arial"/>
                <a:cs typeface="Arial"/>
                <a:sym typeface="Arial"/>
              </a:rPr>
              <a:t>			</a:t>
            </a:r>
            <a:fld id="{00000000-1234-1234-1234-123412341234}" type="slidenum">
              <a:rPr lang="en" kern="0">
                <a:solidFill>
                  <a:srgbClr val="595959"/>
                </a:solidFill>
                <a:latin typeface="Arial"/>
                <a:cs typeface="Arial"/>
                <a:sym typeface="Arial"/>
              </a:rPr>
              <a:pPr defTabSz="1219170">
                <a:buClr>
                  <a:srgbClr val="000000"/>
                </a:buClr>
              </a:pPr>
              <a:t>12</a:t>
            </a:fld>
            <a:endParaRPr kern="0" dirty="0">
              <a:solidFill>
                <a:srgbClr val="595959"/>
              </a:solidFill>
              <a:latin typeface="Arial"/>
              <a:cs typeface="Arial"/>
              <a:sym typeface="Arial"/>
            </a:endParaRPr>
          </a:p>
        </p:txBody>
      </p:sp>
      <p:pic>
        <p:nvPicPr>
          <p:cNvPr id="111" name="Google Shape;111;p20"/>
          <p:cNvPicPr preferRelativeResize="0"/>
          <p:nvPr/>
        </p:nvPicPr>
        <p:blipFill rotWithShape="1">
          <a:blip r:embed="rId3">
            <a:alphaModFix/>
          </a:blip>
          <a:srcRect t="3350" b="-3350"/>
          <a:stretch/>
        </p:blipFill>
        <p:spPr>
          <a:xfrm>
            <a:off x="167568" y="222600"/>
            <a:ext cx="11860601" cy="6315986"/>
          </a:xfrm>
          <a:prstGeom prst="rect">
            <a:avLst/>
          </a:prstGeom>
          <a:noFill/>
          <a:ln>
            <a:noFill/>
          </a:ln>
        </p:spPr>
      </p:pic>
      <p:sp>
        <p:nvSpPr>
          <p:cNvPr id="2" name="Rectangle 1"/>
          <p:cNvSpPr/>
          <p:nvPr/>
        </p:nvSpPr>
        <p:spPr>
          <a:xfrm>
            <a:off x="5971607" y="3244334"/>
            <a:ext cx="248786" cy="369332"/>
          </a:xfrm>
          <a:prstGeom prst="rect">
            <a:avLst/>
          </a:prstGeom>
        </p:spPr>
        <p:txBody>
          <a:bodyPr wrap="none">
            <a:spAutoFit/>
          </a:bodyPr>
          <a:lstStyle/>
          <a:p>
            <a:r>
              <a:rPr lang="en-US" b="0" dirty="0">
                <a:effectLst/>
              </a:rPr>
              <a:t> </a:t>
            </a:r>
            <a:endParaRPr lang="en-US" dirty="0"/>
          </a:p>
        </p:txBody>
      </p:sp>
      <p:sp>
        <p:nvSpPr>
          <p:cNvPr id="3" name="Rectangle 2"/>
          <p:cNvSpPr/>
          <p:nvPr/>
        </p:nvSpPr>
        <p:spPr>
          <a:xfrm>
            <a:off x="5971607" y="3244334"/>
            <a:ext cx="248786" cy="369332"/>
          </a:xfrm>
          <a:prstGeom prst="rect">
            <a:avLst/>
          </a:prstGeom>
        </p:spPr>
        <p:txBody>
          <a:bodyPr wrap="none">
            <a:spAutoFit/>
          </a:bodyPr>
          <a:lstStyle/>
          <a:p>
            <a:r>
              <a:rPr lang="en-US" b="0" dirty="0">
                <a:effectLst/>
              </a:rPr>
              <a:t> </a:t>
            </a:r>
            <a:endParaRPr lang="en-US" dirty="0"/>
          </a:p>
        </p:txBody>
      </p:sp>
      <p:pic>
        <p:nvPicPr>
          <p:cNvPr id="8" name="Google Shape;64;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168790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1029043"/>
            <a:ext cx="11360800" cy="763600"/>
          </a:xfrm>
          <a:prstGeom prst="rect">
            <a:avLst/>
          </a:prstGeom>
        </p:spPr>
        <p:txBody>
          <a:bodyPr spcFirstLastPara="1" wrap="square" lIns="121900" tIns="121900" rIns="121900" bIns="121900" anchor="t" anchorCtr="0">
            <a:noAutofit/>
          </a:bodyPr>
          <a:lstStyle/>
          <a:p>
            <a:r>
              <a:rPr lang="en" dirty="0"/>
              <a:t>                                     Evaluation Process</a:t>
            </a:r>
            <a:endParaRPr dirty="0"/>
          </a:p>
        </p:txBody>
      </p:sp>
      <p:sp>
        <p:nvSpPr>
          <p:cNvPr id="55" name="Google Shape;55;p1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endParaRPr lang="en" dirty="0"/>
          </a:p>
          <a:p>
            <a:r>
              <a:rPr lang="en" dirty="0"/>
              <a:t>Once your child is registered in a school and EI paperwork is shared with the school team, parents will receive a Permission to Re-</a:t>
            </a:r>
            <a:r>
              <a:rPr lang="en-US" dirty="0"/>
              <a:t>E</a:t>
            </a:r>
            <a:r>
              <a:rPr lang="en" dirty="0"/>
              <a:t>valuate (PTRE) form that needs to be signed and returned to the school.</a:t>
            </a:r>
          </a:p>
          <a:p>
            <a:endParaRPr dirty="0"/>
          </a:p>
          <a:p>
            <a:r>
              <a:rPr lang="en" dirty="0"/>
              <a:t>The PTRE allows the school psychologist to complete an evaluation that will determine if the child continues to be eligible to receive school-based services under a new eligibility category.</a:t>
            </a:r>
          </a:p>
          <a:p>
            <a:endParaRPr dirty="0"/>
          </a:p>
          <a:p>
            <a:r>
              <a:rPr lang="en" dirty="0"/>
              <a:t>Once the evaluation is completed, the team will convene to review the results and determine next steps based on the eligibility determination.</a:t>
            </a:r>
            <a:endParaRPr dirty="0"/>
          </a:p>
        </p:txBody>
      </p:sp>
      <p:sp>
        <p:nvSpPr>
          <p:cNvPr id="56" name="Google Shape;56;p1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13</a:t>
            </a:fld>
            <a:endParaRPr kern="0">
              <a:solidFill>
                <a:srgbClr val="595959"/>
              </a:solidFill>
              <a:latin typeface="Arial"/>
              <a:cs typeface="Arial"/>
              <a:sym typeface="Arial"/>
            </a:endParaRPr>
          </a:p>
        </p:txBody>
      </p:sp>
      <p:pic>
        <p:nvPicPr>
          <p:cNvPr id="57" name="Google Shape;57;p13"/>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668690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15600" y="1055100"/>
            <a:ext cx="11360800" cy="704400"/>
          </a:xfrm>
          <a:prstGeom prst="rect">
            <a:avLst/>
          </a:prstGeom>
        </p:spPr>
        <p:txBody>
          <a:bodyPr spcFirstLastPara="1" wrap="square" lIns="121900" tIns="121900" rIns="121900" bIns="121900" anchor="t" anchorCtr="0">
            <a:noAutofit/>
          </a:bodyPr>
          <a:lstStyle/>
          <a:p>
            <a:r>
              <a:rPr lang="en" dirty="0"/>
              <a:t>                                    Bilingual Process</a:t>
            </a:r>
            <a:endParaRPr dirty="0"/>
          </a:p>
        </p:txBody>
      </p:sp>
      <p:sp>
        <p:nvSpPr>
          <p:cNvPr id="63" name="Google Shape;63;p14"/>
          <p:cNvSpPr txBox="1">
            <a:spLocks noGrp="1"/>
          </p:cNvSpPr>
          <p:nvPr>
            <p:ph type="body" idx="1"/>
          </p:nvPr>
        </p:nvSpPr>
        <p:spPr>
          <a:xfrm>
            <a:off x="415600" y="1536633"/>
            <a:ext cx="11360800" cy="5114800"/>
          </a:xfrm>
          <a:prstGeom prst="rect">
            <a:avLst/>
          </a:prstGeom>
        </p:spPr>
        <p:txBody>
          <a:bodyPr spcFirstLastPara="1" wrap="square" lIns="121900" tIns="121900" rIns="121900" bIns="121900" anchor="t" anchorCtr="0">
            <a:noAutofit/>
          </a:bodyPr>
          <a:lstStyle/>
          <a:p>
            <a:pPr marL="0" indent="0">
              <a:buNone/>
            </a:pPr>
            <a:endParaRPr lang="en" dirty="0"/>
          </a:p>
          <a:p>
            <a:pPr marL="0" indent="0">
              <a:buNone/>
            </a:pPr>
            <a:r>
              <a:rPr lang="en" dirty="0"/>
              <a:t>Your family will be asked to complete a Home Language Survey when you register for Kindergarten. </a:t>
            </a:r>
          </a:p>
          <a:p>
            <a:pPr marL="0" indent="0">
              <a:buNone/>
            </a:pPr>
            <a:endParaRPr dirty="0"/>
          </a:p>
          <a:p>
            <a:r>
              <a:rPr lang="en-US" dirty="0"/>
              <a:t>If a language other than English is identified, the most appropriate method of assessment will be conducted.</a:t>
            </a:r>
            <a:endParaRPr dirty="0"/>
          </a:p>
          <a:p>
            <a:endParaRPr dirty="0"/>
          </a:p>
          <a:p>
            <a:r>
              <a:rPr lang="en" dirty="0"/>
              <a:t>Once the evaluation is completed, the team will convene to review the results and determine next steps based on the eligibility determination.</a:t>
            </a:r>
            <a:endParaRPr dirty="0"/>
          </a:p>
          <a:p>
            <a:pPr indent="0">
              <a:spcBef>
                <a:spcPts val="2133"/>
              </a:spcBef>
              <a:buNone/>
            </a:pPr>
            <a:endParaRPr dirty="0"/>
          </a:p>
          <a:p>
            <a:pPr indent="0">
              <a:spcBef>
                <a:spcPts val="2133"/>
              </a:spcBef>
              <a:spcAft>
                <a:spcPts val="2133"/>
              </a:spcAft>
              <a:buNone/>
            </a:pPr>
            <a:endParaRPr dirty="0"/>
          </a:p>
        </p:txBody>
      </p:sp>
      <p:sp>
        <p:nvSpPr>
          <p:cNvPr id="64" name="Google Shape;64;p1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14</a:t>
            </a:fld>
            <a:endParaRPr kern="0">
              <a:solidFill>
                <a:srgbClr val="595959"/>
              </a:solidFill>
              <a:latin typeface="Arial"/>
              <a:cs typeface="Arial"/>
              <a:sym typeface="Arial"/>
            </a:endParaRPr>
          </a:p>
        </p:txBody>
      </p:sp>
      <p:pic>
        <p:nvPicPr>
          <p:cNvPr id="65" name="Google Shape;65;p14"/>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2726075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1055100"/>
            <a:ext cx="11360800" cy="763600"/>
          </a:xfrm>
          <a:prstGeom prst="rect">
            <a:avLst/>
          </a:prstGeom>
        </p:spPr>
        <p:txBody>
          <a:bodyPr spcFirstLastPara="1" wrap="square" lIns="121900" tIns="121900" rIns="121900" bIns="121900" anchor="t" anchorCtr="0">
            <a:noAutofit/>
          </a:bodyPr>
          <a:lstStyle/>
          <a:p>
            <a:pPr algn="ctr"/>
            <a:r>
              <a:rPr lang="en" b="1" dirty="0"/>
              <a:t>Full Continuum of Special Education Services</a:t>
            </a:r>
            <a:endParaRPr b="1" dirty="0"/>
          </a:p>
        </p:txBody>
      </p:sp>
      <p:sp>
        <p:nvSpPr>
          <p:cNvPr id="55" name="Google Shape;55;p13"/>
          <p:cNvSpPr txBox="1">
            <a:spLocks noGrp="1"/>
          </p:cNvSpPr>
          <p:nvPr>
            <p:ph type="body" idx="1"/>
          </p:nvPr>
        </p:nvSpPr>
        <p:spPr>
          <a:xfrm>
            <a:off x="415600" y="2053651"/>
            <a:ext cx="11360800" cy="4038181"/>
          </a:xfrm>
          <a:prstGeom prst="rect">
            <a:avLst/>
          </a:prstGeom>
        </p:spPr>
        <p:txBody>
          <a:bodyPr spcFirstLastPara="1" wrap="square" lIns="121900" tIns="121900" rIns="121900" bIns="121900" anchor="t" anchorCtr="0">
            <a:noAutofit/>
          </a:bodyPr>
          <a:lstStyle/>
          <a:p>
            <a:pPr indent="-474121">
              <a:buClr>
                <a:srgbClr val="000000"/>
              </a:buClr>
              <a:buSzPts val="2000"/>
            </a:pPr>
            <a:r>
              <a:rPr lang="en" sz="1867" dirty="0">
                <a:solidFill>
                  <a:srgbClr val="2A2E2F"/>
                </a:solidFill>
                <a:highlight>
                  <a:srgbClr val="FFFFFF"/>
                </a:highlight>
              </a:rPr>
              <a:t>The School District of Philadelphia provides an extensive range of educational services and supports for students with diverse needs within our schools. There are different </a:t>
            </a:r>
            <a:r>
              <a:rPr lang="en" sz="2000" b="1" dirty="0">
                <a:solidFill>
                  <a:srgbClr val="2A2E2F"/>
                </a:solidFill>
                <a:highlight>
                  <a:srgbClr val="FFFFFF"/>
                </a:highlight>
              </a:rPr>
              <a:t>types and levels of support.</a:t>
            </a:r>
            <a:endParaRPr sz="2000" b="1" dirty="0">
              <a:solidFill>
                <a:srgbClr val="2A2E2F"/>
              </a:solidFill>
              <a:highlight>
                <a:srgbClr val="FFFFFF"/>
              </a:highlight>
            </a:endParaRPr>
          </a:p>
          <a:p>
            <a:pPr indent="0">
              <a:spcBef>
                <a:spcPts val="2533"/>
              </a:spcBef>
              <a:spcAft>
                <a:spcPts val="2133"/>
              </a:spcAft>
              <a:buNone/>
            </a:pPr>
            <a:endParaRPr b="1" dirty="0">
              <a:solidFill>
                <a:srgbClr val="000000"/>
              </a:solidFill>
            </a:endParaRPr>
          </a:p>
        </p:txBody>
      </p:sp>
      <p:sp>
        <p:nvSpPr>
          <p:cNvPr id="56" name="Google Shape;56;p13"/>
          <p:cNvSpPr txBox="1">
            <a:spLocks noGrp="1"/>
          </p:cNvSpPr>
          <p:nvPr>
            <p:ph type="sldNum" idx="12"/>
          </p:nvPr>
        </p:nvSpPr>
        <p:spPr>
          <a:xfrm>
            <a:off x="6080567" y="6217633"/>
            <a:ext cx="5947600" cy="524800"/>
          </a:xfrm>
          <a:prstGeom prst="rect">
            <a:avLst/>
          </a:prstGeom>
        </p:spPr>
        <p:txBody>
          <a:bodyPr spcFirstLastPara="1" wrap="square" lIns="121900" tIns="121900" rIns="121900" bIns="121900" anchor="ctr" anchorCtr="0">
            <a:noAutofit/>
          </a:bodyPr>
          <a:lstStyle/>
          <a:p>
            <a:endParaRPr lang="en" sz="1600" b="1" dirty="0"/>
          </a:p>
          <a:p>
            <a:r>
              <a:rPr lang="en" sz="1600" b="1" dirty="0"/>
              <a:t>			</a:t>
            </a:r>
            <a:fld id="{00000000-1234-1234-1234-123412341234}" type="slidenum">
              <a:rPr lang="en"/>
              <a:pPr/>
              <a:t>15</a:t>
            </a:fld>
            <a:endParaRPr dirty="0"/>
          </a:p>
        </p:txBody>
      </p:sp>
      <p:pic>
        <p:nvPicPr>
          <p:cNvPr id="57" name="Google Shape;57;p13"/>
          <p:cNvPicPr preferRelativeResize="0"/>
          <p:nvPr/>
        </p:nvPicPr>
        <p:blipFill>
          <a:blip r:embed="rId3">
            <a:alphaModFix/>
          </a:blip>
          <a:stretch>
            <a:fillRect/>
          </a:stretch>
        </p:blipFill>
        <p:spPr>
          <a:xfrm>
            <a:off x="3548551" y="4886667"/>
            <a:ext cx="5094900" cy="1330967"/>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1658894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15600" y="1105120"/>
            <a:ext cx="11360800" cy="763600"/>
          </a:xfrm>
          <a:prstGeom prst="rect">
            <a:avLst/>
          </a:prstGeom>
        </p:spPr>
        <p:txBody>
          <a:bodyPr spcFirstLastPara="1" wrap="square" lIns="121900" tIns="121900" rIns="121900" bIns="121900" anchor="t" anchorCtr="0">
            <a:noAutofit/>
          </a:bodyPr>
          <a:lstStyle/>
          <a:p>
            <a:pPr algn="ctr">
              <a:buSzPts val="1100"/>
            </a:pPr>
            <a:r>
              <a:rPr lang="en" b="1" dirty="0"/>
              <a:t>Full Continuum of Special Education Services</a:t>
            </a:r>
            <a:endParaRPr b="1" dirty="0"/>
          </a:p>
          <a:p>
            <a:pPr algn="ctr"/>
            <a:endParaRPr dirty="0"/>
          </a:p>
        </p:txBody>
      </p:sp>
      <p:sp>
        <p:nvSpPr>
          <p:cNvPr id="63" name="Google Shape;63;p14"/>
          <p:cNvSpPr txBox="1">
            <a:spLocks noGrp="1"/>
          </p:cNvSpPr>
          <p:nvPr>
            <p:ph type="body" idx="1"/>
          </p:nvPr>
        </p:nvSpPr>
        <p:spPr>
          <a:xfrm>
            <a:off x="415600" y="1918741"/>
            <a:ext cx="11360800" cy="4564060"/>
          </a:xfrm>
          <a:prstGeom prst="rect">
            <a:avLst/>
          </a:prstGeom>
        </p:spPr>
        <p:txBody>
          <a:bodyPr spcFirstLastPara="1" wrap="square" lIns="121900" tIns="121900" rIns="121900" bIns="121900" anchor="t" anchorCtr="0">
            <a:noAutofit/>
          </a:bodyPr>
          <a:lstStyle/>
          <a:p>
            <a:pPr marL="0" indent="0">
              <a:buNone/>
            </a:pPr>
            <a:r>
              <a:rPr lang="en" b="1" u="sng" dirty="0">
                <a:solidFill>
                  <a:schemeClr val="dk1"/>
                </a:solidFill>
              </a:rPr>
              <a:t>Type of Support</a:t>
            </a:r>
            <a:endParaRPr b="1" u="sng" dirty="0">
              <a:solidFill>
                <a:schemeClr val="dk1"/>
              </a:solidFill>
            </a:endParaRPr>
          </a:p>
          <a:p>
            <a:pPr marL="0" indent="0">
              <a:spcBef>
                <a:spcPts val="2133"/>
              </a:spcBef>
              <a:buNone/>
            </a:pPr>
            <a:r>
              <a:rPr lang="en" b="1" dirty="0">
                <a:solidFill>
                  <a:schemeClr val="dk1"/>
                </a:solidFill>
              </a:rPr>
              <a:t>What Does Type of Support Mean?</a:t>
            </a:r>
            <a:endParaRPr b="1" dirty="0">
              <a:solidFill>
                <a:schemeClr val="dk1"/>
              </a:solidFill>
            </a:endParaRPr>
          </a:p>
          <a:p>
            <a:pPr marL="0" indent="0">
              <a:spcBef>
                <a:spcPts val="2133"/>
              </a:spcBef>
              <a:buClr>
                <a:schemeClr val="dk1"/>
              </a:buClr>
              <a:buSzPts val="1100"/>
              <a:buNone/>
            </a:pPr>
            <a:r>
              <a:rPr lang="en" dirty="0">
                <a:solidFill>
                  <a:schemeClr val="dk1"/>
                </a:solidFill>
              </a:rPr>
              <a:t>	The type of support simply means that based on your child’s specific needs, </a:t>
            </a:r>
            <a:r>
              <a:rPr lang="en" b="1" i="1" dirty="0">
                <a:solidFill>
                  <a:schemeClr val="dk1"/>
                </a:solidFill>
              </a:rPr>
              <a:t>what kind</a:t>
            </a:r>
            <a:r>
              <a:rPr lang="en" dirty="0">
                <a:solidFill>
                  <a:schemeClr val="dk1"/>
                </a:solidFill>
              </a:rPr>
              <a:t> of special education services should be implemented?</a:t>
            </a:r>
            <a:endParaRPr dirty="0">
              <a:solidFill>
                <a:schemeClr val="dk1"/>
              </a:solidFill>
            </a:endParaRPr>
          </a:p>
          <a:p>
            <a:pPr marL="0" indent="0">
              <a:spcBef>
                <a:spcPts val="2133"/>
              </a:spcBef>
              <a:buClr>
                <a:schemeClr val="dk1"/>
              </a:buClr>
              <a:buSzPts val="1100"/>
              <a:buNone/>
            </a:pPr>
            <a:endParaRPr dirty="0">
              <a:solidFill>
                <a:schemeClr val="dk1"/>
              </a:solidFill>
            </a:endParaRPr>
          </a:p>
          <a:p>
            <a:pPr marL="0" indent="0">
              <a:spcBef>
                <a:spcPts val="2133"/>
              </a:spcBef>
              <a:spcAft>
                <a:spcPts val="2133"/>
              </a:spcAft>
              <a:buNone/>
            </a:pPr>
            <a:endParaRPr dirty="0"/>
          </a:p>
        </p:txBody>
      </p:sp>
      <p:sp>
        <p:nvSpPr>
          <p:cNvPr id="64" name="Google Shape;64;p1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pPr/>
              <a:t>16</a:t>
            </a:fld>
            <a:endParaRPr/>
          </a:p>
        </p:txBody>
      </p:sp>
      <p:pic>
        <p:nvPicPr>
          <p:cNvPr id="65" name="Google Shape;65;p14" descr="Pal Clipart of a Group of Five Diverse School Kids Raising Their Hands in  Class by BNP Design Studio - #554"/>
          <p:cNvPicPr preferRelativeResize="0"/>
          <p:nvPr/>
        </p:nvPicPr>
        <p:blipFill>
          <a:blip r:embed="rId3">
            <a:alphaModFix/>
          </a:blip>
          <a:stretch>
            <a:fillRect/>
          </a:stretch>
        </p:blipFill>
        <p:spPr>
          <a:xfrm>
            <a:off x="4012568" y="4043434"/>
            <a:ext cx="3210033" cy="2439367"/>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4145479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831200" y="1034229"/>
            <a:ext cx="11360800" cy="766867"/>
          </a:xfrm>
          <a:prstGeom prst="rect">
            <a:avLst/>
          </a:prstGeom>
        </p:spPr>
        <p:txBody>
          <a:bodyPr spcFirstLastPara="1" wrap="square" lIns="121900" tIns="121900" rIns="121900" bIns="121900" anchor="t" anchorCtr="0">
            <a:noAutofit/>
          </a:bodyPr>
          <a:lstStyle/>
          <a:p>
            <a:pPr algn="ctr">
              <a:lnSpc>
                <a:spcPct val="115000"/>
              </a:lnSpc>
            </a:pPr>
            <a:r>
              <a:rPr lang="en" b="1" dirty="0"/>
              <a:t>Full Continuum of Special Education Services</a:t>
            </a:r>
            <a:endParaRPr dirty="0"/>
          </a:p>
        </p:txBody>
      </p:sp>
      <p:sp>
        <p:nvSpPr>
          <p:cNvPr id="71" name="Google Shape;71;p15"/>
          <p:cNvSpPr txBox="1">
            <a:spLocks noGrp="1"/>
          </p:cNvSpPr>
          <p:nvPr>
            <p:ph type="body" idx="1"/>
          </p:nvPr>
        </p:nvSpPr>
        <p:spPr>
          <a:xfrm>
            <a:off x="415600" y="1828799"/>
            <a:ext cx="11360800" cy="4263033"/>
          </a:xfrm>
          <a:prstGeom prst="rect">
            <a:avLst/>
          </a:prstGeom>
        </p:spPr>
        <p:txBody>
          <a:bodyPr spcFirstLastPara="1" wrap="square" lIns="121900" tIns="121900" rIns="121900" bIns="121900" anchor="t" anchorCtr="0">
            <a:noAutofit/>
          </a:bodyPr>
          <a:lstStyle/>
          <a:p>
            <a:pPr indent="0">
              <a:buNone/>
            </a:pPr>
            <a:r>
              <a:rPr lang="en" dirty="0">
                <a:solidFill>
                  <a:srgbClr val="000000"/>
                </a:solidFill>
              </a:rPr>
              <a:t>The Types of Support Available Include:</a:t>
            </a:r>
            <a:endParaRPr sz="1600" dirty="0">
              <a:solidFill>
                <a:srgbClr val="2A2E2F"/>
              </a:solidFill>
              <a:highlight>
                <a:srgbClr val="FFFFFF"/>
              </a:highlight>
            </a:endParaRPr>
          </a:p>
          <a:p>
            <a:pPr>
              <a:spcBef>
                <a:spcPts val="2133"/>
              </a:spcBef>
              <a:buClr>
                <a:schemeClr val="dk1"/>
              </a:buClr>
            </a:pPr>
            <a:r>
              <a:rPr lang="en" sz="2000" dirty="0">
                <a:solidFill>
                  <a:srgbClr val="2A2E2F"/>
                </a:solidFill>
                <a:highlight>
                  <a:schemeClr val="lt1"/>
                </a:highlight>
              </a:rPr>
              <a:t>Autistic Support</a:t>
            </a:r>
            <a:endParaRPr sz="2000" dirty="0">
              <a:solidFill>
                <a:srgbClr val="2A2E2F"/>
              </a:solidFill>
              <a:highlight>
                <a:schemeClr val="lt1"/>
              </a:highlight>
            </a:endParaRPr>
          </a:p>
          <a:p>
            <a:pPr>
              <a:buClr>
                <a:schemeClr val="dk1"/>
              </a:buClr>
            </a:pPr>
            <a:r>
              <a:rPr lang="en" sz="2000" dirty="0">
                <a:solidFill>
                  <a:srgbClr val="2A2E2F"/>
                </a:solidFill>
                <a:highlight>
                  <a:schemeClr val="lt1"/>
                </a:highlight>
              </a:rPr>
              <a:t>Blind and Visually Impaired Support</a:t>
            </a:r>
            <a:endParaRPr sz="2000" dirty="0">
              <a:solidFill>
                <a:srgbClr val="2A2E2F"/>
              </a:solidFill>
              <a:highlight>
                <a:schemeClr val="lt1"/>
              </a:highlight>
            </a:endParaRPr>
          </a:p>
          <a:p>
            <a:pPr>
              <a:buClr>
                <a:schemeClr val="dk1"/>
              </a:buClr>
            </a:pPr>
            <a:r>
              <a:rPr lang="en" sz="2000" dirty="0">
                <a:solidFill>
                  <a:srgbClr val="2A2E2F"/>
                </a:solidFill>
                <a:highlight>
                  <a:schemeClr val="lt1"/>
                </a:highlight>
              </a:rPr>
              <a:t>Deaf and Hearing Impaired Support</a:t>
            </a:r>
            <a:endParaRPr sz="2000" dirty="0">
              <a:solidFill>
                <a:srgbClr val="2A2E2F"/>
              </a:solidFill>
              <a:highlight>
                <a:schemeClr val="lt1"/>
              </a:highlight>
            </a:endParaRPr>
          </a:p>
          <a:p>
            <a:pPr>
              <a:buClr>
                <a:schemeClr val="dk1"/>
              </a:buClr>
            </a:pPr>
            <a:r>
              <a:rPr lang="en" sz="2000" dirty="0">
                <a:solidFill>
                  <a:srgbClr val="2A2E2F"/>
                </a:solidFill>
                <a:highlight>
                  <a:schemeClr val="lt1"/>
                </a:highlight>
              </a:rPr>
              <a:t>Emotional Support </a:t>
            </a:r>
            <a:endParaRPr sz="2000" dirty="0">
              <a:solidFill>
                <a:srgbClr val="2A2E2F"/>
              </a:solidFill>
              <a:highlight>
                <a:srgbClr val="FFFFFF"/>
              </a:highlight>
            </a:endParaRPr>
          </a:p>
          <a:p>
            <a:pPr>
              <a:buClr>
                <a:schemeClr val="dk1"/>
              </a:buClr>
            </a:pPr>
            <a:r>
              <a:rPr lang="en" sz="2000" dirty="0">
                <a:solidFill>
                  <a:srgbClr val="2A2E2F"/>
                </a:solidFill>
                <a:highlight>
                  <a:srgbClr val="FFFFFF"/>
                </a:highlight>
              </a:rPr>
              <a:t>Learning Support</a:t>
            </a:r>
            <a:endParaRPr sz="2000" dirty="0">
              <a:solidFill>
                <a:srgbClr val="2A2E2F"/>
              </a:solidFill>
              <a:highlight>
                <a:srgbClr val="FFFFFF"/>
              </a:highlight>
            </a:endParaRPr>
          </a:p>
          <a:p>
            <a:pPr>
              <a:buClr>
                <a:schemeClr val="dk1"/>
              </a:buClr>
            </a:pPr>
            <a:r>
              <a:rPr lang="en" sz="2000" dirty="0">
                <a:solidFill>
                  <a:srgbClr val="2A2E2F"/>
                </a:solidFill>
                <a:highlight>
                  <a:schemeClr val="lt1"/>
                </a:highlight>
              </a:rPr>
              <a:t>Life Skills Support</a:t>
            </a:r>
            <a:endParaRPr sz="2000" dirty="0">
              <a:solidFill>
                <a:srgbClr val="2A2E2F"/>
              </a:solidFill>
              <a:highlight>
                <a:srgbClr val="FFFFFF"/>
              </a:highlight>
            </a:endParaRPr>
          </a:p>
          <a:p>
            <a:pPr>
              <a:buClr>
                <a:schemeClr val="dk1"/>
              </a:buClr>
            </a:pPr>
            <a:r>
              <a:rPr lang="en" sz="2000" dirty="0">
                <a:solidFill>
                  <a:srgbClr val="2A2E2F"/>
                </a:solidFill>
                <a:highlight>
                  <a:srgbClr val="FFFFFF"/>
                </a:highlight>
              </a:rPr>
              <a:t>Multiple Disabilities Support.</a:t>
            </a:r>
            <a:endParaRPr sz="2000" dirty="0">
              <a:solidFill>
                <a:srgbClr val="2A2E2F"/>
              </a:solidFill>
              <a:highlight>
                <a:srgbClr val="FFFFFF"/>
              </a:highlight>
            </a:endParaRPr>
          </a:p>
          <a:p>
            <a:pPr>
              <a:buClr>
                <a:schemeClr val="dk1"/>
              </a:buClr>
            </a:pPr>
            <a:r>
              <a:rPr lang="en" sz="2000" dirty="0">
                <a:solidFill>
                  <a:srgbClr val="2A2E2F"/>
                </a:solidFill>
                <a:highlight>
                  <a:schemeClr val="lt1"/>
                </a:highlight>
              </a:rPr>
              <a:t>Physical Support</a:t>
            </a:r>
            <a:endParaRPr sz="2000" dirty="0">
              <a:solidFill>
                <a:srgbClr val="2A2E2F"/>
              </a:solidFill>
              <a:highlight>
                <a:srgbClr val="FFFFFF"/>
              </a:highlight>
            </a:endParaRPr>
          </a:p>
          <a:p>
            <a:pPr>
              <a:buClr>
                <a:schemeClr val="dk1"/>
              </a:buClr>
            </a:pPr>
            <a:r>
              <a:rPr lang="en" sz="2000" dirty="0">
                <a:solidFill>
                  <a:srgbClr val="2A2E2F"/>
                </a:solidFill>
                <a:highlight>
                  <a:schemeClr val="lt1"/>
                </a:highlight>
              </a:rPr>
              <a:t>Speech and Language Support</a:t>
            </a:r>
            <a:endParaRPr sz="2000" dirty="0">
              <a:solidFill>
                <a:srgbClr val="2A2E2F"/>
              </a:solidFill>
              <a:highlight>
                <a:srgbClr val="FFFFFF"/>
              </a:highlight>
            </a:endParaRPr>
          </a:p>
          <a:p>
            <a:pPr indent="0">
              <a:spcBef>
                <a:spcPts val="2533"/>
              </a:spcBef>
              <a:buNone/>
            </a:pPr>
            <a:endParaRPr sz="1600" dirty="0">
              <a:solidFill>
                <a:srgbClr val="2A2E2F"/>
              </a:solidFill>
              <a:highlight>
                <a:srgbClr val="FFFFFF"/>
              </a:highlight>
            </a:endParaRPr>
          </a:p>
          <a:p>
            <a:pPr indent="0">
              <a:spcBef>
                <a:spcPts val="2533"/>
              </a:spcBef>
              <a:spcAft>
                <a:spcPts val="2133"/>
              </a:spcAft>
              <a:buNone/>
            </a:pPr>
            <a:endParaRPr dirty="0">
              <a:solidFill>
                <a:srgbClr val="000000"/>
              </a:solidFill>
            </a:endParaRPr>
          </a:p>
        </p:txBody>
      </p:sp>
      <p:sp>
        <p:nvSpPr>
          <p:cNvPr id="72" name="Google Shape;72;p15"/>
          <p:cNvSpPr txBox="1">
            <a:spLocks noGrp="1"/>
          </p:cNvSpPr>
          <p:nvPr>
            <p:ph type="sldNum" idx="12"/>
          </p:nvPr>
        </p:nvSpPr>
        <p:spPr>
          <a:xfrm>
            <a:off x="5625152" y="6217633"/>
            <a:ext cx="6402800" cy="524800"/>
          </a:xfrm>
          <a:prstGeom prst="rect">
            <a:avLst/>
          </a:prstGeom>
        </p:spPr>
        <p:txBody>
          <a:bodyPr spcFirstLastPara="1" wrap="square" lIns="121900" tIns="121900" rIns="121900" bIns="121900" anchor="ctr" anchorCtr="0">
            <a:noAutofit/>
          </a:bodyPr>
          <a:lstStyle/>
          <a:p>
            <a:fld id="{00000000-1234-1234-1234-123412341234}" type="slidenum">
              <a:rPr lang="en" smtClean="0"/>
              <a:pPr/>
              <a:t>17</a:t>
            </a:fld>
            <a:endParaRPr dirty="0"/>
          </a:p>
        </p:txBody>
      </p:sp>
      <p:pic>
        <p:nvPicPr>
          <p:cNvPr id="73" name="Google Shape;73;p15"/>
          <p:cNvPicPr preferRelativeResize="0"/>
          <p:nvPr/>
        </p:nvPicPr>
        <p:blipFill>
          <a:blip r:embed="rId3">
            <a:alphaModFix/>
          </a:blip>
          <a:stretch>
            <a:fillRect/>
          </a:stretch>
        </p:blipFill>
        <p:spPr>
          <a:xfrm>
            <a:off x="6792767" y="3595867"/>
            <a:ext cx="3053435" cy="2008368"/>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2618814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1179253"/>
            <a:ext cx="11360800" cy="763600"/>
          </a:xfrm>
          <a:prstGeom prst="rect">
            <a:avLst/>
          </a:prstGeom>
        </p:spPr>
        <p:txBody>
          <a:bodyPr spcFirstLastPara="1" wrap="square" lIns="121900" tIns="121900" rIns="121900" bIns="121900" anchor="t" anchorCtr="0">
            <a:noAutofit/>
          </a:bodyPr>
          <a:lstStyle/>
          <a:p>
            <a:pPr algn="ctr">
              <a:buSzPts val="1100"/>
            </a:pPr>
            <a:r>
              <a:rPr lang="en" b="1" dirty="0"/>
              <a:t>Full Continuum of Special Education Services</a:t>
            </a:r>
            <a:endParaRPr b="1" dirty="0"/>
          </a:p>
          <a:p>
            <a:pPr algn="ctr"/>
            <a:endParaRPr dirty="0"/>
          </a:p>
        </p:txBody>
      </p:sp>
      <p:sp>
        <p:nvSpPr>
          <p:cNvPr id="79" name="Google Shape;79;p16"/>
          <p:cNvSpPr txBox="1">
            <a:spLocks noGrp="1"/>
          </p:cNvSpPr>
          <p:nvPr>
            <p:ph type="body" idx="1"/>
          </p:nvPr>
        </p:nvSpPr>
        <p:spPr>
          <a:xfrm>
            <a:off x="415600" y="2068643"/>
            <a:ext cx="11360800" cy="4023190"/>
          </a:xfrm>
          <a:prstGeom prst="rect">
            <a:avLst/>
          </a:prstGeom>
        </p:spPr>
        <p:txBody>
          <a:bodyPr spcFirstLastPara="1" wrap="square" lIns="121900" tIns="121900" rIns="121900" bIns="121900" anchor="t" anchorCtr="0">
            <a:noAutofit/>
          </a:bodyPr>
          <a:lstStyle/>
          <a:p>
            <a:pPr indent="0">
              <a:buNone/>
            </a:pPr>
            <a:r>
              <a:rPr lang="en" b="1" u="sng" dirty="0">
                <a:solidFill>
                  <a:schemeClr val="dk1"/>
                </a:solidFill>
              </a:rPr>
              <a:t>Level of Support</a:t>
            </a:r>
            <a:endParaRPr b="1" u="sng" dirty="0">
              <a:solidFill>
                <a:schemeClr val="dk1"/>
              </a:solidFill>
            </a:endParaRPr>
          </a:p>
          <a:p>
            <a:pPr>
              <a:spcBef>
                <a:spcPts val="2133"/>
              </a:spcBef>
              <a:buClr>
                <a:schemeClr val="dk1"/>
              </a:buClr>
            </a:pPr>
            <a:r>
              <a:rPr lang="en" b="1" dirty="0">
                <a:solidFill>
                  <a:schemeClr val="dk1"/>
                </a:solidFill>
              </a:rPr>
              <a:t>What  Does Level of Support Mean?</a:t>
            </a:r>
            <a:endParaRPr b="1" dirty="0">
              <a:solidFill>
                <a:schemeClr val="dk1"/>
              </a:solidFill>
            </a:endParaRPr>
          </a:p>
          <a:p>
            <a:pPr marL="0" indent="0">
              <a:spcBef>
                <a:spcPts val="2133"/>
              </a:spcBef>
              <a:buClr>
                <a:schemeClr val="dk1"/>
              </a:buClr>
              <a:buSzPts val="1100"/>
              <a:buNone/>
            </a:pPr>
            <a:r>
              <a:rPr lang="en" dirty="0">
                <a:solidFill>
                  <a:schemeClr val="dk1"/>
                </a:solidFill>
              </a:rPr>
              <a:t>	The level of support is based on your child’s specific needs. It answers the question of  </a:t>
            </a:r>
            <a:r>
              <a:rPr lang="en" b="1" i="1" dirty="0">
                <a:solidFill>
                  <a:schemeClr val="dk1"/>
                </a:solidFill>
              </a:rPr>
              <a:t>how much</a:t>
            </a:r>
            <a:r>
              <a:rPr lang="en" dirty="0">
                <a:solidFill>
                  <a:schemeClr val="dk1"/>
                </a:solidFill>
              </a:rPr>
              <a:t> special education services should be implemented?</a:t>
            </a:r>
            <a:endParaRPr dirty="0">
              <a:solidFill>
                <a:schemeClr val="dk1"/>
              </a:solidFill>
            </a:endParaRPr>
          </a:p>
          <a:p>
            <a:pPr marL="0" indent="0">
              <a:spcBef>
                <a:spcPts val="2133"/>
              </a:spcBef>
              <a:spcAft>
                <a:spcPts val="2133"/>
              </a:spcAft>
              <a:buNone/>
            </a:pPr>
            <a:endParaRPr dirty="0"/>
          </a:p>
        </p:txBody>
      </p:sp>
      <p:sp>
        <p:nvSpPr>
          <p:cNvPr id="80" name="Google Shape;80;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pPr/>
              <a:t>18</a:t>
            </a:fld>
            <a:endParaRPr/>
          </a:p>
        </p:txBody>
      </p:sp>
      <p:pic>
        <p:nvPicPr>
          <p:cNvPr id="81" name="Google Shape;81;p16" descr="Big Kids Writing and Technology Clip Art | Kids writing, Art for kids,  Drawing for kids"/>
          <p:cNvPicPr preferRelativeResize="0"/>
          <p:nvPr/>
        </p:nvPicPr>
        <p:blipFill>
          <a:blip r:embed="rId3">
            <a:alphaModFix/>
          </a:blip>
          <a:stretch>
            <a:fillRect/>
          </a:stretch>
        </p:blipFill>
        <p:spPr>
          <a:xfrm>
            <a:off x="5107857" y="4442957"/>
            <a:ext cx="2537126" cy="1774666"/>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129137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667400" y="1115175"/>
            <a:ext cx="11360800" cy="763600"/>
          </a:xfrm>
          <a:prstGeom prst="rect">
            <a:avLst/>
          </a:prstGeom>
        </p:spPr>
        <p:txBody>
          <a:bodyPr spcFirstLastPara="1" wrap="square" lIns="121900" tIns="121900" rIns="121900" bIns="121900" anchor="t" anchorCtr="0">
            <a:noAutofit/>
          </a:bodyPr>
          <a:lstStyle/>
          <a:p>
            <a:pPr algn="ctr"/>
            <a:r>
              <a:rPr lang="en" b="1" dirty="0"/>
              <a:t>Full Continuum of Special Education Services</a:t>
            </a:r>
            <a:endParaRPr b="1" dirty="0"/>
          </a:p>
        </p:txBody>
      </p:sp>
      <p:sp>
        <p:nvSpPr>
          <p:cNvPr id="87" name="Google Shape;87;p17"/>
          <p:cNvSpPr txBox="1">
            <a:spLocks noGrp="1"/>
          </p:cNvSpPr>
          <p:nvPr>
            <p:ph type="body" idx="1"/>
          </p:nvPr>
        </p:nvSpPr>
        <p:spPr>
          <a:xfrm>
            <a:off x="415600" y="1971894"/>
            <a:ext cx="11360800" cy="3768358"/>
          </a:xfrm>
          <a:prstGeom prst="rect">
            <a:avLst/>
          </a:prstGeom>
        </p:spPr>
        <p:txBody>
          <a:bodyPr spcFirstLastPara="1" wrap="square" lIns="121900" tIns="121900" rIns="121900" bIns="121900" anchor="t" anchorCtr="0">
            <a:noAutofit/>
          </a:bodyPr>
          <a:lstStyle/>
          <a:p>
            <a:pPr marL="0" indent="609585">
              <a:buNone/>
            </a:pPr>
            <a:r>
              <a:rPr lang="en" sz="1867" dirty="0">
                <a:solidFill>
                  <a:srgbClr val="000000"/>
                </a:solidFill>
              </a:rPr>
              <a:t>The Level of Support Offered Include:</a:t>
            </a:r>
            <a:endParaRPr sz="1867" dirty="0">
              <a:solidFill>
                <a:srgbClr val="000000"/>
              </a:solidFill>
            </a:endParaRPr>
          </a:p>
          <a:p>
            <a:pPr>
              <a:spcBef>
                <a:spcPts val="2133"/>
              </a:spcBef>
              <a:buClr>
                <a:srgbClr val="000000"/>
              </a:buClr>
            </a:pPr>
            <a:r>
              <a:rPr lang="en" b="1" dirty="0">
                <a:solidFill>
                  <a:srgbClr val="000000"/>
                </a:solidFill>
              </a:rPr>
              <a:t>Full-time:</a:t>
            </a:r>
            <a:r>
              <a:rPr lang="en" dirty="0">
                <a:solidFill>
                  <a:srgbClr val="000000"/>
                </a:solidFill>
              </a:rPr>
              <a:t> Special education supports and services provided by special education personnel for 80 percent or more of the school day. </a:t>
            </a:r>
            <a:endParaRPr dirty="0">
              <a:solidFill>
                <a:srgbClr val="000000"/>
              </a:solidFill>
            </a:endParaRPr>
          </a:p>
          <a:p>
            <a:pPr>
              <a:buClr>
                <a:srgbClr val="000000"/>
              </a:buClr>
            </a:pPr>
            <a:endParaRPr lang="en" b="1" dirty="0">
              <a:solidFill>
                <a:srgbClr val="000000"/>
              </a:solidFill>
            </a:endParaRPr>
          </a:p>
          <a:p>
            <a:pPr>
              <a:buClr>
                <a:srgbClr val="000000"/>
              </a:buClr>
            </a:pPr>
            <a:r>
              <a:rPr lang="en" b="1" dirty="0">
                <a:solidFill>
                  <a:srgbClr val="000000"/>
                </a:solidFill>
              </a:rPr>
              <a:t>Supplemental:</a:t>
            </a:r>
            <a:r>
              <a:rPr lang="en" dirty="0">
                <a:solidFill>
                  <a:srgbClr val="000000"/>
                </a:solidFill>
              </a:rPr>
              <a:t> Special education supports and services provided by special education personnel for more than 20 percent but less than 80 percent of the school day.</a:t>
            </a:r>
          </a:p>
          <a:p>
            <a:pPr>
              <a:buClr>
                <a:srgbClr val="000000"/>
              </a:buClr>
            </a:pPr>
            <a:endParaRPr lang="en" dirty="0">
              <a:solidFill>
                <a:srgbClr val="000000"/>
              </a:solidFill>
            </a:endParaRPr>
          </a:p>
          <a:p>
            <a:pPr>
              <a:buClr>
                <a:srgbClr val="000000"/>
              </a:buClr>
            </a:pPr>
            <a:r>
              <a:rPr lang="en-US" b="1" dirty="0">
                <a:solidFill>
                  <a:srgbClr val="000000"/>
                </a:solidFill>
              </a:rPr>
              <a:t>Itinerant: </a:t>
            </a:r>
            <a:r>
              <a:rPr lang="en-US" dirty="0">
                <a:solidFill>
                  <a:srgbClr val="000000"/>
                </a:solidFill>
              </a:rPr>
              <a:t>Special education supports and services provided by special education personnel for 20 percent or less of the school day. </a:t>
            </a:r>
          </a:p>
          <a:p>
            <a:pPr>
              <a:buClr>
                <a:srgbClr val="000000"/>
              </a:buClr>
            </a:pPr>
            <a:endParaRPr dirty="0">
              <a:solidFill>
                <a:srgbClr val="000000"/>
              </a:solidFill>
            </a:endParaRPr>
          </a:p>
        </p:txBody>
      </p:sp>
      <p:sp>
        <p:nvSpPr>
          <p:cNvPr id="88" name="Google Shape;88;p17"/>
          <p:cNvSpPr txBox="1">
            <a:spLocks noGrp="1"/>
          </p:cNvSpPr>
          <p:nvPr>
            <p:ph type="sldNum" idx="12"/>
          </p:nvPr>
        </p:nvSpPr>
        <p:spPr>
          <a:xfrm>
            <a:off x="5983400" y="6217633"/>
            <a:ext cx="6044800" cy="524800"/>
          </a:xfrm>
          <a:prstGeom prst="rect">
            <a:avLst/>
          </a:prstGeom>
        </p:spPr>
        <p:txBody>
          <a:bodyPr spcFirstLastPara="1" wrap="square" lIns="121900" tIns="121900" rIns="121900" bIns="121900" anchor="ctr" anchorCtr="0">
            <a:noAutofit/>
          </a:bodyPr>
          <a:lstStyle/>
          <a:p>
            <a:pPr algn="l">
              <a:buClr>
                <a:schemeClr val="dk1"/>
              </a:buClr>
              <a:buSzPts val="1100"/>
            </a:pPr>
            <a:endParaRPr lang="en" sz="1600" b="1" dirty="0"/>
          </a:p>
          <a:p>
            <a:pPr>
              <a:buClr>
                <a:schemeClr val="dk1"/>
              </a:buClr>
              <a:buSzPts val="1100"/>
            </a:pPr>
            <a:r>
              <a:rPr lang="en" sz="1600" b="1" dirty="0"/>
              <a:t>			</a:t>
            </a:r>
            <a:r>
              <a:rPr lang="en" dirty="0"/>
              <a:t>14</a:t>
            </a:r>
            <a:endParaRPr dirty="0"/>
          </a:p>
        </p:txBody>
      </p:sp>
      <p:pic>
        <p:nvPicPr>
          <p:cNvPr id="89" name="Google Shape;89;p17"/>
          <p:cNvPicPr preferRelativeResize="0"/>
          <p:nvPr/>
        </p:nvPicPr>
        <p:blipFill>
          <a:blip r:embed="rId3">
            <a:alphaModFix/>
          </a:blip>
          <a:stretch>
            <a:fillRect/>
          </a:stretch>
        </p:blipFill>
        <p:spPr>
          <a:xfrm>
            <a:off x="8277189" y="5327819"/>
            <a:ext cx="1704867" cy="937233"/>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1044310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15600" y="1356967"/>
            <a:ext cx="11360800" cy="4734800"/>
          </a:xfrm>
          <a:prstGeom prst="rect">
            <a:avLst/>
          </a:prstGeom>
        </p:spPr>
        <p:txBody>
          <a:bodyPr spcFirstLastPara="1" vert="horz" wrap="square" lIns="121900" tIns="121900" rIns="121900" bIns="121900" rtlCol="0" anchor="t" anchorCtr="0">
            <a:noAutofit/>
          </a:bodyPr>
          <a:lstStyle/>
          <a:p>
            <a:pPr marL="0" indent="0" algn="ctr">
              <a:buNone/>
            </a:pPr>
            <a:r>
              <a:rPr lang="en" sz="4800" b="1" dirty="0"/>
              <a:t>WELCOME </a:t>
            </a:r>
            <a:endParaRPr sz="4800" b="1" dirty="0"/>
          </a:p>
          <a:p>
            <a:pPr marL="0" indent="0" algn="ctr">
              <a:spcBef>
                <a:spcPts val="2133"/>
              </a:spcBef>
              <a:buNone/>
            </a:pPr>
            <a:r>
              <a:rPr lang="en" sz="4800" b="1" dirty="0"/>
              <a:t>TO THE </a:t>
            </a:r>
            <a:endParaRPr sz="4800" b="1" dirty="0"/>
          </a:p>
          <a:p>
            <a:pPr marL="0" indent="0" algn="ctr">
              <a:spcBef>
                <a:spcPts val="2133"/>
              </a:spcBef>
              <a:spcAft>
                <a:spcPts val="2133"/>
              </a:spcAft>
              <a:buNone/>
            </a:pPr>
            <a:r>
              <a:rPr lang="en" sz="4800" b="1" dirty="0"/>
              <a:t>SCHOOL DISTRICT OF PHILADELPHIA</a:t>
            </a:r>
            <a:endParaRPr sz="4800" b="1" dirty="0"/>
          </a:p>
        </p:txBody>
      </p:sp>
      <p:pic>
        <p:nvPicPr>
          <p:cNvPr id="64"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sp>
        <p:nvSpPr>
          <p:cNvPr id="2" name="Slide Number Placeholder 1"/>
          <p:cNvSpPr>
            <a:spLocks noGrp="1"/>
          </p:cNvSpPr>
          <p:nvPr>
            <p:ph type="sldNum" idx="12"/>
          </p:nvPr>
        </p:nvSpPr>
        <p:spPr>
          <a:xfrm>
            <a:off x="8993688" y="6217623"/>
            <a:ext cx="3034523" cy="524800"/>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66796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5600" y="1180891"/>
            <a:ext cx="11360800" cy="763600"/>
          </a:xfrm>
          <a:prstGeom prst="rect">
            <a:avLst/>
          </a:prstGeom>
        </p:spPr>
        <p:txBody>
          <a:bodyPr spcFirstLastPara="1" wrap="square" lIns="121900" tIns="121900" rIns="121900" bIns="121900" anchor="t" anchorCtr="0">
            <a:noAutofit/>
          </a:bodyPr>
          <a:lstStyle/>
          <a:p>
            <a:pPr algn="ctr"/>
            <a:r>
              <a:rPr lang="en" b="1" dirty="0"/>
              <a:t>Least Restrictive Environment</a:t>
            </a:r>
            <a:endParaRPr b="1" dirty="0"/>
          </a:p>
        </p:txBody>
      </p:sp>
      <p:sp>
        <p:nvSpPr>
          <p:cNvPr id="95" name="Google Shape;95;p18"/>
          <p:cNvSpPr txBox="1">
            <a:spLocks noGrp="1"/>
          </p:cNvSpPr>
          <p:nvPr>
            <p:ph type="body" idx="1"/>
          </p:nvPr>
        </p:nvSpPr>
        <p:spPr>
          <a:xfrm>
            <a:off x="415600" y="2278505"/>
            <a:ext cx="11360800" cy="3813327"/>
          </a:xfrm>
          <a:prstGeom prst="rect">
            <a:avLst/>
          </a:prstGeom>
        </p:spPr>
        <p:txBody>
          <a:bodyPr spcFirstLastPara="1" wrap="square" lIns="121900" tIns="121900" rIns="121900" bIns="121900" anchor="t" anchorCtr="0">
            <a:noAutofit/>
          </a:bodyPr>
          <a:lstStyle/>
          <a:p>
            <a:pPr marL="0" indent="0">
              <a:buNone/>
            </a:pPr>
            <a:r>
              <a:rPr lang="en" dirty="0">
                <a:solidFill>
                  <a:srgbClr val="002938"/>
                </a:solidFill>
                <a:highlight>
                  <a:srgbClr val="FAFAFA"/>
                </a:highlight>
              </a:rPr>
              <a:t>Least Restrictive Environment (LRE) is part of the </a:t>
            </a:r>
            <a:r>
              <a:rPr lang="en" u="sng" dirty="0">
                <a:solidFill>
                  <a:schemeClr val="hlink"/>
                </a:solidFill>
                <a:highlight>
                  <a:srgbClr val="FAFAFA"/>
                </a:highlight>
                <a:hlinkClick r:id="rId3"/>
              </a:rPr>
              <a:t>Individuals with Disabilities Education Act</a:t>
            </a:r>
            <a:r>
              <a:rPr lang="en" dirty="0">
                <a:solidFill>
                  <a:srgbClr val="002938"/>
                </a:solidFill>
                <a:highlight>
                  <a:srgbClr val="FAFAFA"/>
                </a:highlight>
              </a:rPr>
              <a:t> (IDEA). </a:t>
            </a:r>
          </a:p>
          <a:p>
            <a:pPr marL="0" indent="0">
              <a:buNone/>
            </a:pPr>
            <a:endParaRPr lang="en" dirty="0">
              <a:solidFill>
                <a:srgbClr val="002938"/>
              </a:solidFill>
              <a:highlight>
                <a:srgbClr val="FAFAFA"/>
              </a:highlight>
            </a:endParaRPr>
          </a:p>
          <a:p>
            <a:pPr marL="0" indent="0">
              <a:buNone/>
            </a:pPr>
            <a:r>
              <a:rPr lang="en" dirty="0">
                <a:solidFill>
                  <a:srgbClr val="002938"/>
                </a:solidFill>
                <a:highlight>
                  <a:srgbClr val="FAFAFA"/>
                </a:highlight>
              </a:rPr>
              <a:t>IDEA says that children who receive </a:t>
            </a:r>
            <a:r>
              <a:rPr lang="en" u="sng" dirty="0">
                <a:solidFill>
                  <a:schemeClr val="dk1"/>
                </a:solidFill>
              </a:rPr>
              <a:t>special education</a:t>
            </a:r>
            <a:r>
              <a:rPr lang="en" dirty="0">
                <a:solidFill>
                  <a:srgbClr val="002938"/>
                </a:solidFill>
                <a:highlight>
                  <a:srgbClr val="FAFAFA"/>
                </a:highlight>
              </a:rPr>
              <a:t> should learn in the least restrictive environment. </a:t>
            </a:r>
          </a:p>
          <a:p>
            <a:pPr marL="0" indent="0">
              <a:buNone/>
            </a:pPr>
            <a:endParaRPr lang="en" dirty="0">
              <a:solidFill>
                <a:srgbClr val="002938"/>
              </a:solidFill>
              <a:highlight>
                <a:srgbClr val="FAFAFA"/>
              </a:highlight>
            </a:endParaRPr>
          </a:p>
          <a:p>
            <a:pPr marL="0" indent="0">
              <a:buNone/>
            </a:pPr>
            <a:r>
              <a:rPr lang="en" dirty="0">
                <a:solidFill>
                  <a:srgbClr val="002938"/>
                </a:solidFill>
                <a:highlight>
                  <a:srgbClr val="FAFAFA"/>
                </a:highlight>
              </a:rPr>
              <a:t>This means they should spend as much time as possible with peers who do not receive special education.</a:t>
            </a:r>
            <a:endParaRPr dirty="0">
              <a:solidFill>
                <a:srgbClr val="002938"/>
              </a:solidFill>
              <a:highlight>
                <a:srgbClr val="FAFAFA"/>
              </a:highlight>
            </a:endParaRPr>
          </a:p>
          <a:p>
            <a:pPr marL="0" indent="0">
              <a:spcBef>
                <a:spcPts val="2133"/>
              </a:spcBef>
              <a:spcAft>
                <a:spcPts val="2133"/>
              </a:spcAft>
              <a:buNone/>
            </a:pPr>
            <a:endParaRPr sz="3200" dirty="0">
              <a:solidFill>
                <a:srgbClr val="000000"/>
              </a:solidFill>
            </a:endParaRPr>
          </a:p>
        </p:txBody>
      </p:sp>
      <p:sp>
        <p:nvSpPr>
          <p:cNvPr id="96" name="Google Shape;96;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pPr/>
              <a:t>20</a:t>
            </a:fld>
            <a:endParaRPr/>
          </a:p>
        </p:txBody>
      </p:sp>
      <p:pic>
        <p:nvPicPr>
          <p:cNvPr id="97" name="Google Shape;97;p18"/>
          <p:cNvPicPr preferRelativeResize="0"/>
          <p:nvPr/>
        </p:nvPicPr>
        <p:blipFill>
          <a:blip r:embed="rId4">
            <a:alphaModFix/>
          </a:blip>
          <a:stretch>
            <a:fillRect/>
          </a:stretch>
        </p:blipFill>
        <p:spPr>
          <a:xfrm>
            <a:off x="3143401" y="4452079"/>
            <a:ext cx="5905201" cy="2217190"/>
          </a:xfrm>
          <a:prstGeom prst="rect">
            <a:avLst/>
          </a:prstGeom>
          <a:noFill/>
          <a:ln>
            <a:noFill/>
          </a:ln>
        </p:spPr>
      </p:pic>
      <p:pic>
        <p:nvPicPr>
          <p:cNvPr id="6" name="Google Shape;65;p14"/>
          <p:cNvPicPr preferRelativeResize="0"/>
          <p:nvPr/>
        </p:nvPicPr>
        <p:blipFill rotWithShape="1">
          <a:blip r:embed="rId5">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4249092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15600" y="908484"/>
            <a:ext cx="11360800" cy="763600"/>
          </a:xfrm>
          <a:prstGeom prst="rect">
            <a:avLst/>
          </a:prstGeom>
        </p:spPr>
        <p:txBody>
          <a:bodyPr spcFirstLastPara="1" wrap="square" lIns="121900" tIns="121900" rIns="121900" bIns="121900" anchor="t" anchorCtr="0">
            <a:noAutofit/>
          </a:bodyPr>
          <a:lstStyle/>
          <a:p>
            <a:pPr algn="ctr"/>
            <a:r>
              <a:rPr lang="en" dirty="0"/>
              <a:t>Least Restrictive Environment</a:t>
            </a:r>
            <a:endParaRPr dirty="0"/>
          </a:p>
        </p:txBody>
      </p:sp>
      <p:sp>
        <p:nvSpPr>
          <p:cNvPr id="103" name="Google Shape;103;p19"/>
          <p:cNvSpPr txBox="1">
            <a:spLocks noGrp="1"/>
          </p:cNvSpPr>
          <p:nvPr>
            <p:ph type="body" idx="1"/>
          </p:nvPr>
        </p:nvSpPr>
        <p:spPr>
          <a:xfrm>
            <a:off x="415600" y="1888760"/>
            <a:ext cx="11360800" cy="4497049"/>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sz="1867" dirty="0">
                <a:solidFill>
                  <a:srgbClr val="002938"/>
                </a:solidFill>
                <a:highlight>
                  <a:srgbClr val="FAFAFA"/>
                </a:highlight>
              </a:rPr>
              <a:t>IDEA says two things about LRE that are important for everyone to understand </a:t>
            </a:r>
            <a:endParaRPr sz="1867" dirty="0">
              <a:solidFill>
                <a:srgbClr val="002938"/>
              </a:solidFill>
              <a:highlight>
                <a:srgbClr val="FAFAFA"/>
              </a:highlight>
            </a:endParaRPr>
          </a:p>
          <a:p>
            <a:pPr indent="-431789">
              <a:spcBef>
                <a:spcPts val="2133"/>
              </a:spcBef>
              <a:buClr>
                <a:srgbClr val="002938"/>
              </a:buClr>
              <a:buSzPts val="1500"/>
              <a:buAutoNum type="arabicPeriod"/>
            </a:pPr>
            <a:r>
              <a:rPr lang="en" sz="2000" dirty="0">
                <a:solidFill>
                  <a:srgbClr val="002938"/>
                </a:solidFill>
                <a:highlight>
                  <a:srgbClr val="FAFAFA"/>
                </a:highlight>
              </a:rPr>
              <a:t>Your child should be with children in general education to the </a:t>
            </a:r>
            <a:r>
              <a:rPr lang="en" sz="2000" b="1" dirty="0">
                <a:solidFill>
                  <a:srgbClr val="002938"/>
                </a:solidFill>
                <a:highlight>
                  <a:srgbClr val="FAFAFA"/>
                </a:highlight>
              </a:rPr>
              <a:t>“maximum extent that is appropriate.”</a:t>
            </a:r>
            <a:endParaRPr sz="2000" b="1" dirty="0">
              <a:solidFill>
                <a:srgbClr val="002938"/>
              </a:solidFill>
              <a:highlight>
                <a:srgbClr val="FAFAFA"/>
              </a:highlight>
            </a:endParaRPr>
          </a:p>
          <a:p>
            <a:pPr indent="-431789">
              <a:buClr>
                <a:srgbClr val="002938"/>
              </a:buClr>
              <a:buSzPts val="1500"/>
              <a:buAutoNum type="arabicPeriod"/>
            </a:pPr>
            <a:endParaRPr lang="en" sz="2000" dirty="0">
              <a:solidFill>
                <a:srgbClr val="002938"/>
              </a:solidFill>
              <a:highlight>
                <a:srgbClr val="FAFAFA"/>
              </a:highlight>
            </a:endParaRPr>
          </a:p>
          <a:p>
            <a:pPr indent="-431789">
              <a:buClr>
                <a:srgbClr val="002938"/>
              </a:buClr>
              <a:buSzPts val="1500"/>
              <a:buAutoNum type="arabicPeriod"/>
            </a:pPr>
            <a:r>
              <a:rPr lang="en" sz="2000" dirty="0">
                <a:solidFill>
                  <a:srgbClr val="002938"/>
                </a:solidFill>
                <a:highlight>
                  <a:srgbClr val="FAFAFA"/>
                </a:highlight>
              </a:rPr>
              <a:t>Special classes, separate schools, or removal from the general education class should only happen when your child’s learning or thinking difference are so severe that supplementary aids and services can not provide your child with an appropriate education.</a:t>
            </a:r>
            <a:endParaRPr sz="2000" dirty="0">
              <a:solidFill>
                <a:srgbClr val="002938"/>
              </a:solidFill>
              <a:highlight>
                <a:srgbClr val="FAFAFA"/>
              </a:highlight>
            </a:endParaRPr>
          </a:p>
          <a:p>
            <a:pPr marL="0" indent="0">
              <a:spcBef>
                <a:spcPts val="2133"/>
              </a:spcBef>
              <a:spcAft>
                <a:spcPts val="2133"/>
              </a:spcAft>
              <a:buNone/>
            </a:pPr>
            <a:endParaRPr dirty="0"/>
          </a:p>
        </p:txBody>
      </p:sp>
      <p:sp>
        <p:nvSpPr>
          <p:cNvPr id="104" name="Google Shape;104;p1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pPr/>
              <a:t>21</a:t>
            </a:fld>
            <a:endParaRPr/>
          </a:p>
        </p:txBody>
      </p:sp>
      <p:pic>
        <p:nvPicPr>
          <p:cNvPr id="105" name="Google Shape;105;p19" descr="Free Children Playing Clipart Pictures - Clipartix | brochures | Kids  playing, Homeschool, Holiday fun"/>
          <p:cNvPicPr preferRelativeResize="0"/>
          <p:nvPr/>
        </p:nvPicPr>
        <p:blipFill>
          <a:blip r:embed="rId3">
            <a:alphaModFix/>
          </a:blip>
          <a:stretch>
            <a:fillRect/>
          </a:stretch>
        </p:blipFill>
        <p:spPr>
          <a:xfrm>
            <a:off x="3217072" y="4848105"/>
            <a:ext cx="5278067" cy="1697600"/>
          </a:xfrm>
          <a:prstGeom prst="rect">
            <a:avLst/>
          </a:prstGeom>
          <a:noFill/>
          <a:ln>
            <a:noFill/>
          </a:ln>
        </p:spPr>
      </p:pic>
      <p:pic>
        <p:nvPicPr>
          <p:cNvPr id="6" name="Google Shape;65;p14"/>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2905934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15600" y="914067"/>
            <a:ext cx="11360800" cy="763600"/>
          </a:xfrm>
          <a:prstGeom prst="rect">
            <a:avLst/>
          </a:prstGeom>
        </p:spPr>
        <p:txBody>
          <a:bodyPr spcFirstLastPara="1" wrap="square" lIns="121900" tIns="121900" rIns="121900" bIns="121900" anchor="t" anchorCtr="0">
            <a:noAutofit/>
          </a:bodyPr>
          <a:lstStyle/>
          <a:p>
            <a:pPr algn="ctr">
              <a:lnSpc>
                <a:spcPct val="115000"/>
              </a:lnSpc>
              <a:buSzPts val="1100"/>
            </a:pPr>
            <a:r>
              <a:rPr lang="en" b="1" dirty="0"/>
              <a:t>General Overview-Related Services</a:t>
            </a:r>
            <a:endParaRPr dirty="0"/>
          </a:p>
        </p:txBody>
      </p:sp>
      <p:sp>
        <p:nvSpPr>
          <p:cNvPr id="149" name="Google Shape;149;p25"/>
          <p:cNvSpPr txBox="1">
            <a:spLocks noGrp="1"/>
          </p:cNvSpPr>
          <p:nvPr>
            <p:ph type="body" idx="1"/>
          </p:nvPr>
        </p:nvSpPr>
        <p:spPr>
          <a:xfrm>
            <a:off x="415600" y="2016689"/>
            <a:ext cx="11360800" cy="3695179"/>
          </a:xfrm>
          <a:prstGeom prst="rect">
            <a:avLst/>
          </a:prstGeom>
        </p:spPr>
        <p:txBody>
          <a:bodyPr spcFirstLastPara="1" wrap="square" lIns="121900" tIns="121900" rIns="121900" bIns="121900" anchor="t" anchorCtr="0">
            <a:noAutofit/>
          </a:bodyPr>
          <a:lstStyle/>
          <a:p>
            <a:pPr marL="0" indent="0">
              <a:spcBef>
                <a:spcPts val="2133"/>
              </a:spcBef>
              <a:buClr>
                <a:schemeClr val="dk1"/>
              </a:buClr>
              <a:buSzPts val="1100"/>
              <a:buNone/>
            </a:pPr>
            <a:r>
              <a:rPr lang="en" sz="2000" dirty="0"/>
              <a:t>Blind and Vision Support</a:t>
            </a:r>
            <a:endParaRPr sz="2000" dirty="0"/>
          </a:p>
          <a:p>
            <a:pPr marL="0" indent="0">
              <a:spcBef>
                <a:spcPts val="2133"/>
              </a:spcBef>
              <a:spcAft>
                <a:spcPts val="2133"/>
              </a:spcAft>
              <a:buClr>
                <a:schemeClr val="dk1"/>
              </a:buClr>
              <a:buSzPts val="1100"/>
              <a:buNone/>
            </a:pPr>
            <a:r>
              <a:rPr lang="en" sz="2000" dirty="0"/>
              <a:t>Hearing and Interpreting Support</a:t>
            </a:r>
          </a:p>
          <a:p>
            <a:pPr marL="0" indent="0">
              <a:buClr>
                <a:schemeClr val="dk1"/>
              </a:buClr>
              <a:buSzPts val="1100"/>
              <a:buNone/>
            </a:pPr>
            <a:r>
              <a:rPr lang="en-US" sz="2000" dirty="0"/>
              <a:t>Occupational Therapy </a:t>
            </a:r>
          </a:p>
          <a:p>
            <a:pPr marL="0" indent="0">
              <a:spcBef>
                <a:spcPts val="2133"/>
              </a:spcBef>
              <a:buClr>
                <a:schemeClr val="dk1"/>
              </a:buClr>
              <a:buSzPts val="1100"/>
              <a:buNone/>
            </a:pPr>
            <a:r>
              <a:rPr lang="en-US" sz="2000" dirty="0"/>
              <a:t>Physical Therapy</a:t>
            </a:r>
          </a:p>
          <a:p>
            <a:pPr marL="0" indent="0">
              <a:spcBef>
                <a:spcPts val="2133"/>
              </a:spcBef>
              <a:spcAft>
                <a:spcPts val="2133"/>
              </a:spcAft>
              <a:buClr>
                <a:schemeClr val="dk1"/>
              </a:buClr>
              <a:buSzPts val="1100"/>
              <a:buNone/>
            </a:pPr>
            <a:r>
              <a:rPr lang="en-US" sz="2000" dirty="0"/>
              <a:t>Speech and Language Therapy</a:t>
            </a:r>
          </a:p>
          <a:p>
            <a:pPr marL="0" indent="0">
              <a:spcBef>
                <a:spcPts val="2133"/>
              </a:spcBef>
              <a:spcAft>
                <a:spcPts val="2133"/>
              </a:spcAft>
              <a:buClr>
                <a:schemeClr val="dk1"/>
              </a:buClr>
              <a:buSzPts val="1100"/>
              <a:buNone/>
            </a:pPr>
            <a:endParaRPr dirty="0"/>
          </a:p>
        </p:txBody>
      </p:sp>
      <p:sp>
        <p:nvSpPr>
          <p:cNvPr id="150" name="Google Shape;150;p2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22</a:t>
            </a:fld>
            <a:endParaRPr kern="0">
              <a:solidFill>
                <a:srgbClr val="595959"/>
              </a:solidFill>
              <a:latin typeface="Arial"/>
              <a:cs typeface="Arial"/>
              <a:sym typeface="Arial"/>
            </a:endParaRPr>
          </a:p>
        </p:txBody>
      </p:sp>
      <p:pic>
        <p:nvPicPr>
          <p:cNvPr id="5"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136642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96400" y="865611"/>
            <a:ext cx="11360800" cy="704400"/>
          </a:xfrm>
          <a:prstGeom prst="rect">
            <a:avLst/>
          </a:prstGeom>
        </p:spPr>
        <p:txBody>
          <a:bodyPr spcFirstLastPara="1" wrap="square" lIns="121900" tIns="121900" rIns="121900" bIns="121900" anchor="t" anchorCtr="0">
            <a:noAutofit/>
          </a:bodyPr>
          <a:lstStyle/>
          <a:p>
            <a:pPr algn="ctr"/>
            <a:r>
              <a:rPr lang="en" dirty="0"/>
              <a:t>          Blind and Visually Impaired Support (BVI) </a:t>
            </a:r>
            <a:endParaRPr dirty="0"/>
          </a:p>
        </p:txBody>
      </p:sp>
      <p:sp>
        <p:nvSpPr>
          <p:cNvPr id="65" name="Google Shape;65;p14"/>
          <p:cNvSpPr txBox="1">
            <a:spLocks noGrp="1"/>
          </p:cNvSpPr>
          <p:nvPr>
            <p:ph type="body" idx="1"/>
          </p:nvPr>
        </p:nvSpPr>
        <p:spPr>
          <a:xfrm>
            <a:off x="289800" y="1668067"/>
            <a:ext cx="11574000" cy="5076800"/>
          </a:xfrm>
          <a:prstGeom prst="rect">
            <a:avLst/>
          </a:prstGeom>
        </p:spPr>
        <p:txBody>
          <a:bodyPr spcFirstLastPara="1" wrap="square" lIns="121900" tIns="121900" rIns="121900" bIns="121900" anchor="t" anchorCtr="0">
            <a:noAutofit/>
          </a:bodyPr>
          <a:lstStyle/>
          <a:p>
            <a:pPr marL="0" indent="0">
              <a:buNone/>
            </a:pPr>
            <a:r>
              <a:rPr lang="en" sz="2133" dirty="0"/>
              <a:t> </a:t>
            </a:r>
            <a:r>
              <a:rPr lang="en" dirty="0"/>
              <a:t>   </a:t>
            </a:r>
            <a:r>
              <a:rPr lang="en" sz="2133" b="1" i="1" dirty="0">
                <a:solidFill>
                  <a:srgbClr val="333333"/>
                </a:solidFill>
                <a:highlight>
                  <a:srgbClr val="FFFFFF"/>
                </a:highlight>
              </a:rPr>
              <a:t>Blind and Visually Impaired Support</a:t>
            </a:r>
            <a:r>
              <a:rPr lang="en" sz="2133" dirty="0">
                <a:solidFill>
                  <a:srgbClr val="333333"/>
                </a:solidFill>
                <a:highlight>
                  <a:srgbClr val="FFFFFF"/>
                </a:highlight>
              </a:rPr>
              <a:t> are services for students with the disability of visual impairment including blindness, who require services to address needs primarily in the areas of accessing print and other visually-presented materials, orientation and mobility, accessing public and private accommodations, or use of assistive technologies designed for individuals with visual impairments or blindness. </a:t>
            </a:r>
            <a:r>
              <a:rPr lang="en" sz="1733" dirty="0">
                <a:solidFill>
                  <a:srgbClr val="333333"/>
                </a:solidFill>
                <a:highlight>
                  <a:srgbClr val="FFFFFF"/>
                </a:highlight>
              </a:rPr>
              <a:t> </a:t>
            </a:r>
            <a:endParaRPr sz="1733" dirty="0">
              <a:solidFill>
                <a:srgbClr val="333333"/>
              </a:solidFill>
              <a:highlight>
                <a:srgbClr val="FFFFFF"/>
              </a:highlight>
            </a:endParaRPr>
          </a:p>
          <a:p>
            <a:pPr marL="0" indent="0">
              <a:spcBef>
                <a:spcPts val="2133"/>
              </a:spcBef>
              <a:buClr>
                <a:schemeClr val="dk1"/>
              </a:buClr>
              <a:buSzPts val="1100"/>
              <a:buNone/>
            </a:pPr>
            <a:r>
              <a:rPr lang="en"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indent="0">
              <a:spcAft>
                <a:spcPts val="2133"/>
              </a:spcAft>
              <a:buNone/>
            </a:pPr>
            <a:endParaRPr dirty="0"/>
          </a:p>
        </p:txBody>
      </p:sp>
      <p:sp>
        <p:nvSpPr>
          <p:cNvPr id="66" name="Google Shape;66;p14"/>
          <p:cNvSpPr txBox="1">
            <a:spLocks noGrp="1"/>
          </p:cNvSpPr>
          <p:nvPr>
            <p:ph type="sldNum" idx="12"/>
          </p:nvPr>
        </p:nvSpPr>
        <p:spPr>
          <a:xfrm>
            <a:off x="11425297" y="6355267"/>
            <a:ext cx="438400" cy="389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23</a:t>
            </a:fld>
            <a:endParaRPr kern="0">
              <a:solidFill>
                <a:srgbClr val="595959"/>
              </a:solidFill>
              <a:latin typeface="Arial"/>
              <a:cs typeface="Arial"/>
              <a:sym typeface="Arial"/>
            </a:endParaRPr>
          </a:p>
        </p:txBody>
      </p:sp>
      <p:pic>
        <p:nvPicPr>
          <p:cNvPr id="67" name="Google Shape;67;p14"/>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68" name="Google Shape;68;p14"/>
          <p:cNvPicPr preferRelativeResize="0"/>
          <p:nvPr/>
        </p:nvPicPr>
        <p:blipFill>
          <a:blip r:embed="rId4">
            <a:alphaModFix/>
          </a:blip>
          <a:stretch>
            <a:fillRect/>
          </a:stretch>
        </p:blipFill>
        <p:spPr>
          <a:xfrm>
            <a:off x="1931567" y="3727101"/>
            <a:ext cx="3396300" cy="2283967"/>
          </a:xfrm>
          <a:prstGeom prst="rect">
            <a:avLst/>
          </a:prstGeom>
          <a:noFill/>
          <a:ln>
            <a:noFill/>
          </a:ln>
        </p:spPr>
      </p:pic>
      <p:pic>
        <p:nvPicPr>
          <p:cNvPr id="69" name="Google Shape;69;p14"/>
          <p:cNvPicPr preferRelativeResize="0"/>
          <p:nvPr/>
        </p:nvPicPr>
        <p:blipFill>
          <a:blip r:embed="rId5">
            <a:alphaModFix/>
          </a:blip>
          <a:stretch>
            <a:fillRect/>
          </a:stretch>
        </p:blipFill>
        <p:spPr>
          <a:xfrm>
            <a:off x="6716585" y="3686951"/>
            <a:ext cx="3492500" cy="2324100"/>
          </a:xfrm>
          <a:prstGeom prst="rect">
            <a:avLst/>
          </a:prstGeom>
          <a:noFill/>
          <a:ln>
            <a:noFill/>
          </a:ln>
        </p:spPr>
      </p:pic>
    </p:spTree>
    <p:extLst>
      <p:ext uri="{BB962C8B-B14F-4D97-AF65-F5344CB8AC3E}">
        <p14:creationId xmlns:p14="http://schemas.microsoft.com/office/powerpoint/2010/main" val="928766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15600" y="1028433"/>
            <a:ext cx="11360800" cy="704400"/>
          </a:xfrm>
          <a:prstGeom prst="rect">
            <a:avLst/>
          </a:prstGeom>
        </p:spPr>
        <p:txBody>
          <a:bodyPr spcFirstLastPara="1" wrap="square" lIns="121900" tIns="121900" rIns="121900" bIns="121900" anchor="t" anchorCtr="0">
            <a:noAutofit/>
          </a:bodyPr>
          <a:lstStyle/>
          <a:p>
            <a:pPr algn="ctr"/>
            <a:r>
              <a:rPr lang="en" dirty="0"/>
              <a:t>          Blind and Visually Impaired Support (BVI) </a:t>
            </a:r>
            <a:endParaRPr dirty="0"/>
          </a:p>
        </p:txBody>
      </p:sp>
      <p:sp>
        <p:nvSpPr>
          <p:cNvPr id="75" name="Google Shape;75;p15"/>
          <p:cNvSpPr txBox="1">
            <a:spLocks noGrp="1"/>
          </p:cNvSpPr>
          <p:nvPr>
            <p:ph type="body" idx="1"/>
          </p:nvPr>
        </p:nvSpPr>
        <p:spPr>
          <a:xfrm>
            <a:off x="415600" y="1427601"/>
            <a:ext cx="11360800" cy="5076800"/>
          </a:xfrm>
          <a:prstGeom prst="rect">
            <a:avLst/>
          </a:prstGeom>
        </p:spPr>
        <p:txBody>
          <a:bodyPr spcFirstLastPara="1" wrap="square" lIns="121900" tIns="121900" rIns="121900" bIns="121900" anchor="t" anchorCtr="0">
            <a:noAutofit/>
          </a:bodyPr>
          <a:lstStyle/>
          <a:p>
            <a:pPr marL="0" indent="0">
              <a:buNone/>
            </a:pPr>
            <a:endParaRPr sz="2133" dirty="0"/>
          </a:p>
          <a:p>
            <a:pPr marL="0" indent="0">
              <a:spcBef>
                <a:spcPts val="2133"/>
              </a:spcBef>
              <a:buNone/>
            </a:pPr>
            <a:r>
              <a:rPr lang="en" sz="2133" dirty="0"/>
              <a:t> </a:t>
            </a:r>
            <a:r>
              <a:rPr lang="en" sz="2133" b="1" i="1" dirty="0">
                <a:solidFill>
                  <a:schemeClr val="dk1"/>
                </a:solidFill>
              </a:rPr>
              <a:t>*Itinerant - Orientation and Mobility Program</a:t>
            </a:r>
            <a:endParaRPr sz="2133" b="1" i="1" dirty="0">
              <a:solidFill>
                <a:schemeClr val="dk1"/>
              </a:solidFill>
            </a:endParaRPr>
          </a:p>
          <a:p>
            <a:pPr marL="0" indent="0">
              <a:spcBef>
                <a:spcPts val="2133"/>
              </a:spcBef>
              <a:buClr>
                <a:schemeClr val="dk1"/>
              </a:buClr>
              <a:buSzPts val="1100"/>
              <a:buNone/>
            </a:pPr>
            <a:endParaRPr sz="1867" dirty="0">
              <a:solidFill>
                <a:schemeClr val="dk1"/>
              </a:solidFill>
            </a:endParaRPr>
          </a:p>
          <a:p>
            <a:pPr marL="0" indent="0">
              <a:buClr>
                <a:schemeClr val="dk1"/>
              </a:buClr>
              <a:buSzPts val="1100"/>
              <a:buNone/>
            </a:pPr>
            <a:endParaRPr sz="1867" dirty="0">
              <a:solidFill>
                <a:schemeClr val="dk1"/>
              </a:solidFill>
            </a:endParaRPr>
          </a:p>
          <a:p>
            <a:pPr marL="0" indent="0">
              <a:buClr>
                <a:schemeClr val="dk1"/>
              </a:buClr>
              <a:buSzPts val="1100"/>
              <a:buNone/>
            </a:pPr>
            <a:endParaRPr sz="1867" dirty="0">
              <a:solidFill>
                <a:schemeClr val="dk1"/>
              </a:solidFill>
            </a:endParaRPr>
          </a:p>
          <a:p>
            <a:pPr marL="0" indent="0">
              <a:buClr>
                <a:schemeClr val="dk1"/>
              </a:buClr>
              <a:buSzPts val="1100"/>
              <a:buNone/>
            </a:pPr>
            <a:endParaRPr sz="1867" dirty="0">
              <a:solidFill>
                <a:schemeClr val="dk1"/>
              </a:solidFill>
            </a:endParaRPr>
          </a:p>
          <a:p>
            <a:pPr marL="0" indent="0">
              <a:buClr>
                <a:schemeClr val="dk1"/>
              </a:buClr>
              <a:buSzPts val="1100"/>
              <a:buNone/>
            </a:pPr>
            <a:endParaRPr sz="1867" dirty="0">
              <a:solidFill>
                <a:schemeClr val="dk1"/>
              </a:solidFill>
            </a:endParaRPr>
          </a:p>
          <a:p>
            <a:pPr marL="0" indent="0">
              <a:buClr>
                <a:schemeClr val="dk1"/>
              </a:buClr>
              <a:buSzPts val="1100"/>
              <a:buNone/>
            </a:pPr>
            <a:endParaRPr sz="1867" dirty="0">
              <a:solidFill>
                <a:schemeClr val="dk1"/>
              </a:solidFill>
            </a:endParaRPr>
          </a:p>
          <a:p>
            <a:pPr marL="0" indent="0">
              <a:buClr>
                <a:schemeClr val="dk1"/>
              </a:buClr>
              <a:buSzPts val="1100"/>
              <a:buNone/>
            </a:pPr>
            <a:r>
              <a:rPr lang="en" sz="2133" dirty="0">
                <a:solidFill>
                  <a:schemeClr val="dk1"/>
                </a:solidFill>
              </a:rPr>
              <a:t>Students who are blind or who have severe visual impairments </a:t>
            </a:r>
            <a:r>
              <a:rPr lang="en" sz="2133" dirty="0">
                <a:solidFill>
                  <a:schemeClr val="tx1"/>
                </a:solidFill>
              </a:rPr>
              <a:t>may</a:t>
            </a:r>
            <a:r>
              <a:rPr lang="en" sz="2133" dirty="0">
                <a:solidFill>
                  <a:schemeClr val="dk1"/>
                </a:solidFill>
              </a:rPr>
              <a:t> receive orientation and mobility (O&amp;M) services from Certified Orientation and Mobility Specialists (COMSs) within their current school. The COMS will provide service as outlined within the Individual Education Program (IEP)</a:t>
            </a:r>
            <a:endParaRPr sz="2133" dirty="0">
              <a:solidFill>
                <a:schemeClr val="dk1"/>
              </a:solidFill>
            </a:endParaRPr>
          </a:p>
          <a:p>
            <a:pPr marL="0" indent="0">
              <a:buClr>
                <a:schemeClr val="dk1"/>
              </a:buClr>
              <a:buSzPts val="1100"/>
              <a:buNone/>
            </a:pPr>
            <a:endParaRPr sz="2133" dirty="0">
              <a:solidFill>
                <a:schemeClr val="dk1"/>
              </a:solidFill>
            </a:endParaRPr>
          </a:p>
          <a:p>
            <a:pPr marL="0" indent="0">
              <a:spcAft>
                <a:spcPts val="2133"/>
              </a:spcAft>
              <a:buNone/>
            </a:pPr>
            <a:endParaRPr sz="2000" dirty="0">
              <a:solidFill>
                <a:schemeClr val="dk1"/>
              </a:solidFill>
            </a:endParaRPr>
          </a:p>
        </p:txBody>
      </p:sp>
      <p:sp>
        <p:nvSpPr>
          <p:cNvPr id="76" name="Google Shape;76;p15"/>
          <p:cNvSpPr txBox="1">
            <a:spLocks noGrp="1"/>
          </p:cNvSpPr>
          <p:nvPr>
            <p:ph type="sldNum" idx="12"/>
          </p:nvPr>
        </p:nvSpPr>
        <p:spPr>
          <a:xfrm>
            <a:off x="11425297" y="6355267"/>
            <a:ext cx="438400" cy="389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24</a:t>
            </a:fld>
            <a:endParaRPr kern="0">
              <a:solidFill>
                <a:srgbClr val="595959"/>
              </a:solidFill>
              <a:latin typeface="Arial"/>
              <a:cs typeface="Arial"/>
              <a:sym typeface="Arial"/>
            </a:endParaRPr>
          </a:p>
        </p:txBody>
      </p:sp>
      <p:pic>
        <p:nvPicPr>
          <p:cNvPr id="77" name="Google Shape;77;p15"/>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78" name="Google Shape;78;p15"/>
          <p:cNvPicPr preferRelativeResize="0"/>
          <p:nvPr/>
        </p:nvPicPr>
        <p:blipFill>
          <a:blip r:embed="rId4">
            <a:alphaModFix/>
          </a:blip>
          <a:stretch>
            <a:fillRect/>
          </a:stretch>
        </p:blipFill>
        <p:spPr>
          <a:xfrm>
            <a:off x="6680034" y="1753134"/>
            <a:ext cx="4449167" cy="2606033"/>
          </a:xfrm>
          <a:prstGeom prst="rect">
            <a:avLst/>
          </a:prstGeom>
          <a:noFill/>
          <a:ln>
            <a:noFill/>
          </a:ln>
        </p:spPr>
      </p:pic>
    </p:spTree>
    <p:extLst>
      <p:ext uri="{BB962C8B-B14F-4D97-AF65-F5344CB8AC3E}">
        <p14:creationId xmlns:p14="http://schemas.microsoft.com/office/powerpoint/2010/main" val="1718002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832167"/>
            <a:ext cx="11360800" cy="704400"/>
          </a:xfrm>
          <a:prstGeom prst="rect">
            <a:avLst/>
          </a:prstGeom>
        </p:spPr>
        <p:txBody>
          <a:bodyPr spcFirstLastPara="1" wrap="square" lIns="121900" tIns="121900" rIns="121900" bIns="121900" anchor="t" anchorCtr="0">
            <a:noAutofit/>
          </a:bodyPr>
          <a:lstStyle/>
          <a:p>
            <a:pPr algn="ctr"/>
            <a:r>
              <a:rPr lang="en"/>
              <a:t>Deaf &amp; Hard of Hearing Program </a:t>
            </a:r>
            <a:endParaRPr/>
          </a:p>
        </p:txBody>
      </p:sp>
      <p:sp>
        <p:nvSpPr>
          <p:cNvPr id="55" name="Google Shape;55;p13"/>
          <p:cNvSpPr txBox="1">
            <a:spLocks noGrp="1"/>
          </p:cNvSpPr>
          <p:nvPr>
            <p:ph type="body" idx="1"/>
          </p:nvPr>
        </p:nvSpPr>
        <p:spPr>
          <a:xfrm>
            <a:off x="636300" y="1644251"/>
            <a:ext cx="11140000" cy="4447600"/>
          </a:xfrm>
          <a:prstGeom prst="rect">
            <a:avLst/>
          </a:prstGeom>
        </p:spPr>
        <p:txBody>
          <a:bodyPr spcFirstLastPara="1" wrap="square" lIns="121900" tIns="121900" rIns="121900" bIns="121900" anchor="t" anchorCtr="0">
            <a:noAutofit/>
          </a:bodyPr>
          <a:lstStyle/>
          <a:p>
            <a:pPr marL="0" indent="0">
              <a:lnSpc>
                <a:spcPct val="100000"/>
              </a:lnSpc>
              <a:buClr>
                <a:schemeClr val="dk1"/>
              </a:buClr>
              <a:buSzPts val="1100"/>
              <a:buNone/>
            </a:pPr>
            <a:r>
              <a:rPr lang="en" sz="1867" b="1" u="sng" dirty="0">
                <a:solidFill>
                  <a:schemeClr val="dk1"/>
                </a:solidFill>
              </a:rPr>
              <a:t>Supplemental Level Programs 					Itinerant Level Services :</a:t>
            </a:r>
            <a:endParaRPr sz="3200" b="1" u="sng" dirty="0">
              <a:solidFill>
                <a:schemeClr val="dk1"/>
              </a:solidFill>
            </a:endParaRPr>
          </a:p>
          <a:p>
            <a:pPr indent="-423323">
              <a:lnSpc>
                <a:spcPct val="100000"/>
              </a:lnSpc>
              <a:buClr>
                <a:schemeClr val="dk1"/>
              </a:buClr>
              <a:buSzPts val="1400"/>
            </a:pPr>
            <a:r>
              <a:rPr lang="en" sz="1867" b="1" dirty="0">
                <a:solidFill>
                  <a:schemeClr val="dk1"/>
                </a:solidFill>
              </a:rPr>
              <a:t>Locations</a:t>
            </a:r>
            <a:r>
              <a:rPr lang="en" sz="1867" dirty="0">
                <a:solidFill>
                  <a:schemeClr val="dk1"/>
                </a:solidFill>
              </a:rPr>
              <a:t>:										</a:t>
            </a:r>
            <a:endParaRPr sz="1867" b="1" u="sng" dirty="0">
              <a:solidFill>
                <a:schemeClr val="dk1"/>
              </a:solidFill>
            </a:endParaRPr>
          </a:p>
          <a:p>
            <a:pPr lvl="1">
              <a:lnSpc>
                <a:spcPct val="100000"/>
              </a:lnSpc>
              <a:spcBef>
                <a:spcPts val="0"/>
              </a:spcBef>
              <a:buClr>
                <a:schemeClr val="dk1"/>
              </a:buClr>
            </a:pPr>
            <a:r>
              <a:rPr lang="en" dirty="0">
                <a:solidFill>
                  <a:schemeClr val="dk1"/>
                </a:solidFill>
              </a:rPr>
              <a:t>Bache-Martin Elementary School K-8			Itinerant Teachers of the Deaf</a:t>
            </a:r>
            <a:endParaRPr dirty="0">
              <a:solidFill>
                <a:schemeClr val="dk1"/>
              </a:solidFill>
            </a:endParaRPr>
          </a:p>
          <a:p>
            <a:pPr lvl="1">
              <a:lnSpc>
                <a:spcPct val="100000"/>
              </a:lnSpc>
              <a:spcBef>
                <a:spcPts val="0"/>
              </a:spcBef>
              <a:buClr>
                <a:schemeClr val="dk1"/>
              </a:buClr>
            </a:pPr>
            <a:r>
              <a:rPr lang="en" dirty="0">
                <a:solidFill>
                  <a:schemeClr val="dk1"/>
                </a:solidFill>
              </a:rPr>
              <a:t>John Hancock Demonstration School K-8			Sign Language Interpreters</a:t>
            </a:r>
            <a:endParaRPr dirty="0">
              <a:solidFill>
                <a:schemeClr val="dk1"/>
              </a:solidFill>
            </a:endParaRPr>
          </a:p>
          <a:p>
            <a:pPr lvl="1">
              <a:lnSpc>
                <a:spcPct val="100000"/>
              </a:lnSpc>
              <a:spcBef>
                <a:spcPts val="0"/>
              </a:spcBef>
              <a:buClr>
                <a:schemeClr val="dk1"/>
              </a:buClr>
            </a:pPr>
            <a:r>
              <a:rPr lang="en" dirty="0">
                <a:solidFill>
                  <a:schemeClr val="dk1"/>
                </a:solidFill>
              </a:rPr>
              <a:t>Abraham Lincoln High School 9-12</a:t>
            </a:r>
            <a:endParaRPr dirty="0">
              <a:solidFill>
                <a:schemeClr val="dk1"/>
              </a:solidFill>
            </a:endParaRPr>
          </a:p>
          <a:p>
            <a:pPr marL="0" indent="0">
              <a:lnSpc>
                <a:spcPct val="100000"/>
              </a:lnSpc>
              <a:buClr>
                <a:schemeClr val="dk1"/>
              </a:buClr>
              <a:buSzPts val="1100"/>
              <a:buNone/>
            </a:pPr>
            <a:endParaRPr sz="1867" dirty="0">
              <a:solidFill>
                <a:schemeClr val="dk1"/>
              </a:solidFill>
            </a:endParaRPr>
          </a:p>
          <a:p>
            <a:pPr indent="-423323">
              <a:lnSpc>
                <a:spcPct val="100000"/>
              </a:lnSpc>
              <a:buClr>
                <a:schemeClr val="dk1"/>
              </a:buClr>
              <a:buSzPts val="1400"/>
            </a:pPr>
            <a:r>
              <a:rPr lang="en" sz="1867" b="1" dirty="0">
                <a:solidFill>
                  <a:schemeClr val="dk1"/>
                </a:solidFill>
              </a:rPr>
              <a:t>Program service options</a:t>
            </a:r>
            <a:r>
              <a:rPr lang="en" sz="1867" dirty="0">
                <a:solidFill>
                  <a:schemeClr val="dk1"/>
                </a:solidFill>
              </a:rPr>
              <a:t>:</a:t>
            </a:r>
            <a:endParaRPr sz="1867" dirty="0">
              <a:solidFill>
                <a:schemeClr val="dk1"/>
              </a:solidFill>
            </a:endParaRPr>
          </a:p>
          <a:p>
            <a:pPr lvl="1">
              <a:lnSpc>
                <a:spcPct val="100000"/>
              </a:lnSpc>
              <a:spcBef>
                <a:spcPts val="0"/>
              </a:spcBef>
              <a:buClr>
                <a:schemeClr val="dk1"/>
              </a:buClr>
            </a:pPr>
            <a:r>
              <a:rPr lang="en" dirty="0">
                <a:solidFill>
                  <a:schemeClr val="dk1"/>
                </a:solidFill>
              </a:rPr>
              <a:t>Total Communication (focus on ASL)</a:t>
            </a:r>
            <a:endParaRPr dirty="0">
              <a:solidFill>
                <a:schemeClr val="dk1"/>
              </a:solidFill>
            </a:endParaRPr>
          </a:p>
          <a:p>
            <a:pPr lvl="1">
              <a:lnSpc>
                <a:spcPct val="100000"/>
              </a:lnSpc>
              <a:spcBef>
                <a:spcPts val="0"/>
              </a:spcBef>
              <a:buClr>
                <a:schemeClr val="dk1"/>
              </a:buClr>
            </a:pPr>
            <a:r>
              <a:rPr lang="en" dirty="0">
                <a:solidFill>
                  <a:schemeClr val="dk1"/>
                </a:solidFill>
              </a:rPr>
              <a:t>Auditory / Oral </a:t>
            </a:r>
            <a:endParaRPr dirty="0">
              <a:solidFill>
                <a:schemeClr val="dk1"/>
              </a:solidFill>
            </a:endParaRPr>
          </a:p>
          <a:p>
            <a:pPr lvl="1">
              <a:lnSpc>
                <a:spcPct val="100000"/>
              </a:lnSpc>
              <a:spcBef>
                <a:spcPts val="0"/>
              </a:spcBef>
              <a:buClr>
                <a:schemeClr val="dk1"/>
              </a:buClr>
            </a:pPr>
            <a:r>
              <a:rPr lang="en" dirty="0">
                <a:solidFill>
                  <a:schemeClr val="dk1"/>
                </a:solidFill>
              </a:rPr>
              <a:t>Inclusion with Interpreting Services</a:t>
            </a:r>
            <a:endParaRPr dirty="0">
              <a:solidFill>
                <a:schemeClr val="dk1"/>
              </a:solidFill>
            </a:endParaRPr>
          </a:p>
          <a:p>
            <a:pPr lvl="1">
              <a:lnSpc>
                <a:spcPct val="100000"/>
              </a:lnSpc>
              <a:spcBef>
                <a:spcPts val="0"/>
              </a:spcBef>
              <a:buClr>
                <a:schemeClr val="dk1"/>
              </a:buClr>
            </a:pPr>
            <a:r>
              <a:rPr lang="en" dirty="0">
                <a:solidFill>
                  <a:schemeClr val="dk1"/>
                </a:solidFill>
              </a:rPr>
              <a:t>Inclusion with Teacher of the Deaf Support</a:t>
            </a:r>
            <a:endParaRPr dirty="0">
              <a:solidFill>
                <a:schemeClr val="dk1"/>
              </a:solidFill>
            </a:endParaRPr>
          </a:p>
          <a:p>
            <a:pPr lvl="1">
              <a:lnSpc>
                <a:spcPct val="100000"/>
              </a:lnSpc>
              <a:spcBef>
                <a:spcPts val="0"/>
              </a:spcBef>
              <a:buClr>
                <a:schemeClr val="dk1"/>
              </a:buClr>
            </a:pPr>
            <a:r>
              <a:rPr lang="en" dirty="0">
                <a:solidFill>
                  <a:schemeClr val="dk1"/>
                </a:solidFill>
              </a:rPr>
              <a:t>Self-Contained Classes</a:t>
            </a:r>
            <a:endParaRPr dirty="0">
              <a:solidFill>
                <a:schemeClr val="dk1"/>
              </a:solidFill>
            </a:endParaRPr>
          </a:p>
          <a:p>
            <a:pPr lvl="1">
              <a:lnSpc>
                <a:spcPct val="100000"/>
              </a:lnSpc>
              <a:spcBef>
                <a:spcPts val="0"/>
              </a:spcBef>
              <a:buClr>
                <a:schemeClr val="dk1"/>
              </a:buClr>
            </a:pPr>
            <a:r>
              <a:rPr lang="en" dirty="0">
                <a:solidFill>
                  <a:schemeClr val="dk1"/>
                </a:solidFill>
              </a:rPr>
              <a:t>Blended Model of Programming as needed </a:t>
            </a:r>
            <a:endParaRPr dirty="0">
              <a:solidFill>
                <a:schemeClr val="dk1"/>
              </a:solidFill>
            </a:endParaRPr>
          </a:p>
          <a:p>
            <a:pPr lvl="1">
              <a:lnSpc>
                <a:spcPct val="100000"/>
              </a:lnSpc>
              <a:spcBef>
                <a:spcPts val="0"/>
              </a:spcBef>
              <a:buClr>
                <a:schemeClr val="dk1"/>
              </a:buClr>
            </a:pPr>
            <a:r>
              <a:rPr lang="en" dirty="0">
                <a:solidFill>
                  <a:schemeClr val="dk1"/>
                </a:solidFill>
              </a:rPr>
              <a:t>Life Skills Programming at the high school level </a:t>
            </a:r>
            <a:endParaRPr dirty="0"/>
          </a:p>
        </p:txBody>
      </p:sp>
      <p:sp>
        <p:nvSpPr>
          <p:cNvPr id="56" name="Google Shape;56;p1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25</a:t>
            </a:fld>
            <a:endParaRPr kern="0">
              <a:solidFill>
                <a:srgbClr val="595959"/>
              </a:solidFill>
              <a:latin typeface="Arial"/>
              <a:cs typeface="Arial"/>
              <a:sym typeface="Arial"/>
            </a:endParaRPr>
          </a:p>
        </p:txBody>
      </p:sp>
      <p:pic>
        <p:nvPicPr>
          <p:cNvPr id="57" name="Google Shape;57;p13"/>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58" name="Google Shape;58;p13"/>
          <p:cNvPicPr preferRelativeResize="0"/>
          <p:nvPr/>
        </p:nvPicPr>
        <p:blipFill>
          <a:blip r:embed="rId4">
            <a:alphaModFix/>
          </a:blip>
          <a:stretch>
            <a:fillRect/>
          </a:stretch>
        </p:blipFill>
        <p:spPr>
          <a:xfrm>
            <a:off x="7662234" y="3742251"/>
            <a:ext cx="3730367" cy="2488132"/>
          </a:xfrm>
          <a:prstGeom prst="rect">
            <a:avLst/>
          </a:prstGeom>
          <a:noFill/>
          <a:ln>
            <a:noFill/>
          </a:ln>
        </p:spPr>
      </p:pic>
      <p:pic>
        <p:nvPicPr>
          <p:cNvPr id="59" name="Google Shape;59;p13"/>
          <p:cNvPicPr preferRelativeResize="0"/>
          <p:nvPr/>
        </p:nvPicPr>
        <p:blipFill>
          <a:blip r:embed="rId5">
            <a:alphaModFix/>
          </a:blip>
          <a:stretch>
            <a:fillRect/>
          </a:stretch>
        </p:blipFill>
        <p:spPr>
          <a:xfrm rot="-472923">
            <a:off x="289800" y="4169667"/>
            <a:ext cx="1136667" cy="1633299"/>
          </a:xfrm>
          <a:prstGeom prst="rect">
            <a:avLst/>
          </a:prstGeom>
          <a:noFill/>
          <a:ln>
            <a:noFill/>
          </a:ln>
        </p:spPr>
      </p:pic>
    </p:spTree>
    <p:extLst>
      <p:ext uri="{BB962C8B-B14F-4D97-AF65-F5344CB8AC3E}">
        <p14:creationId xmlns:p14="http://schemas.microsoft.com/office/powerpoint/2010/main" val="1799690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1" y="878273"/>
            <a:ext cx="11360800" cy="704400"/>
          </a:xfrm>
          <a:prstGeom prst="rect">
            <a:avLst/>
          </a:prstGeom>
        </p:spPr>
        <p:txBody>
          <a:bodyPr spcFirstLastPara="1" wrap="square" lIns="121900" tIns="121900" rIns="121900" bIns="121900" anchor="t" anchorCtr="0">
            <a:noAutofit/>
          </a:bodyPr>
          <a:lstStyle/>
          <a:p>
            <a:pPr algn="ctr"/>
            <a:r>
              <a:rPr lang="en" dirty="0"/>
              <a:t>               School Based Occupational Therapy</a:t>
            </a:r>
            <a:endParaRPr dirty="0"/>
          </a:p>
        </p:txBody>
      </p:sp>
      <p:sp>
        <p:nvSpPr>
          <p:cNvPr id="55" name="Google Shape;55;p13"/>
          <p:cNvSpPr txBox="1">
            <a:spLocks noGrp="1"/>
          </p:cNvSpPr>
          <p:nvPr>
            <p:ph type="body" idx="1"/>
          </p:nvPr>
        </p:nvSpPr>
        <p:spPr>
          <a:xfrm>
            <a:off x="6480600" y="1804300"/>
            <a:ext cx="4816000" cy="41456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buNone/>
            </a:pPr>
            <a:r>
              <a:rPr lang="en" sz="2267" b="1" dirty="0">
                <a:solidFill>
                  <a:srgbClr val="212529"/>
                </a:solidFill>
                <a:highlight>
                  <a:srgbClr val="FFFFFF"/>
                </a:highlight>
              </a:rPr>
              <a:t>School-based occupational therapy practitioners support academic achievement and social participation by promoting occupation within all school routines, including recess, classroom, and cafeteria time. They help children fulfill their role as students.</a:t>
            </a:r>
            <a:endParaRPr sz="3067" b="1" dirty="0"/>
          </a:p>
        </p:txBody>
      </p:sp>
      <p:sp>
        <p:nvSpPr>
          <p:cNvPr id="56" name="Google Shape;56;p1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26</a:t>
            </a:fld>
            <a:endParaRPr kern="0">
              <a:solidFill>
                <a:srgbClr val="595959"/>
              </a:solidFill>
              <a:latin typeface="Arial"/>
              <a:cs typeface="Arial"/>
              <a:sym typeface="Arial"/>
            </a:endParaRPr>
          </a:p>
        </p:txBody>
      </p:sp>
      <p:pic>
        <p:nvPicPr>
          <p:cNvPr id="57" name="Google Shape;57;p13"/>
          <p:cNvPicPr preferRelativeResize="0"/>
          <p:nvPr/>
        </p:nvPicPr>
        <p:blipFill>
          <a:blip r:embed="rId3">
            <a:alphaModFix/>
          </a:blip>
          <a:stretch>
            <a:fillRect/>
          </a:stretch>
        </p:blipFill>
        <p:spPr>
          <a:xfrm>
            <a:off x="415601" y="2068734"/>
            <a:ext cx="5936700" cy="3590733"/>
          </a:xfrm>
          <a:prstGeom prst="rect">
            <a:avLst/>
          </a:prstGeom>
          <a:noFill/>
          <a:ln>
            <a:noFill/>
          </a:ln>
        </p:spPr>
      </p:pic>
      <p:pic>
        <p:nvPicPr>
          <p:cNvPr id="6" name="Google Shape;77;p15"/>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1134744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65704" y="866912"/>
            <a:ext cx="11360800" cy="763600"/>
          </a:xfrm>
          <a:prstGeom prst="rect">
            <a:avLst/>
          </a:prstGeom>
        </p:spPr>
        <p:txBody>
          <a:bodyPr spcFirstLastPara="1" wrap="square" lIns="121900" tIns="121900" rIns="121900" bIns="121900" anchor="t" anchorCtr="0">
            <a:noAutofit/>
          </a:bodyPr>
          <a:lstStyle/>
          <a:p>
            <a:pPr algn="ctr"/>
            <a:r>
              <a:rPr lang="en" dirty="0"/>
              <a:t>School Based Physical Therapy</a:t>
            </a:r>
            <a:endParaRPr dirty="0"/>
          </a:p>
        </p:txBody>
      </p:sp>
      <p:sp>
        <p:nvSpPr>
          <p:cNvPr id="55" name="Google Shape;55;p13"/>
          <p:cNvSpPr txBox="1">
            <a:spLocks noGrp="1"/>
          </p:cNvSpPr>
          <p:nvPr>
            <p:ph type="body" idx="1"/>
          </p:nvPr>
        </p:nvSpPr>
        <p:spPr>
          <a:xfrm>
            <a:off x="569333" y="1876400"/>
            <a:ext cx="5370000" cy="4446000"/>
          </a:xfrm>
          <a:prstGeom prst="rect">
            <a:avLst/>
          </a:prstGeom>
        </p:spPr>
        <p:txBody>
          <a:bodyPr spcFirstLastPara="1" wrap="square" lIns="121900" tIns="121900" rIns="121900" bIns="121900" anchor="t" anchorCtr="0">
            <a:noAutofit/>
          </a:bodyPr>
          <a:lstStyle/>
          <a:p>
            <a:pPr marL="0" indent="0">
              <a:buNone/>
            </a:pPr>
            <a:r>
              <a:rPr lang="en" sz="3467" dirty="0">
                <a:solidFill>
                  <a:srgbClr val="555555"/>
                </a:solidFill>
                <a:highlight>
                  <a:srgbClr val="FFFFFF"/>
                </a:highlight>
              </a:rPr>
              <a:t>The primary role of the school PT is </a:t>
            </a:r>
            <a:r>
              <a:rPr lang="en" sz="3467" b="1" dirty="0">
                <a:solidFill>
                  <a:srgbClr val="555555"/>
                </a:solidFill>
                <a:highlight>
                  <a:srgbClr val="FFFFFF"/>
                </a:highlight>
              </a:rPr>
              <a:t>to help students benefit from their educational program</a:t>
            </a:r>
            <a:r>
              <a:rPr lang="en" sz="3467" dirty="0">
                <a:solidFill>
                  <a:srgbClr val="555555"/>
                </a:solidFill>
                <a:highlight>
                  <a:srgbClr val="FFFFFF"/>
                </a:highlight>
              </a:rPr>
              <a:t> within the educational environment.</a:t>
            </a:r>
            <a:endParaRPr sz="3467" dirty="0">
              <a:solidFill>
                <a:srgbClr val="555555"/>
              </a:solidFill>
              <a:highlight>
                <a:srgbClr val="FFFFFF"/>
              </a:highlight>
            </a:endParaRPr>
          </a:p>
          <a:p>
            <a:pPr marL="0" indent="0">
              <a:spcBef>
                <a:spcPts val="2133"/>
              </a:spcBef>
              <a:spcAft>
                <a:spcPts val="2133"/>
              </a:spcAft>
              <a:buNone/>
            </a:pPr>
            <a:endParaRPr dirty="0"/>
          </a:p>
        </p:txBody>
      </p:sp>
      <p:sp>
        <p:nvSpPr>
          <p:cNvPr id="56" name="Google Shape;56;p1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27</a:t>
            </a:fld>
            <a:endParaRPr kern="0">
              <a:solidFill>
                <a:srgbClr val="595959"/>
              </a:solidFill>
              <a:latin typeface="Arial"/>
              <a:cs typeface="Arial"/>
              <a:sym typeface="Arial"/>
            </a:endParaRPr>
          </a:p>
        </p:txBody>
      </p:sp>
      <p:pic>
        <p:nvPicPr>
          <p:cNvPr id="57" name="Google Shape;57;p13" descr="Image result for school based physical therapy"/>
          <p:cNvPicPr preferRelativeResize="0"/>
          <p:nvPr/>
        </p:nvPicPr>
        <p:blipFill>
          <a:blip r:embed="rId3">
            <a:alphaModFix/>
          </a:blip>
          <a:stretch>
            <a:fillRect/>
          </a:stretch>
        </p:blipFill>
        <p:spPr>
          <a:xfrm>
            <a:off x="5939318" y="1876401"/>
            <a:ext cx="5990908" cy="3953999"/>
          </a:xfrm>
          <a:prstGeom prst="rect">
            <a:avLst/>
          </a:prstGeom>
          <a:noFill/>
          <a:ln>
            <a:noFill/>
          </a:ln>
        </p:spPr>
      </p:pic>
      <p:pic>
        <p:nvPicPr>
          <p:cNvPr id="6" name="Google Shape;77;p15"/>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2552743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832167"/>
            <a:ext cx="11360800" cy="704400"/>
          </a:xfrm>
          <a:prstGeom prst="rect">
            <a:avLst/>
          </a:prstGeom>
        </p:spPr>
        <p:txBody>
          <a:bodyPr spcFirstLastPara="1" wrap="square" lIns="121900" tIns="121900" rIns="121900" bIns="121900" anchor="t" anchorCtr="0">
            <a:noAutofit/>
          </a:bodyPr>
          <a:lstStyle/>
          <a:p>
            <a:pPr algn="ctr"/>
            <a:r>
              <a:rPr lang="en" dirty="0"/>
              <a:t>                Speech/Language Support  </a:t>
            </a:r>
            <a:endParaRPr dirty="0"/>
          </a:p>
        </p:txBody>
      </p:sp>
      <p:sp>
        <p:nvSpPr>
          <p:cNvPr id="55" name="Google Shape;55;p13"/>
          <p:cNvSpPr txBox="1">
            <a:spLocks noGrp="1"/>
          </p:cNvSpPr>
          <p:nvPr>
            <p:ph type="body" idx="1"/>
          </p:nvPr>
        </p:nvSpPr>
        <p:spPr>
          <a:xfrm>
            <a:off x="415600" y="1427601"/>
            <a:ext cx="11360800" cy="5076800"/>
          </a:xfrm>
          <a:prstGeom prst="rect">
            <a:avLst/>
          </a:prstGeom>
        </p:spPr>
        <p:txBody>
          <a:bodyPr spcFirstLastPara="1" wrap="square" lIns="121900" tIns="121900" rIns="121900" bIns="121900" anchor="t" anchorCtr="0">
            <a:noAutofit/>
          </a:bodyPr>
          <a:lstStyle/>
          <a:p>
            <a:pPr marL="0" indent="0">
              <a:buNone/>
            </a:pPr>
            <a:r>
              <a:rPr lang="en" sz="2133" dirty="0"/>
              <a:t>  </a:t>
            </a:r>
            <a:r>
              <a:rPr lang="en" sz="2000" b="1" i="1" dirty="0"/>
              <a:t>Speech and Language Support </a:t>
            </a:r>
            <a:r>
              <a:rPr lang="en" sz="2000" dirty="0"/>
              <a:t>are services to support your child with a speech or language impairment that impacts their ability to communicate effectively during academic, social and/or vocational activities within the school curriculum </a:t>
            </a:r>
            <a:endParaRPr sz="2000" dirty="0"/>
          </a:p>
          <a:p>
            <a:pPr marL="0" indent="0">
              <a:spcBef>
                <a:spcPts val="2133"/>
              </a:spcBef>
              <a:buNone/>
            </a:pPr>
            <a:r>
              <a:rPr lang="en" sz="2133" dirty="0"/>
              <a:t>   </a:t>
            </a:r>
            <a:r>
              <a:rPr lang="en" sz="2000" dirty="0"/>
              <a:t>A Speech/Language Therapist will provide support services - individually, a small group, collaboratively with consultation provided to the IEP team or a combination of supports in order to ensure customized service to meet the functional communication needs of your child</a:t>
            </a:r>
            <a:endParaRPr sz="2000" dirty="0"/>
          </a:p>
          <a:p>
            <a:pPr marL="0" indent="0">
              <a:spcBef>
                <a:spcPts val="2133"/>
              </a:spcBef>
              <a:spcAft>
                <a:spcPts val="2133"/>
              </a:spcAft>
              <a:buNone/>
            </a:pPr>
            <a:r>
              <a:rPr lang="en" dirty="0"/>
              <a:t>                                                                          </a:t>
            </a:r>
            <a:endParaRPr dirty="0"/>
          </a:p>
        </p:txBody>
      </p:sp>
      <p:sp>
        <p:nvSpPr>
          <p:cNvPr id="56" name="Google Shape;56;p13"/>
          <p:cNvSpPr txBox="1">
            <a:spLocks noGrp="1"/>
          </p:cNvSpPr>
          <p:nvPr>
            <p:ph type="sldNum" idx="12"/>
          </p:nvPr>
        </p:nvSpPr>
        <p:spPr>
          <a:xfrm>
            <a:off x="11425297" y="6355267"/>
            <a:ext cx="438400" cy="3896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28</a:t>
            </a:fld>
            <a:endParaRPr kern="0">
              <a:solidFill>
                <a:srgbClr val="595959"/>
              </a:solidFill>
              <a:latin typeface="Arial"/>
              <a:cs typeface="Arial"/>
              <a:sym typeface="Arial"/>
            </a:endParaRPr>
          </a:p>
        </p:txBody>
      </p:sp>
      <p:pic>
        <p:nvPicPr>
          <p:cNvPr id="57" name="Google Shape;57;p13"/>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58" name="Google Shape;58;p13"/>
          <p:cNvPicPr preferRelativeResize="0"/>
          <p:nvPr/>
        </p:nvPicPr>
        <p:blipFill>
          <a:blip r:embed="rId4">
            <a:alphaModFix/>
          </a:blip>
          <a:stretch>
            <a:fillRect/>
          </a:stretch>
        </p:blipFill>
        <p:spPr>
          <a:xfrm>
            <a:off x="1549867" y="4273701"/>
            <a:ext cx="3463867" cy="2230700"/>
          </a:xfrm>
          <a:prstGeom prst="rect">
            <a:avLst/>
          </a:prstGeom>
          <a:noFill/>
          <a:ln>
            <a:noFill/>
          </a:ln>
        </p:spPr>
      </p:pic>
      <p:pic>
        <p:nvPicPr>
          <p:cNvPr id="59" name="Google Shape;59;p13"/>
          <p:cNvPicPr preferRelativeResize="0"/>
          <p:nvPr/>
        </p:nvPicPr>
        <p:blipFill>
          <a:blip r:embed="rId5">
            <a:alphaModFix/>
          </a:blip>
          <a:stretch>
            <a:fillRect/>
          </a:stretch>
        </p:blipFill>
        <p:spPr>
          <a:xfrm>
            <a:off x="6373251" y="4226985"/>
            <a:ext cx="3492500" cy="2324100"/>
          </a:xfrm>
          <a:prstGeom prst="rect">
            <a:avLst/>
          </a:prstGeom>
          <a:noFill/>
          <a:ln>
            <a:noFill/>
          </a:ln>
        </p:spPr>
      </p:pic>
      <p:sp>
        <p:nvSpPr>
          <p:cNvPr id="2" name="Rectangle 1"/>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22652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29</a:t>
            </a:fld>
            <a:endParaRPr lang="en"/>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34518" y="1244183"/>
            <a:ext cx="10388184" cy="5242341"/>
          </a:xfrm>
          <a:prstGeom prst="rect">
            <a:avLst/>
          </a:prstGeom>
        </p:spPr>
      </p:pic>
      <p:pic>
        <p:nvPicPr>
          <p:cNvPr id="4" name="Google Shape;77;p15"/>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989210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900667"/>
            <a:ext cx="11360800" cy="763600"/>
          </a:xfrm>
          <a:prstGeom prst="rect">
            <a:avLst/>
          </a:prstGeom>
        </p:spPr>
        <p:txBody>
          <a:bodyPr spcFirstLastPara="1" wrap="square" lIns="121900" tIns="121900" rIns="121900" bIns="121900" anchor="t" anchorCtr="0">
            <a:noAutofit/>
          </a:bodyPr>
          <a:lstStyle/>
          <a:p>
            <a:pPr marL="3657509" indent="609585"/>
            <a:r>
              <a:rPr lang="en" b="1" dirty="0"/>
              <a:t>AGENDA  </a:t>
            </a:r>
            <a:endParaRPr b="1" dirty="0"/>
          </a:p>
        </p:txBody>
      </p:sp>
      <p:sp>
        <p:nvSpPr>
          <p:cNvPr id="70" name="Google Shape;70;p15"/>
          <p:cNvSpPr txBox="1">
            <a:spLocks noGrp="1"/>
          </p:cNvSpPr>
          <p:nvPr>
            <p:ph type="body" idx="1"/>
          </p:nvPr>
        </p:nvSpPr>
        <p:spPr>
          <a:xfrm>
            <a:off x="415600" y="1664267"/>
            <a:ext cx="11360800" cy="5309600"/>
          </a:xfrm>
          <a:prstGeom prst="rect">
            <a:avLst/>
          </a:prstGeom>
        </p:spPr>
        <p:txBody>
          <a:bodyPr spcFirstLastPara="1" wrap="square" lIns="121900" tIns="121900" rIns="121900" bIns="121900" anchor="t" anchorCtr="0">
            <a:noAutofit/>
          </a:bodyPr>
          <a:lstStyle/>
          <a:p>
            <a:pPr marL="0" indent="0">
              <a:buNone/>
            </a:pPr>
            <a:endParaRPr b="1" dirty="0">
              <a:solidFill>
                <a:schemeClr val="dk1"/>
              </a:solidFill>
              <a:latin typeface="Times New Roman"/>
              <a:ea typeface="Times New Roman"/>
              <a:cs typeface="Times New Roman"/>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Welcome </a:t>
            </a: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Elwyn – Intent to Register</a:t>
            </a: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How to Locate Your Neighborhood School</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Kindergarten Registration Process </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Parent Transition Information</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indent="-482588">
              <a:buClr>
                <a:schemeClr val="dk1"/>
              </a:buClr>
              <a:buSzPts val="2100"/>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Notice of Transition Options </a:t>
            </a:r>
          </a:p>
          <a:p>
            <a:pPr indent="-482588">
              <a:buClr>
                <a:schemeClr val="dk1"/>
              </a:buClr>
              <a:buSzPts val="2100"/>
              <a:buFont typeface="Times New Roman"/>
              <a:buChar char="•"/>
            </a:pPr>
            <a:r>
              <a:rPr lang="en-US" b="1" dirty="0">
                <a:solidFill>
                  <a:schemeClr val="dk1"/>
                </a:solidFill>
                <a:latin typeface="Arial" panose="020B0604020202020204" pitchFamily="34" charset="0"/>
                <a:ea typeface="Times New Roman"/>
                <a:cs typeface="Arial" panose="020B0604020202020204" pitchFamily="34" charset="0"/>
                <a:sym typeface="Times New Roman"/>
              </a:rPr>
              <a:t>Review of the Special Education Process </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Review Evaluation Process including Bi-lingual Evaluations </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General Overview-Related Services </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Review of Programs in the District and Continuum of Service </a:t>
            </a: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Elwyn Contact Information</a:t>
            </a:r>
          </a:p>
          <a:p>
            <a:pPr>
              <a:buClr>
                <a:schemeClr val="dk1"/>
              </a:buClr>
              <a:buFont typeface="Times New Roman"/>
              <a:buChar char="•"/>
            </a:pPr>
            <a:r>
              <a:rPr lang="en" b="1" dirty="0">
                <a:solidFill>
                  <a:schemeClr val="dk1"/>
                </a:solidFill>
                <a:latin typeface="Arial" panose="020B0604020202020204" pitchFamily="34" charset="0"/>
                <a:ea typeface="Times New Roman"/>
                <a:cs typeface="Arial" panose="020B0604020202020204" pitchFamily="34" charset="0"/>
                <a:sym typeface="Times New Roman"/>
              </a:rPr>
              <a:t>Q &amp; A </a:t>
            </a:r>
            <a:endParaRPr dirty="0">
              <a:latin typeface="Arial" panose="020B0604020202020204" pitchFamily="34" charset="0"/>
              <a:cs typeface="Arial" panose="020B0604020202020204" pitchFamily="34" charset="0"/>
            </a:endParaRPr>
          </a:p>
        </p:txBody>
      </p:sp>
      <p:sp>
        <p:nvSpPr>
          <p:cNvPr id="71" name="Google Shape;71;p1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3</a:t>
            </a:fld>
            <a:endParaRPr kern="0">
              <a:solidFill>
                <a:srgbClr val="595959"/>
              </a:solidFill>
              <a:latin typeface="Arial"/>
              <a:cs typeface="Arial"/>
              <a:sym typeface="Arial"/>
            </a:endParaRPr>
          </a:p>
        </p:txBody>
      </p:sp>
      <p:pic>
        <p:nvPicPr>
          <p:cNvPr id="72" name="Google Shape;72;p15"/>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407160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lgn="ctr">
              <a:buNone/>
            </a:pPr>
            <a:endParaRPr sz="4000" b="1"/>
          </a:p>
          <a:p>
            <a:pPr marL="0" indent="0" algn="ctr">
              <a:spcBef>
                <a:spcPts val="2133"/>
              </a:spcBef>
              <a:buNone/>
            </a:pPr>
            <a:r>
              <a:rPr lang="en" sz="4000" b="1"/>
              <a:t>QUESTIONS,  CONCERNS</a:t>
            </a:r>
            <a:endParaRPr sz="4000" b="1"/>
          </a:p>
          <a:p>
            <a:pPr marL="0" indent="0" algn="ctr">
              <a:spcBef>
                <a:spcPts val="2133"/>
              </a:spcBef>
              <a:buNone/>
            </a:pPr>
            <a:r>
              <a:rPr lang="en" sz="4000" b="1"/>
              <a:t>AND </a:t>
            </a:r>
            <a:endParaRPr sz="4000" b="1"/>
          </a:p>
          <a:p>
            <a:pPr marL="0" indent="0" algn="ctr">
              <a:spcBef>
                <a:spcPts val="2133"/>
              </a:spcBef>
              <a:spcAft>
                <a:spcPts val="2133"/>
              </a:spcAft>
              <a:buNone/>
            </a:pPr>
            <a:r>
              <a:rPr lang="en" sz="4000" b="1"/>
              <a:t>ANSWERS</a:t>
            </a:r>
            <a:endParaRPr sz="4000" b="1"/>
          </a:p>
        </p:txBody>
      </p:sp>
      <p:sp>
        <p:nvSpPr>
          <p:cNvPr id="200" name="Google Shape;200;p31"/>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pPr/>
              <a:t>30</a:t>
            </a:fld>
            <a:endParaRPr/>
          </a:p>
        </p:txBody>
      </p:sp>
      <p:pic>
        <p:nvPicPr>
          <p:cNvPr id="202" name="Google Shape;202;p31"/>
          <p:cNvPicPr preferRelativeResize="0"/>
          <p:nvPr/>
        </p:nvPicPr>
        <p:blipFill>
          <a:blip r:embed="rId3">
            <a:alphaModFix/>
          </a:blip>
          <a:stretch>
            <a:fillRect/>
          </a:stretch>
        </p:blipFill>
        <p:spPr>
          <a:xfrm>
            <a:off x="952501" y="1"/>
            <a:ext cx="10287001" cy="6539695"/>
          </a:xfrm>
          <a:prstGeom prst="rect">
            <a:avLst/>
          </a:prstGeom>
          <a:noFill/>
          <a:ln>
            <a:noFill/>
          </a:ln>
        </p:spPr>
      </p:pic>
      <p:pic>
        <p:nvPicPr>
          <p:cNvPr id="203" name="Google Shape;203;p31"/>
          <p:cNvPicPr preferRelativeResize="0"/>
          <p:nvPr/>
        </p:nvPicPr>
        <p:blipFill>
          <a:blip r:embed="rId3">
            <a:alphaModFix/>
          </a:blip>
          <a:stretch>
            <a:fillRect/>
          </a:stretch>
        </p:blipFill>
        <p:spPr>
          <a:xfrm>
            <a:off x="1579402" y="2"/>
            <a:ext cx="10142316" cy="6354500"/>
          </a:xfrm>
          <a:prstGeom prst="rect">
            <a:avLst/>
          </a:prstGeom>
          <a:noFill/>
          <a:ln>
            <a:noFill/>
          </a:ln>
        </p:spPr>
      </p:pic>
      <p:sp>
        <p:nvSpPr>
          <p:cNvPr id="204" name="Google Shape;204;p31"/>
          <p:cNvSpPr txBox="1"/>
          <p:nvPr/>
        </p:nvSpPr>
        <p:spPr>
          <a:xfrm>
            <a:off x="289800" y="1132933"/>
            <a:ext cx="4350400" cy="2427600"/>
          </a:xfrm>
          <a:prstGeom prst="rect">
            <a:avLst/>
          </a:prstGeom>
          <a:noFill/>
          <a:ln>
            <a:noFill/>
          </a:ln>
        </p:spPr>
        <p:txBody>
          <a:bodyPr spcFirstLastPara="1" wrap="square" lIns="121900" tIns="121900" rIns="121900" bIns="121900" anchor="t" anchorCtr="0">
            <a:noAutofit/>
          </a:bodyPr>
          <a:lstStyle/>
          <a:p>
            <a:r>
              <a:rPr lang="en" sz="4800" b="1" dirty="0">
                <a:solidFill>
                  <a:srgbClr val="0000FF"/>
                </a:solidFill>
              </a:rPr>
              <a:t>QUESTIONS</a:t>
            </a:r>
            <a:endParaRPr sz="4800" b="1" dirty="0">
              <a:solidFill>
                <a:srgbClr val="0000FF"/>
              </a:solidFill>
            </a:endParaRPr>
          </a:p>
          <a:p>
            <a:r>
              <a:rPr lang="en" sz="4800" b="1" dirty="0">
                <a:solidFill>
                  <a:srgbClr val="0000FF"/>
                </a:solidFill>
              </a:rPr>
              <a:t>          &amp;</a:t>
            </a:r>
            <a:endParaRPr sz="4800" b="1" dirty="0">
              <a:solidFill>
                <a:srgbClr val="0000FF"/>
              </a:solidFill>
            </a:endParaRPr>
          </a:p>
          <a:p>
            <a:r>
              <a:rPr lang="en" sz="4800" b="1" dirty="0">
                <a:solidFill>
                  <a:srgbClr val="0000FF"/>
                </a:solidFill>
              </a:rPr>
              <a:t>CONCERNS</a:t>
            </a:r>
            <a:endParaRPr sz="4800" b="1" dirty="0">
              <a:solidFill>
                <a:srgbClr val="0000FF"/>
              </a:solidFill>
            </a:endParaRPr>
          </a:p>
        </p:txBody>
      </p:sp>
      <p:pic>
        <p:nvPicPr>
          <p:cNvPr id="8" name="Google Shape;77;p15"/>
          <p:cNvPicPr preferRelativeResize="0"/>
          <p:nvPr/>
        </p:nvPicPr>
        <p:blipFill rotWithShape="1">
          <a:blip r:embed="rId4">
            <a:alphaModFix/>
          </a:blip>
          <a:srcRect/>
          <a:stretch/>
        </p:blipFill>
        <p:spPr>
          <a:xfrm>
            <a:off x="470285" y="138610"/>
            <a:ext cx="4092131" cy="868533"/>
          </a:xfrm>
          <a:prstGeom prst="rect">
            <a:avLst/>
          </a:prstGeom>
          <a:noFill/>
          <a:ln>
            <a:noFill/>
          </a:ln>
        </p:spPr>
      </p:pic>
    </p:spTree>
    <p:extLst>
      <p:ext uri="{BB962C8B-B14F-4D97-AF65-F5344CB8AC3E}">
        <p14:creationId xmlns:p14="http://schemas.microsoft.com/office/powerpoint/2010/main" val="1944013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4D18A95-071F-4A18-915A-26B3C8AE1B43}" type="slidenum">
              <a:rPr lang="en-US" smtClean="0"/>
              <a:t>4</a:t>
            </a:fld>
            <a:endParaRPr lang="en-US"/>
          </a:p>
        </p:txBody>
      </p:sp>
      <p:pic>
        <p:nvPicPr>
          <p:cNvPr id="4"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89800" y="899410"/>
            <a:ext cx="10817911" cy="5958590"/>
          </a:xfrm>
          <a:prstGeom prst="rect">
            <a:avLst/>
          </a:prstGeom>
        </p:spPr>
      </p:pic>
    </p:spTree>
    <p:extLst>
      <p:ext uri="{BB962C8B-B14F-4D97-AF65-F5344CB8AC3E}">
        <p14:creationId xmlns:p14="http://schemas.microsoft.com/office/powerpoint/2010/main" val="4154701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15600" y="1356967"/>
            <a:ext cx="11360800" cy="4734800"/>
          </a:xfrm>
          <a:prstGeom prst="rect">
            <a:avLst/>
          </a:prstGeom>
        </p:spPr>
        <p:txBody>
          <a:bodyPr spcFirstLastPara="1" vert="horz" wrap="square" lIns="121900" tIns="121900" rIns="121900" bIns="121900" rtlCol="0" anchor="t" anchorCtr="0">
            <a:noAutofit/>
          </a:bodyPr>
          <a:lstStyle/>
          <a:p>
            <a:pPr marL="0" indent="0" algn="ctr">
              <a:buNone/>
            </a:pPr>
            <a:r>
              <a:rPr lang="en-US" b="1" dirty="0">
                <a:latin typeface="Arial" panose="020B0604020202020204" pitchFamily="34" charset="0"/>
                <a:cs typeface="Arial" panose="020B0604020202020204" pitchFamily="34" charset="0"/>
              </a:rPr>
              <a:t>How to locate your neighborhood school:</a:t>
            </a:r>
          </a:p>
          <a:p>
            <a:pPr marL="0" indent="0" algn="ctr">
              <a:buNone/>
            </a:pPr>
            <a:endParaRPr lang="en-US" b="1" dirty="0">
              <a:latin typeface="Arial" panose="020B0604020202020204" pitchFamily="34" charset="0"/>
              <a:cs typeface="Arial" panose="020B0604020202020204" pitchFamily="34" charset="0"/>
            </a:endParaRP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Navigate to the Districts website: philasd.org</a:t>
            </a: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Move your curser over the word “Schools”</a:t>
            </a: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Locate and Click on “Find My School”</a:t>
            </a:r>
          </a:p>
          <a:p>
            <a:pPr>
              <a:lnSpc>
                <a:spcPct val="115000"/>
              </a:lnSpc>
              <a:buClr>
                <a:srgbClr val="000000"/>
              </a:buClr>
              <a:buFont typeface="Times New Roman"/>
              <a:buChar char="•"/>
            </a:pPr>
            <a:endParaRPr lang="en-US" sz="1800" b="1" dirty="0">
              <a:latin typeface="Arial" panose="020B0604020202020204" pitchFamily="34" charset="0"/>
              <a:cs typeface="Arial" panose="020B0604020202020204" pitchFamily="34" charset="0"/>
            </a:endParaRPr>
          </a:p>
          <a:p>
            <a:pPr>
              <a:lnSpc>
                <a:spcPct val="115000"/>
              </a:lnSpc>
              <a:buClr>
                <a:srgbClr val="000000"/>
              </a:buClr>
              <a:buFont typeface="Times New Roman"/>
              <a:buChar char="•"/>
            </a:pPr>
            <a:endParaRPr lang="en-US" sz="1800" b="1" dirty="0">
              <a:latin typeface="Arial" panose="020B0604020202020204" pitchFamily="34" charset="0"/>
              <a:cs typeface="Arial" panose="020B0604020202020204" pitchFamily="34" charset="0"/>
            </a:endParaRPr>
          </a:p>
          <a:p>
            <a:pPr>
              <a:lnSpc>
                <a:spcPct val="115000"/>
              </a:lnSpc>
              <a:buClr>
                <a:srgbClr val="000000"/>
              </a:buClr>
              <a:buFont typeface="Times New Roman"/>
              <a:buChar char="•"/>
            </a:pPr>
            <a:endParaRPr lang="en-US" sz="1800" b="1" dirty="0">
              <a:latin typeface="Arial" panose="020B0604020202020204" pitchFamily="34" charset="0"/>
              <a:cs typeface="Arial" panose="020B0604020202020204" pitchFamily="34" charset="0"/>
            </a:endParaRPr>
          </a:p>
          <a:p>
            <a:pPr>
              <a:lnSpc>
                <a:spcPct val="115000"/>
              </a:lnSpc>
              <a:buClr>
                <a:srgbClr val="000000"/>
              </a:buClr>
              <a:buFont typeface="Times New Roman"/>
              <a:buChar char="•"/>
            </a:pPr>
            <a:endParaRPr lang="en-US" sz="1800" b="1" dirty="0">
              <a:latin typeface="Arial" panose="020B0604020202020204" pitchFamily="34" charset="0"/>
              <a:cs typeface="Arial" panose="020B0604020202020204" pitchFamily="34" charset="0"/>
            </a:endParaRPr>
          </a:p>
          <a:p>
            <a:pPr marL="152396" lvl="0" indent="0">
              <a:lnSpc>
                <a:spcPct val="115000"/>
              </a:lnSpc>
              <a:buClr>
                <a:srgbClr val="000000"/>
              </a:buClr>
              <a:buNone/>
            </a:pPr>
            <a:endParaRPr lang="en-US" sz="1800" b="1" kern="0" dirty="0">
              <a:solidFill>
                <a:srgbClr val="000000"/>
              </a:solidFill>
              <a:latin typeface="Arial" panose="020B0604020202020204" pitchFamily="34" charset="0"/>
              <a:ea typeface="Times New Roman"/>
              <a:cs typeface="Arial" panose="020B0604020202020204" pitchFamily="34" charset="0"/>
              <a:sym typeface="Times New Roman"/>
            </a:endParaRPr>
          </a:p>
          <a:p>
            <a:pPr marL="0" indent="0">
              <a:buNone/>
            </a:pPr>
            <a:endParaRPr lang="en-US" sz="1800" b="1" dirty="0">
              <a:latin typeface="Arial" panose="020B0604020202020204" pitchFamily="34" charset="0"/>
              <a:cs typeface="Arial" panose="020B0604020202020204" pitchFamily="34" charset="0"/>
            </a:endParaRPr>
          </a:p>
          <a:p>
            <a:pPr marL="0" indent="0" algn="ctr">
              <a:buNone/>
            </a:pPr>
            <a:endParaRPr sz="1800" b="1" dirty="0">
              <a:latin typeface="Arial" panose="020B0604020202020204" pitchFamily="34" charset="0"/>
              <a:cs typeface="Arial" panose="020B0604020202020204" pitchFamily="34" charset="0"/>
            </a:endParaRPr>
          </a:p>
        </p:txBody>
      </p:sp>
      <p:pic>
        <p:nvPicPr>
          <p:cNvPr id="64"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sp>
        <p:nvSpPr>
          <p:cNvPr id="2" name="Slide Number Placeholder 1"/>
          <p:cNvSpPr>
            <a:spLocks noGrp="1"/>
          </p:cNvSpPr>
          <p:nvPr>
            <p:ph type="sldNum" idx="12"/>
          </p:nvPr>
        </p:nvSpPr>
        <p:spPr>
          <a:xfrm>
            <a:off x="8993688" y="6217623"/>
            <a:ext cx="3034523" cy="524800"/>
          </a:xfrm>
        </p:spPr>
        <p:txBody>
          <a:bodyPr/>
          <a:lstStyle/>
          <a:p>
            <a:fld id="{00000000-1234-1234-1234-123412341234}" type="slidenum">
              <a:rPr lang="en" smtClean="0"/>
              <a:pPr/>
              <a:t>5</a:t>
            </a:fld>
            <a:endParaRPr lang="en" dirty="0"/>
          </a:p>
        </p:txBody>
      </p:sp>
      <p:pic>
        <p:nvPicPr>
          <p:cNvPr id="4" name="Picture 3"/>
          <p:cNvPicPr>
            <a:picLocks noChangeAspect="1"/>
          </p:cNvPicPr>
          <p:nvPr/>
        </p:nvPicPr>
        <p:blipFill>
          <a:blip r:embed="rId4"/>
          <a:stretch>
            <a:fillRect/>
          </a:stretch>
        </p:blipFill>
        <p:spPr>
          <a:xfrm>
            <a:off x="1199214" y="3361388"/>
            <a:ext cx="8534400" cy="2533650"/>
          </a:xfrm>
          <a:prstGeom prst="rect">
            <a:avLst/>
          </a:prstGeom>
        </p:spPr>
      </p:pic>
      <p:cxnSp>
        <p:nvCxnSpPr>
          <p:cNvPr id="6" name="Straight Arrow Connector 5"/>
          <p:cNvCxnSpPr/>
          <p:nvPr/>
        </p:nvCxnSpPr>
        <p:spPr>
          <a:xfrm flipH="1">
            <a:off x="8334531" y="4092315"/>
            <a:ext cx="1399083" cy="5358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03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15600" y="1356967"/>
            <a:ext cx="11360800" cy="4734800"/>
          </a:xfrm>
          <a:prstGeom prst="rect">
            <a:avLst/>
          </a:prstGeom>
        </p:spPr>
        <p:txBody>
          <a:bodyPr spcFirstLastPara="1" vert="horz" wrap="square" lIns="121900" tIns="121900" rIns="121900" bIns="121900" rtlCol="0" anchor="t" anchorCtr="0">
            <a:noAutofit/>
          </a:bodyPr>
          <a:lstStyle/>
          <a:p>
            <a:pPr marL="0" indent="0" algn="ctr">
              <a:buNone/>
            </a:pPr>
            <a:r>
              <a:rPr lang="en-US" b="1" dirty="0">
                <a:latin typeface="Arial" panose="020B0604020202020204" pitchFamily="34" charset="0"/>
                <a:cs typeface="Arial" panose="020B0604020202020204" pitchFamily="34" charset="0"/>
              </a:rPr>
              <a:t>How to locate your neighborhood school:</a:t>
            </a:r>
          </a:p>
          <a:p>
            <a:pPr marL="152396" indent="0">
              <a:lnSpc>
                <a:spcPct val="115000"/>
              </a:lnSpc>
              <a:buClr>
                <a:srgbClr val="000000"/>
              </a:buClr>
              <a:buNone/>
            </a:pPr>
            <a:endParaRPr lang="en-US" sz="1800" b="1" dirty="0">
              <a:latin typeface="Arial" panose="020B0604020202020204" pitchFamily="34" charset="0"/>
              <a:cs typeface="Arial" panose="020B0604020202020204" pitchFamily="34" charset="0"/>
            </a:endParaRP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Type in your address and click on “Find”</a:t>
            </a: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Your neighborhood elementary school will be the one for Grade Range “K”</a:t>
            </a:r>
          </a:p>
          <a:p>
            <a:pPr>
              <a:lnSpc>
                <a:spcPct val="115000"/>
              </a:lnSpc>
              <a:buClr>
                <a:srgbClr val="000000"/>
              </a:buClr>
              <a:buFont typeface="Times New Roman"/>
              <a:buChar char="•"/>
            </a:pPr>
            <a:r>
              <a:rPr lang="en-US" sz="1800" b="1" dirty="0">
                <a:latin typeface="Arial" panose="020B0604020202020204" pitchFamily="34" charset="0"/>
                <a:cs typeface="Arial" panose="020B0604020202020204" pitchFamily="34" charset="0"/>
              </a:rPr>
              <a:t>If you click on the icon that matches the color of the elementary school – the address will be displayed on the map</a:t>
            </a:r>
          </a:p>
          <a:p>
            <a:pPr lvl="0">
              <a:lnSpc>
                <a:spcPct val="115000"/>
              </a:lnSpc>
              <a:buClr>
                <a:srgbClr val="000000"/>
              </a:buClr>
              <a:buFont typeface="Times New Roman"/>
              <a:buChar char="•"/>
            </a:pPr>
            <a:endParaRPr lang="en-US" sz="1800" b="1" kern="0" dirty="0">
              <a:solidFill>
                <a:srgbClr val="000000"/>
              </a:solidFill>
              <a:latin typeface="Arial" panose="020B0604020202020204" pitchFamily="34" charset="0"/>
              <a:ea typeface="Times New Roman"/>
              <a:cs typeface="Arial" panose="020B0604020202020204" pitchFamily="34" charset="0"/>
              <a:sym typeface="Times New Roman"/>
            </a:endParaRPr>
          </a:p>
          <a:p>
            <a:pPr marL="0" indent="0">
              <a:buNone/>
            </a:pPr>
            <a:endParaRPr lang="en-US" sz="1800" b="1" dirty="0">
              <a:latin typeface="Arial" panose="020B0604020202020204" pitchFamily="34" charset="0"/>
              <a:cs typeface="Arial" panose="020B0604020202020204" pitchFamily="34" charset="0"/>
            </a:endParaRPr>
          </a:p>
          <a:p>
            <a:pPr marL="0" indent="0" algn="ctr">
              <a:buNone/>
            </a:pPr>
            <a:endParaRPr sz="1800" b="1" dirty="0">
              <a:latin typeface="Arial" panose="020B0604020202020204" pitchFamily="34" charset="0"/>
              <a:cs typeface="Arial" panose="020B0604020202020204" pitchFamily="34" charset="0"/>
            </a:endParaRPr>
          </a:p>
        </p:txBody>
      </p:sp>
      <p:pic>
        <p:nvPicPr>
          <p:cNvPr id="64" name="Google Shape;64;p14"/>
          <p:cNvPicPr preferRelativeResize="0"/>
          <p:nvPr/>
        </p:nvPicPr>
        <p:blipFill rotWithShape="1">
          <a:blip r:embed="rId3">
            <a:alphaModFix/>
          </a:blip>
          <a:srcRect/>
          <a:stretch/>
        </p:blipFill>
        <p:spPr>
          <a:xfrm>
            <a:off x="289800" y="186567"/>
            <a:ext cx="4092131" cy="868533"/>
          </a:xfrm>
          <a:prstGeom prst="rect">
            <a:avLst/>
          </a:prstGeom>
          <a:noFill/>
          <a:ln>
            <a:noFill/>
          </a:ln>
        </p:spPr>
      </p:pic>
      <p:sp>
        <p:nvSpPr>
          <p:cNvPr id="2" name="Slide Number Placeholder 1"/>
          <p:cNvSpPr>
            <a:spLocks noGrp="1"/>
          </p:cNvSpPr>
          <p:nvPr>
            <p:ph type="sldNum" idx="12"/>
          </p:nvPr>
        </p:nvSpPr>
        <p:spPr>
          <a:xfrm>
            <a:off x="8993688" y="6217623"/>
            <a:ext cx="3034523" cy="524800"/>
          </a:xfrm>
        </p:spPr>
        <p:txBody>
          <a:bodyPr/>
          <a:lstStyle/>
          <a:p>
            <a:fld id="{00000000-1234-1234-1234-123412341234}" type="slidenum">
              <a:rPr lang="en" smtClean="0"/>
              <a:pPr/>
              <a:t>6</a:t>
            </a:fld>
            <a:endParaRPr lang="en" dirty="0"/>
          </a:p>
        </p:txBody>
      </p:sp>
      <p:pic>
        <p:nvPicPr>
          <p:cNvPr id="3" name="Picture 2"/>
          <p:cNvPicPr>
            <a:picLocks noChangeAspect="1"/>
          </p:cNvPicPr>
          <p:nvPr/>
        </p:nvPicPr>
        <p:blipFill>
          <a:blip r:embed="rId4"/>
          <a:stretch>
            <a:fillRect/>
          </a:stretch>
        </p:blipFill>
        <p:spPr>
          <a:xfrm>
            <a:off x="538593" y="3607337"/>
            <a:ext cx="10509158" cy="3135086"/>
          </a:xfrm>
          <a:prstGeom prst="rect">
            <a:avLst/>
          </a:prstGeom>
        </p:spPr>
      </p:pic>
    </p:spTree>
    <p:extLst>
      <p:ext uri="{BB962C8B-B14F-4D97-AF65-F5344CB8AC3E}">
        <p14:creationId xmlns:p14="http://schemas.microsoft.com/office/powerpoint/2010/main" val="2874978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7</a:t>
            </a:fld>
            <a:endParaRPr lang="en"/>
          </a:p>
        </p:txBody>
      </p:sp>
      <p:pic>
        <p:nvPicPr>
          <p:cNvPr id="3" name="Picture 2"/>
          <p:cNvPicPr>
            <a:picLocks noChangeAspect="1"/>
          </p:cNvPicPr>
          <p:nvPr/>
        </p:nvPicPr>
        <p:blipFill>
          <a:blip r:embed="rId3"/>
          <a:stretch>
            <a:fillRect/>
          </a:stretch>
        </p:blipFill>
        <p:spPr>
          <a:xfrm>
            <a:off x="636608" y="960699"/>
            <a:ext cx="10845478" cy="5353461"/>
          </a:xfrm>
          <a:prstGeom prst="rect">
            <a:avLst/>
          </a:prstGeom>
        </p:spPr>
      </p:pic>
      <p:pic>
        <p:nvPicPr>
          <p:cNvPr id="4" name="Google Shape;80;p16"/>
          <p:cNvPicPr preferRelativeResize="0"/>
          <p:nvPr/>
        </p:nvPicPr>
        <p:blipFill rotWithShape="1">
          <a:blip r:embed="rId4">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346424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a:spLocks noGrp="1"/>
          </p:cNvSpPr>
          <p:nvPr>
            <p:ph type="body" idx="1"/>
          </p:nvPr>
        </p:nvSpPr>
        <p:spPr>
          <a:xfrm>
            <a:off x="301611" y="1173028"/>
            <a:ext cx="11360800" cy="4555200"/>
          </a:xfrm>
          <a:prstGeom prst="rect">
            <a:avLst/>
          </a:prstGeom>
        </p:spPr>
        <p:txBody>
          <a:bodyPr spcFirstLastPara="1" wrap="square" lIns="121900" tIns="121900" rIns="121900" bIns="121900" anchor="t" anchorCtr="0">
            <a:noAutofit/>
          </a:bodyPr>
          <a:lstStyle/>
          <a:p>
            <a:r>
              <a:rPr lang="en" dirty="0"/>
              <a:t>Enrollment Guidelines can be found on the School District page for the Office of Student Enrollment &amp; Placement along with detailed instructions on how to complete enrollment online and videos detailing the process</a:t>
            </a:r>
          </a:p>
          <a:p>
            <a:endParaRPr lang="en" dirty="0"/>
          </a:p>
          <a:p>
            <a:r>
              <a:rPr lang="en" dirty="0"/>
              <a:t> </a:t>
            </a:r>
            <a:r>
              <a:rPr lang="en-US" b="1" dirty="0">
                <a:latin typeface="Arial" panose="020B0604020202020204" pitchFamily="34" charset="0"/>
                <a:cs typeface="Arial" panose="020B0604020202020204" pitchFamily="34" charset="0"/>
              </a:rPr>
              <a:t>Navigate to the Districts website: </a:t>
            </a:r>
            <a:r>
              <a:rPr lang="en-US" b="1" dirty="0"/>
              <a:t>philasd.org/</a:t>
            </a:r>
            <a:r>
              <a:rPr lang="en-US" b="1" dirty="0" err="1"/>
              <a:t>studentplacement</a:t>
            </a:r>
            <a:r>
              <a:rPr lang="en-US" b="1" dirty="0"/>
              <a:t>/registration</a:t>
            </a:r>
            <a:endParaRPr b="1" dirty="0"/>
          </a:p>
          <a:p>
            <a:pPr indent="0">
              <a:spcBef>
                <a:spcPts val="2133"/>
              </a:spcBef>
              <a:spcAft>
                <a:spcPts val="2133"/>
              </a:spcAft>
              <a:buNone/>
            </a:pPr>
            <a:endParaRPr dirty="0"/>
          </a:p>
        </p:txBody>
      </p:sp>
      <p:sp>
        <p:nvSpPr>
          <p:cNvPr id="79" name="Google Shape;79;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8</a:t>
            </a:fld>
            <a:endParaRPr kern="0">
              <a:solidFill>
                <a:srgbClr val="595959"/>
              </a:solidFill>
              <a:latin typeface="Arial"/>
              <a:cs typeface="Arial"/>
              <a:sym typeface="Arial"/>
            </a:endParaRPr>
          </a:p>
        </p:txBody>
      </p:sp>
      <p:pic>
        <p:nvPicPr>
          <p:cNvPr id="80" name="Google Shape;80;p16"/>
          <p:cNvPicPr preferRelativeResize="0"/>
          <p:nvPr/>
        </p:nvPicPr>
        <p:blipFill rotWithShape="1">
          <a:blip r:embed="rId3">
            <a:alphaModFix/>
          </a:blip>
          <a:srcRect/>
          <a:stretch/>
        </p:blipFill>
        <p:spPr>
          <a:xfrm>
            <a:off x="289800" y="186567"/>
            <a:ext cx="4092131" cy="868533"/>
          </a:xfrm>
          <a:prstGeom prst="rect">
            <a:avLst/>
          </a:prstGeom>
          <a:noFill/>
          <a:ln>
            <a:noFill/>
          </a:ln>
        </p:spPr>
      </p:pic>
      <p:pic>
        <p:nvPicPr>
          <p:cNvPr id="2" name="Picture 1"/>
          <p:cNvPicPr>
            <a:picLocks noChangeAspect="1"/>
          </p:cNvPicPr>
          <p:nvPr/>
        </p:nvPicPr>
        <p:blipFill>
          <a:blip r:embed="rId4"/>
          <a:stretch>
            <a:fillRect/>
          </a:stretch>
        </p:blipFill>
        <p:spPr>
          <a:xfrm>
            <a:off x="1136430" y="3009418"/>
            <a:ext cx="7625058" cy="3733005"/>
          </a:xfrm>
          <a:prstGeom prst="rect">
            <a:avLst/>
          </a:prstGeom>
        </p:spPr>
      </p:pic>
      <p:cxnSp>
        <p:nvCxnSpPr>
          <p:cNvPr id="4" name="Straight Arrow Connector 3"/>
          <p:cNvCxnSpPr/>
          <p:nvPr/>
        </p:nvCxnSpPr>
        <p:spPr>
          <a:xfrm flipH="1">
            <a:off x="8484243" y="5544273"/>
            <a:ext cx="960699" cy="428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484242" y="4525639"/>
            <a:ext cx="960699" cy="428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908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15600" y="946162"/>
            <a:ext cx="11360800" cy="704400"/>
          </a:xfrm>
          <a:prstGeom prst="rect">
            <a:avLst/>
          </a:prstGeom>
        </p:spPr>
        <p:txBody>
          <a:bodyPr spcFirstLastPara="1" wrap="square" lIns="121900" tIns="121900" rIns="121900" bIns="121900" anchor="t" anchorCtr="0">
            <a:noAutofit/>
          </a:bodyPr>
          <a:lstStyle/>
          <a:p>
            <a:pPr algn="ctr"/>
            <a:r>
              <a:rPr lang="en" dirty="0"/>
              <a:t>Review of Parent Information Available Online</a:t>
            </a:r>
            <a:endParaRPr dirty="0"/>
          </a:p>
        </p:txBody>
      </p:sp>
      <p:sp>
        <p:nvSpPr>
          <p:cNvPr id="78" name="Google Shape;78;p16"/>
          <p:cNvSpPr txBox="1">
            <a:spLocks noGrp="1"/>
          </p:cNvSpPr>
          <p:nvPr>
            <p:ph type="body" idx="1"/>
          </p:nvPr>
        </p:nvSpPr>
        <p:spPr>
          <a:xfrm>
            <a:off x="415600" y="1700700"/>
            <a:ext cx="11360800" cy="4555200"/>
          </a:xfrm>
          <a:prstGeom prst="rect">
            <a:avLst/>
          </a:prstGeom>
        </p:spPr>
        <p:txBody>
          <a:bodyPr spcFirstLastPara="1" wrap="square" lIns="121900" tIns="121900" rIns="121900" bIns="121900" anchor="t" anchorCtr="0">
            <a:noAutofit/>
          </a:bodyPr>
          <a:lstStyle/>
          <a:p>
            <a:pPr marL="152396" indent="0">
              <a:buNone/>
            </a:pPr>
            <a:r>
              <a:rPr lang="en" dirty="0"/>
              <a:t>The following information is located on the Office of Specialized Services (OSS) Website. (</a:t>
            </a:r>
            <a:r>
              <a:rPr lang="en-US" b="1" dirty="0">
                <a:solidFill>
                  <a:schemeClr val="tx1"/>
                </a:solidFill>
              </a:rPr>
              <a:t>philasd.org/</a:t>
            </a:r>
            <a:r>
              <a:rPr lang="en-US" b="1" dirty="0" err="1">
                <a:solidFill>
                  <a:schemeClr val="tx1"/>
                </a:solidFill>
              </a:rPr>
              <a:t>specializedservices</a:t>
            </a:r>
            <a:r>
              <a:rPr lang="en-US" b="1" dirty="0">
                <a:solidFill>
                  <a:schemeClr val="tx1"/>
                </a:solidFill>
              </a:rPr>
              <a:t>)</a:t>
            </a:r>
          </a:p>
          <a:p>
            <a:pPr marL="152396" indent="0">
              <a:buNone/>
            </a:pPr>
            <a:endParaRPr lang="en" dirty="0"/>
          </a:p>
          <a:p>
            <a:r>
              <a:rPr lang="en" dirty="0"/>
              <a:t> Next Steps for Kindergarten </a:t>
            </a:r>
          </a:p>
          <a:p>
            <a:pPr marL="152396" indent="0">
              <a:buNone/>
            </a:pPr>
            <a:endParaRPr lang="en" dirty="0"/>
          </a:p>
          <a:p>
            <a:r>
              <a:rPr lang="en" dirty="0"/>
              <a:t>  Frequently Used Terms in School Aged Programs</a:t>
            </a:r>
          </a:p>
          <a:p>
            <a:endParaRPr dirty="0"/>
          </a:p>
          <a:p>
            <a:r>
              <a:rPr lang="en" dirty="0"/>
              <a:t>  The Differences Between School-Aged Services and Early</a:t>
            </a:r>
            <a:r>
              <a:rPr lang="en-US" dirty="0"/>
              <a:t> </a:t>
            </a:r>
            <a:r>
              <a:rPr lang="en" dirty="0"/>
              <a:t>Intervention Services  </a:t>
            </a:r>
          </a:p>
          <a:p>
            <a:pPr marL="152396" indent="0">
              <a:buNone/>
            </a:pPr>
            <a:endParaRPr dirty="0"/>
          </a:p>
          <a:p>
            <a:r>
              <a:rPr lang="en" dirty="0"/>
              <a:t>  Pennsylvania Parent Guide to Special Education for School-Age Children  </a:t>
            </a:r>
          </a:p>
          <a:p>
            <a:pPr marL="152396" indent="0">
              <a:buNone/>
            </a:pPr>
            <a:endParaRPr lang="en" dirty="0"/>
          </a:p>
        </p:txBody>
      </p:sp>
      <p:sp>
        <p:nvSpPr>
          <p:cNvPr id="79" name="Google Shape;79;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9</a:t>
            </a:fld>
            <a:endParaRPr kern="0">
              <a:solidFill>
                <a:srgbClr val="595959"/>
              </a:solidFill>
              <a:latin typeface="Arial"/>
              <a:cs typeface="Arial"/>
              <a:sym typeface="Arial"/>
            </a:endParaRPr>
          </a:p>
        </p:txBody>
      </p:sp>
      <p:pic>
        <p:nvPicPr>
          <p:cNvPr id="80" name="Google Shape;80;p16"/>
          <p:cNvPicPr preferRelativeResize="0"/>
          <p:nvPr/>
        </p:nvPicPr>
        <p:blipFill rotWithShape="1">
          <a:blip r:embed="rId3">
            <a:alphaModFix/>
          </a:blip>
          <a:srcRect/>
          <a:stretch/>
        </p:blipFill>
        <p:spPr>
          <a:xfrm>
            <a:off x="289800" y="186567"/>
            <a:ext cx="4092131" cy="868533"/>
          </a:xfrm>
          <a:prstGeom prst="rect">
            <a:avLst/>
          </a:prstGeom>
          <a:noFill/>
          <a:ln>
            <a:noFill/>
          </a:ln>
        </p:spPr>
      </p:pic>
    </p:spTree>
    <p:extLst>
      <p:ext uri="{BB962C8B-B14F-4D97-AF65-F5344CB8AC3E}">
        <p14:creationId xmlns:p14="http://schemas.microsoft.com/office/powerpoint/2010/main" val="1221800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1243</Words>
  <Application>Microsoft Office PowerPoint</Application>
  <PresentationFormat>Widescreen</PresentationFormat>
  <Paragraphs>210</Paragraphs>
  <Slides>30</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Times New Roman</vt:lpstr>
      <vt:lpstr>Office Theme</vt:lpstr>
      <vt:lpstr>Simple Light</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Review of Parent Information Available Online</vt:lpstr>
      <vt:lpstr>Review of Parent Information Available Online</vt:lpstr>
      <vt:lpstr>Notice of Transition Process Options</vt:lpstr>
      <vt:lpstr>IEP Process</vt:lpstr>
      <vt:lpstr>                                     Evaluation Process</vt:lpstr>
      <vt:lpstr>                                    Bilingual Process</vt:lpstr>
      <vt:lpstr>Full Continuum of Special Education Services</vt:lpstr>
      <vt:lpstr>Full Continuum of Special Education Services </vt:lpstr>
      <vt:lpstr>Full Continuum of Special Education Services</vt:lpstr>
      <vt:lpstr>Full Continuum of Special Education Services </vt:lpstr>
      <vt:lpstr>Full Continuum of Special Education Services</vt:lpstr>
      <vt:lpstr>Least Restrictive Environment</vt:lpstr>
      <vt:lpstr>Least Restrictive Environment</vt:lpstr>
      <vt:lpstr>General Overview-Related Services</vt:lpstr>
      <vt:lpstr>          Blind and Visually Impaired Support (BVI) </vt:lpstr>
      <vt:lpstr>          Blind and Visually Impaired Support (BVI) </vt:lpstr>
      <vt:lpstr>Deaf &amp; Hard of Hearing Program </vt:lpstr>
      <vt:lpstr>               School Based Occupational Therapy</vt:lpstr>
      <vt:lpstr>School Based Physical Therapy</vt:lpstr>
      <vt:lpstr>                Speech/Language Support  </vt:lpstr>
      <vt:lpstr>PowerPoint Presentation</vt:lpstr>
      <vt:lpstr>PowerPoint Presentation</vt:lpstr>
    </vt:vector>
  </TitlesOfParts>
  <Company>School District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Quiana S Carthen (Office Of Specialized Services)</dc:creator>
  <cp:lastModifiedBy>Quiana S Carthen (Office Of Specialized Services)</cp:lastModifiedBy>
  <cp:revision>54</cp:revision>
  <cp:lastPrinted>2021-01-08T01:00:08Z</cp:lastPrinted>
  <dcterms:created xsi:type="dcterms:W3CDTF">2020-12-03T22:46:06Z</dcterms:created>
  <dcterms:modified xsi:type="dcterms:W3CDTF">2021-01-08T19:28:48Z</dcterms:modified>
</cp:coreProperties>
</file>