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391" r:id="rId2"/>
    <p:sldId id="300" r:id="rId3"/>
    <p:sldId id="303" r:id="rId4"/>
    <p:sldId id="304" r:id="rId5"/>
    <p:sldId id="305" r:id="rId6"/>
    <p:sldId id="395" r:id="rId7"/>
    <p:sldId id="393" r:id="rId8"/>
    <p:sldId id="407" r:id="rId9"/>
    <p:sldId id="408" r:id="rId10"/>
    <p:sldId id="394" r:id="rId11"/>
    <p:sldId id="396" r:id="rId12"/>
    <p:sldId id="402" r:id="rId13"/>
    <p:sldId id="405" r:id="rId14"/>
    <p:sldId id="397" r:id="rId15"/>
    <p:sldId id="392" r:id="rId16"/>
    <p:sldId id="398" r:id="rId17"/>
    <p:sldId id="404" r:id="rId18"/>
    <p:sldId id="401" r:id="rId19"/>
    <p:sldId id="403" r:id="rId20"/>
    <p:sldId id="399" r:id="rId21"/>
    <p:sldId id="400" r:id="rId22"/>
  </p:sldIdLst>
  <p:sldSz cx="9144000" cy="6858000" type="screen4x3"/>
  <p:notesSz cx="7315200" cy="9601200"/>
  <p:defaultTextStyle>
    <a:defPPr>
      <a:defRPr lang="en-US"/>
    </a:defPPr>
    <a:lvl1pPr algn="l" rtl="0" eaLnBrk="0" fontAlgn="base" hangingPunct="0">
      <a:spcBef>
        <a:spcPct val="0"/>
      </a:spcBef>
      <a:spcAft>
        <a:spcPct val="0"/>
      </a:spcAft>
      <a:defRPr sz="3200"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extLst>
    <p:ext uri="{521415D9-36F7-43E2-AB2F-B90AF26B5E84}">
      <p14:sectionLst xmlns:p14="http://schemas.microsoft.com/office/powerpoint/2010/main">
        <p14:section name="Default Section" id="{9823D29E-9C08-44A8-8AFF-BCDFA14FA48B}">
          <p14:sldIdLst>
            <p14:sldId id="391"/>
            <p14:sldId id="300"/>
            <p14:sldId id="303"/>
            <p14:sldId id="304"/>
            <p14:sldId id="305"/>
            <p14:sldId id="395"/>
            <p14:sldId id="393"/>
            <p14:sldId id="407"/>
            <p14:sldId id="408"/>
            <p14:sldId id="394"/>
            <p14:sldId id="396"/>
            <p14:sldId id="402"/>
            <p14:sldId id="405"/>
            <p14:sldId id="397"/>
            <p14:sldId id="392"/>
            <p14:sldId id="398"/>
            <p14:sldId id="404"/>
            <p14:sldId id="401"/>
            <p14:sldId id="403"/>
            <p14:sldId id="399"/>
            <p14:sldId id="400"/>
          </p14:sldIdLst>
        </p14:section>
        <p14:section name="Highlights" id="{4BE09320-D799-4B7C-BCB9-837BEB0F9543}">
          <p14:sldIdLst/>
        </p14:section>
        <p14:section name="The Task Ahead" id="{7E3D9D97-0FF0-4710-BE49-C09F1106519A}">
          <p14:sldIdLst/>
        </p14:section>
        <p14:section name="The Specifics" id="{FD314ECB-EAD3-4542-ACCD-3FA037E1F2A5}">
          <p14:sldIdLst/>
        </p14:section>
        <p14:section name="Grievance Process" id="{1D36DF99-7F49-42FE-92AD-F5FEFCDC7B2B}">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drey Lynn Buglione (Office Of General Counsel)" initials="ALB(OGC" lastIdx="6" clrIdx="0">
    <p:extLst>
      <p:ext uri="{19B8F6BF-5375-455C-9EA6-DF929625EA0E}">
        <p15:presenceInfo xmlns:p15="http://schemas.microsoft.com/office/powerpoint/2012/main" userId="S-1-5-21-3153899546-1043714324-2157484204-909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4" autoAdjust="0"/>
    <p:restoredTop sz="94816" autoAdjust="0"/>
  </p:normalViewPr>
  <p:slideViewPr>
    <p:cSldViewPr snapToGrid="0">
      <p:cViewPr varScale="1">
        <p:scale>
          <a:sx n="84" d="100"/>
          <a:sy n="84" d="100"/>
        </p:scale>
        <p:origin x="1507" y="72"/>
      </p:cViewPr>
      <p:guideLst/>
    </p:cSldViewPr>
  </p:slideViewPr>
  <p:outlineViewPr>
    <p:cViewPr>
      <p:scale>
        <a:sx n="33" d="100"/>
        <a:sy n="33" d="100"/>
      </p:scale>
      <p:origin x="0" y="-12918"/>
    </p:cViewPr>
  </p:outlineViewPr>
  <p:notesTextViewPr>
    <p:cViewPr>
      <p:scale>
        <a:sx n="1" d="1"/>
        <a:sy n="1" d="1"/>
      </p:scale>
      <p:origin x="0" y="0"/>
    </p:cViewPr>
  </p:notesTextViewPr>
  <p:sorterViewPr>
    <p:cViewPr>
      <p:scale>
        <a:sx n="100" d="100"/>
        <a:sy n="100" d="100"/>
      </p:scale>
      <p:origin x="0" y="-1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1-11T10:00:44.121" idx="1">
    <p:pos x="5451" y="576"/>
    <p:text>Please use "Factors/Threshold when a complaint implicates the Title IX procedures."</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1-11T10:06:46.318" idx="5">
    <p:pos x="3094" y="229"/>
    <p:text>Change to "May a recipient" rather than "can we"</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1-11T10:07:42.007" idx="6">
    <p:pos x="2634" y="945"/>
    <p:text>change to either Investigator or Decisionmaker</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E15F5C2-7859-4E3B-A6DE-8720E626F54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C45016-9BF8-49B2-974F-E75A4AA823A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790C3D-ECB9-43CF-9D41-82901AA4ADE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3C94A7-5A90-4ED8-A9DB-B1C61239E31E}" type="slidenum">
              <a:rPr lang="en-US" smtClean="0"/>
              <a:pPr/>
              <a:t>‹#›</a:t>
            </a:fld>
            <a:endParaRPr lang="en-US" dirty="0"/>
          </a:p>
        </p:txBody>
      </p:sp>
      <p:pic>
        <p:nvPicPr>
          <p:cNvPr id="7" name="Picture 2" descr="Wisler Pearlstine EPS Logo with Lines high re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244235"/>
            <a:ext cx="2590800" cy="372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Wisler Pearlstine EPS Logo with Lines high res.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6244235"/>
            <a:ext cx="2590800" cy="372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89FBAF-D912-44B9-8C29-EA87F040B99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2E0C21-9BA1-4C87-A313-222DD356C17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endParaRPr lang="en-US" dirty="0"/>
          </a:p>
        </p:txBody>
      </p:sp>
      <p:sp>
        <p:nvSpPr>
          <p:cNvPr id="27" name="Slide Number Placeholder 26"/>
          <p:cNvSpPr>
            <a:spLocks noGrp="1"/>
          </p:cNvSpPr>
          <p:nvPr>
            <p:ph type="sldNum" sz="quarter" idx="11"/>
          </p:nvPr>
        </p:nvSpPr>
        <p:spPr/>
        <p:txBody>
          <a:bodyPr rtlCol="0"/>
          <a:lstStyle/>
          <a:p>
            <a:fld id="{5DD22C72-11D0-4EEA-AD4E-5ED84F2AD6F3}"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F590317E-6F7A-4425-B1B3-AF40EE42FA3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D8B222-9BF0-44B7-B1DD-4744E435336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EB2419-86DD-4A51-83C5-6F1086A3FA9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3E6152-7C92-4210-BF25-78BFADE21AD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FF5761A-1C30-4083-AC47-10912F0EC2D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5CAA4-2689-4ED3-974E-803B87F40232}"/>
              </a:ext>
            </a:extLst>
          </p:cNvPr>
          <p:cNvSpPr>
            <a:spLocks noGrp="1"/>
          </p:cNvSpPr>
          <p:nvPr>
            <p:ph type="ctrTitle"/>
          </p:nvPr>
        </p:nvSpPr>
        <p:spPr/>
        <p:txBody>
          <a:bodyPr/>
          <a:lstStyle/>
          <a:p>
            <a:r>
              <a:rPr lang="en-US" dirty="0"/>
              <a:t>TITLE IX COMPLIANCE	</a:t>
            </a:r>
          </a:p>
        </p:txBody>
      </p:sp>
      <p:sp>
        <p:nvSpPr>
          <p:cNvPr id="3" name="Subtitle 2">
            <a:extLst>
              <a:ext uri="{FF2B5EF4-FFF2-40B4-BE49-F238E27FC236}">
                <a16:creationId xmlns:a16="http://schemas.microsoft.com/office/drawing/2014/main" id="{0521CC36-A58E-4005-8C3A-454B970DE3BC}"/>
              </a:ext>
            </a:extLst>
          </p:cNvPr>
          <p:cNvSpPr>
            <a:spLocks noGrp="1"/>
          </p:cNvSpPr>
          <p:nvPr>
            <p:ph type="subTitle" idx="1"/>
          </p:nvPr>
        </p:nvSpPr>
        <p:spPr>
          <a:xfrm>
            <a:off x="457200" y="3899938"/>
            <a:ext cx="8686800" cy="2519716"/>
          </a:xfrm>
        </p:spPr>
        <p:txBody>
          <a:bodyPr>
            <a:normAutofit fontScale="92500" lnSpcReduction="20000"/>
          </a:bodyPr>
          <a:lstStyle/>
          <a:p>
            <a:r>
              <a:rPr lang="en-US" dirty="0"/>
              <a:t>Kenneth A. Roos, Solicitor</a:t>
            </a:r>
          </a:p>
          <a:p>
            <a:r>
              <a:rPr lang="en-US" dirty="0"/>
              <a:t>Christina Gallagher, Esquire</a:t>
            </a:r>
          </a:p>
          <a:p>
            <a:r>
              <a:rPr lang="en-US" dirty="0"/>
              <a:t>Wisler Pearlstine, LLP</a:t>
            </a:r>
          </a:p>
          <a:p>
            <a:endParaRPr lang="en-US" dirty="0"/>
          </a:p>
          <a:p>
            <a:r>
              <a:rPr lang="en-US" dirty="0"/>
              <a:t>Supplemental Title IX training – School District of Philadelphia</a:t>
            </a:r>
          </a:p>
          <a:p>
            <a:r>
              <a:rPr lang="en-US" dirty="0"/>
              <a:t>January 11, 2021</a:t>
            </a:r>
          </a:p>
          <a:p>
            <a:endParaRPr lang="en-US" dirty="0"/>
          </a:p>
          <a:p>
            <a:r>
              <a:rPr lang="en-US" dirty="0"/>
              <a:t>©2021 Wisler Pearlstine, LLP			</a:t>
            </a:r>
            <a:endParaRPr lang="en-US" sz="22000" dirty="0"/>
          </a:p>
        </p:txBody>
      </p:sp>
    </p:spTree>
    <p:extLst>
      <p:ext uri="{BB962C8B-B14F-4D97-AF65-F5344CB8AC3E}">
        <p14:creationId xmlns:p14="http://schemas.microsoft.com/office/powerpoint/2010/main" val="1697845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CFE250-92C1-44B4-BF39-61568C0ECF57}"/>
              </a:ext>
            </a:extLst>
          </p:cNvPr>
          <p:cNvSpPr>
            <a:spLocks noGrp="1"/>
          </p:cNvSpPr>
          <p:nvPr>
            <p:ph idx="1"/>
          </p:nvPr>
        </p:nvSpPr>
        <p:spPr>
          <a:xfrm>
            <a:off x="457200" y="904568"/>
            <a:ext cx="8229600" cy="5669968"/>
          </a:xfrm>
        </p:spPr>
        <p:txBody>
          <a:bodyPr/>
          <a:lstStyle/>
          <a:p>
            <a:pPr marL="109728" indent="0">
              <a:buNone/>
            </a:pPr>
            <a:r>
              <a:rPr lang="en-US" b="1" dirty="0">
                <a:latin typeface="+mj-lt"/>
              </a:rPr>
              <a:t>Does the recipient need to allow witnesses to have an advisor?</a:t>
            </a:r>
          </a:p>
          <a:p>
            <a:pPr marL="109728" indent="0">
              <a:buNone/>
            </a:pPr>
            <a:endParaRPr lang="en-US" dirty="0">
              <a:latin typeface="+mj-lt"/>
            </a:endParaRPr>
          </a:p>
          <a:p>
            <a:pPr marL="109728" indent="0">
              <a:buNone/>
            </a:pPr>
            <a:r>
              <a:rPr lang="en-US" dirty="0">
                <a:latin typeface="+mj-lt"/>
              </a:rPr>
              <a:t>No, but you may permit the attendance of parents/guardians if that is a typical practice for student witnesses.</a:t>
            </a:r>
          </a:p>
          <a:p>
            <a:pPr marL="109728" indent="0">
              <a:buNone/>
            </a:pPr>
            <a:r>
              <a:rPr lang="en-US" sz="2000" dirty="0">
                <a:latin typeface="+mj-lt"/>
              </a:rPr>
              <a:t>-If during the course of a witness interview, it becomes suspected that the witness may be have committed a Title IX violation then the interview should be terminated until a determination is made as to whether a complaint will be brought against them</a:t>
            </a:r>
          </a:p>
          <a:p>
            <a:pPr marL="109728" indent="0">
              <a:buNone/>
            </a:pPr>
            <a:r>
              <a:rPr lang="en-US" sz="2000" dirty="0">
                <a:latin typeface="+mj-lt"/>
              </a:rPr>
              <a:t>- If during the course of an interview of a bargaining unit member, it becomes suspected that the witness may be have committed a disciplinary infraction of any nature, then the interview should be terminated until a determination is made as to whether a disciplinary investigation will be commenced against them.</a:t>
            </a:r>
          </a:p>
        </p:txBody>
      </p:sp>
    </p:spTree>
    <p:extLst>
      <p:ext uri="{BB962C8B-B14F-4D97-AF65-F5344CB8AC3E}">
        <p14:creationId xmlns:p14="http://schemas.microsoft.com/office/powerpoint/2010/main" val="3344092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CFE250-92C1-44B4-BF39-61568C0ECF57}"/>
              </a:ext>
            </a:extLst>
          </p:cNvPr>
          <p:cNvSpPr>
            <a:spLocks noGrp="1"/>
          </p:cNvSpPr>
          <p:nvPr>
            <p:ph idx="1"/>
          </p:nvPr>
        </p:nvSpPr>
        <p:spPr>
          <a:xfrm>
            <a:off x="457200" y="904568"/>
            <a:ext cx="8229600" cy="5669968"/>
          </a:xfrm>
        </p:spPr>
        <p:txBody>
          <a:bodyPr>
            <a:normAutofit/>
          </a:bodyPr>
          <a:lstStyle/>
          <a:p>
            <a:pPr marL="109728" indent="0" algn="just">
              <a:buNone/>
            </a:pPr>
            <a:r>
              <a:rPr lang="en-US" b="1" dirty="0">
                <a:latin typeface="+mj-lt"/>
              </a:rPr>
              <a:t>May a recipient prohibit complainants and respondents from talking to witnesses?</a:t>
            </a:r>
          </a:p>
          <a:p>
            <a:pPr marL="109728" indent="0" algn="just">
              <a:buNone/>
            </a:pPr>
            <a:endParaRPr lang="en-US" dirty="0">
              <a:latin typeface="+mj-lt"/>
            </a:endParaRPr>
          </a:p>
          <a:p>
            <a:pPr marL="109728" indent="0" algn="just">
              <a:buNone/>
            </a:pPr>
            <a:r>
              <a:rPr lang="en-US" sz="2400" dirty="0">
                <a:latin typeface="+mj-lt"/>
              </a:rPr>
              <a:t>Typically, no, a recipient may not restrict the ability of either party to discuss the allegations under investigation or to gather and present relevant evidence.</a:t>
            </a:r>
          </a:p>
          <a:p>
            <a:pPr marL="109728" indent="0" algn="just">
              <a:buNone/>
            </a:pPr>
            <a:r>
              <a:rPr lang="en-US" sz="2400" dirty="0">
                <a:latin typeface="+mj-lt"/>
              </a:rPr>
              <a:t>-Respondent can be told that if contact with witness rises to level of retaliation, it can be separate basis for discipline.</a:t>
            </a:r>
          </a:p>
          <a:p>
            <a:pPr marL="109728" indent="0" algn="just">
              <a:buNone/>
            </a:pPr>
            <a:r>
              <a:rPr lang="en-US" sz="2400" dirty="0">
                <a:latin typeface="+mj-lt"/>
              </a:rPr>
              <a:t>-Both parties can be told not to have contact with third parties beyond what is necessary to support case and also told not to disseminate evidence. </a:t>
            </a:r>
          </a:p>
          <a:p>
            <a:pPr marL="109728" indent="0" algn="just">
              <a:buNone/>
            </a:pPr>
            <a:r>
              <a:rPr lang="en-US" sz="2400" dirty="0">
                <a:latin typeface="+mj-lt"/>
              </a:rPr>
              <a:t>	-in that regard, social media postings may be 	disciplinable</a:t>
            </a:r>
          </a:p>
          <a:p>
            <a:pPr marL="109728" indent="0" algn="just">
              <a:buNone/>
            </a:pPr>
            <a:endParaRPr lang="en-US" dirty="0"/>
          </a:p>
        </p:txBody>
      </p:sp>
    </p:spTree>
    <p:extLst>
      <p:ext uri="{BB962C8B-B14F-4D97-AF65-F5344CB8AC3E}">
        <p14:creationId xmlns:p14="http://schemas.microsoft.com/office/powerpoint/2010/main" val="4110273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CFE250-92C1-44B4-BF39-61568C0ECF57}"/>
              </a:ext>
            </a:extLst>
          </p:cNvPr>
          <p:cNvSpPr>
            <a:spLocks noGrp="1"/>
          </p:cNvSpPr>
          <p:nvPr>
            <p:ph idx="1"/>
          </p:nvPr>
        </p:nvSpPr>
        <p:spPr>
          <a:xfrm>
            <a:off x="457200" y="904568"/>
            <a:ext cx="8229600" cy="5669968"/>
          </a:xfrm>
        </p:spPr>
        <p:txBody>
          <a:bodyPr/>
          <a:lstStyle/>
          <a:p>
            <a:pPr marL="109728" indent="0" algn="just">
              <a:buNone/>
            </a:pPr>
            <a:r>
              <a:rPr lang="en-US" b="1" dirty="0">
                <a:latin typeface="+mj-lt"/>
              </a:rPr>
              <a:t>How does an investigator and/or decision maker decide whether evidence can be considered (cont.)?</a:t>
            </a:r>
          </a:p>
          <a:p>
            <a:pPr marL="109728" indent="0" algn="just">
              <a:buNone/>
            </a:pPr>
            <a:endParaRPr lang="en-US" dirty="0"/>
          </a:p>
          <a:p>
            <a:pPr marL="109728" indent="0" algn="just">
              <a:buNone/>
            </a:pPr>
            <a:r>
              <a:rPr lang="en-US" dirty="0">
                <a:latin typeface="+mj-lt"/>
              </a:rPr>
              <a:t>-Must include both inculpatory and exculpatory evidence</a:t>
            </a:r>
          </a:p>
          <a:p>
            <a:pPr marL="109728" indent="0" algn="just">
              <a:buNone/>
            </a:pPr>
            <a:r>
              <a:rPr lang="en-US" dirty="0">
                <a:latin typeface="+mj-lt"/>
              </a:rPr>
              <a:t>-The educational entity cannot access, consider, disclose, or otherwise use a party’s medical records made and maintained in connection with the provision of treatment to the party, unless the educational entity obtains that party’s voluntary, written consent to do so.</a:t>
            </a:r>
          </a:p>
          <a:p>
            <a:pPr marL="109728" indent="0" algn="just">
              <a:buNone/>
            </a:pPr>
            <a:endParaRPr lang="en-US" dirty="0"/>
          </a:p>
          <a:p>
            <a:pPr marL="109728" indent="0" algn="just">
              <a:buNone/>
            </a:pPr>
            <a:endParaRPr lang="en-US" dirty="0"/>
          </a:p>
        </p:txBody>
      </p:sp>
    </p:spTree>
    <p:extLst>
      <p:ext uri="{BB962C8B-B14F-4D97-AF65-F5344CB8AC3E}">
        <p14:creationId xmlns:p14="http://schemas.microsoft.com/office/powerpoint/2010/main" val="3779790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B0CD1-6A5F-4173-B0C6-4EC70645593A}"/>
              </a:ext>
            </a:extLst>
          </p:cNvPr>
          <p:cNvSpPr>
            <a:spLocks noGrp="1"/>
          </p:cNvSpPr>
          <p:nvPr>
            <p:ph type="title"/>
          </p:nvPr>
        </p:nvSpPr>
        <p:spPr>
          <a:xfrm>
            <a:off x="457200" y="800101"/>
            <a:ext cx="8229600" cy="1066800"/>
          </a:xfrm>
        </p:spPr>
        <p:txBody>
          <a:bodyPr>
            <a:normAutofit fontScale="90000"/>
          </a:bodyPr>
          <a:lstStyle/>
          <a:p>
            <a:pPr marL="109728" algn="just"/>
            <a:br>
              <a:rPr lang="en-US" b="1" dirty="0"/>
            </a:br>
            <a:r>
              <a:rPr lang="en-US" sz="3100" b="1" dirty="0">
                <a:solidFill>
                  <a:schemeClr val="tx1"/>
                </a:solidFill>
                <a:latin typeface="+mj-lt"/>
              </a:rPr>
              <a:t>How does an investigator and/or decision maker decide whether evidence can be considered (cont.)?</a:t>
            </a:r>
            <a:br>
              <a:rPr lang="en-US" b="1" dirty="0">
                <a:latin typeface="+mj-lt"/>
              </a:rPr>
            </a:br>
            <a:endParaRPr lang="en-US" b="1" dirty="0"/>
          </a:p>
        </p:txBody>
      </p:sp>
      <p:sp>
        <p:nvSpPr>
          <p:cNvPr id="3" name="Content Placeholder 2">
            <a:extLst>
              <a:ext uri="{FF2B5EF4-FFF2-40B4-BE49-F238E27FC236}">
                <a16:creationId xmlns:a16="http://schemas.microsoft.com/office/drawing/2014/main" id="{FAE2387F-80B1-41D9-90F6-1CF40A72DB78}"/>
              </a:ext>
            </a:extLst>
          </p:cNvPr>
          <p:cNvSpPr>
            <a:spLocks noGrp="1"/>
          </p:cNvSpPr>
          <p:nvPr>
            <p:ph idx="1"/>
          </p:nvPr>
        </p:nvSpPr>
        <p:spPr/>
        <p:txBody>
          <a:bodyPr>
            <a:normAutofit/>
          </a:bodyPr>
          <a:lstStyle/>
          <a:p>
            <a:r>
              <a:rPr lang="en-US" sz="2400" dirty="0">
                <a:latin typeface="+mj-lt"/>
              </a:rPr>
              <a:t>Questions and evidence about the complainant’s sexual predisposition or prior sexual behavior are not relevant</a:t>
            </a:r>
          </a:p>
          <a:p>
            <a:pPr lvl="1"/>
            <a:r>
              <a:rPr lang="en-US" sz="2400" dirty="0">
                <a:latin typeface="+mj-lt"/>
              </a:rPr>
              <a:t>Unless such questions and evidence about the complainant’s prior sexual behavior are offered to prove that someone other than the respondent committed the conduct alleged by the complainant, or </a:t>
            </a:r>
          </a:p>
          <a:p>
            <a:pPr lvl="1"/>
            <a:r>
              <a:rPr lang="en-US" sz="2400" dirty="0">
                <a:latin typeface="+mj-lt"/>
              </a:rPr>
              <a:t>If the questions and evidence concern specific incidents of the complainant’s prior sexual behavior with respect to the respondent and are offered to prove consent. </a:t>
            </a:r>
          </a:p>
          <a:p>
            <a:endParaRPr lang="en-US" dirty="0"/>
          </a:p>
        </p:txBody>
      </p:sp>
    </p:spTree>
    <p:extLst>
      <p:ext uri="{BB962C8B-B14F-4D97-AF65-F5344CB8AC3E}">
        <p14:creationId xmlns:p14="http://schemas.microsoft.com/office/powerpoint/2010/main" val="253709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CFE250-92C1-44B4-BF39-61568C0ECF57}"/>
              </a:ext>
            </a:extLst>
          </p:cNvPr>
          <p:cNvSpPr>
            <a:spLocks noGrp="1"/>
          </p:cNvSpPr>
          <p:nvPr>
            <p:ph idx="1"/>
          </p:nvPr>
        </p:nvSpPr>
        <p:spPr>
          <a:xfrm>
            <a:off x="457200" y="904568"/>
            <a:ext cx="8229600" cy="5669968"/>
          </a:xfrm>
        </p:spPr>
        <p:txBody>
          <a:bodyPr/>
          <a:lstStyle/>
          <a:p>
            <a:pPr marL="109728" indent="0" algn="just">
              <a:buNone/>
            </a:pPr>
            <a:r>
              <a:rPr lang="en-US" b="1" dirty="0">
                <a:latin typeface="+mj-lt"/>
              </a:rPr>
              <a:t>Should the investigator provide a recommendation of finding? </a:t>
            </a:r>
            <a:endParaRPr lang="en-US" dirty="0">
              <a:latin typeface="+mj-lt"/>
            </a:endParaRPr>
          </a:p>
          <a:p>
            <a:pPr marL="109728" indent="0" algn="just">
              <a:buNone/>
            </a:pPr>
            <a:r>
              <a:rPr lang="en-US" dirty="0">
                <a:latin typeface="+mj-lt"/>
              </a:rPr>
              <a:t>Answer: While not explicitly prohibited, the investigator should not provide a recommendation as to finding since it may lead to allegations of bias. </a:t>
            </a:r>
          </a:p>
          <a:p>
            <a:pPr marL="109728" indent="0" algn="just">
              <a:buNone/>
            </a:pPr>
            <a:endParaRPr lang="en-US" dirty="0">
              <a:latin typeface="+mj-lt"/>
            </a:endParaRPr>
          </a:p>
          <a:p>
            <a:pPr marL="109728" indent="0" algn="just">
              <a:buNone/>
            </a:pPr>
            <a:r>
              <a:rPr lang="en-US" dirty="0">
                <a:latin typeface="+mj-lt"/>
              </a:rPr>
              <a:t>The investigator may state reasons why a particular party or witness is or is not being credible.</a:t>
            </a:r>
          </a:p>
          <a:p>
            <a:pPr marL="109728" indent="0" algn="just">
              <a:buNone/>
            </a:pPr>
            <a:endParaRPr lang="en-US" dirty="0"/>
          </a:p>
        </p:txBody>
      </p:sp>
    </p:spTree>
    <p:extLst>
      <p:ext uri="{BB962C8B-B14F-4D97-AF65-F5344CB8AC3E}">
        <p14:creationId xmlns:p14="http://schemas.microsoft.com/office/powerpoint/2010/main" val="475043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3BE578-700D-488D-ADB0-F2B47E848749}"/>
              </a:ext>
            </a:extLst>
          </p:cNvPr>
          <p:cNvSpPr>
            <a:spLocks noGrp="1"/>
          </p:cNvSpPr>
          <p:nvPr>
            <p:ph idx="1"/>
          </p:nvPr>
        </p:nvSpPr>
        <p:spPr>
          <a:xfrm>
            <a:off x="457200" y="963560"/>
            <a:ext cx="8229600" cy="5004621"/>
          </a:xfrm>
        </p:spPr>
        <p:txBody>
          <a:bodyPr>
            <a:normAutofit fontScale="47500" lnSpcReduction="20000"/>
          </a:bodyPr>
          <a:lstStyle/>
          <a:p>
            <a:pPr marL="109728" indent="0" algn="just">
              <a:buNone/>
            </a:pPr>
            <a:r>
              <a:rPr lang="en-US" sz="5900" b="1" dirty="0">
                <a:latin typeface="+mj-lt"/>
              </a:rPr>
              <a:t>What is the legal effect of a determination being final? Can the disciplinary sanctions be imposed prior to the appeal filing deadline or must a recipient wait to see if an appeal is filed?</a:t>
            </a:r>
          </a:p>
          <a:p>
            <a:pPr marL="109728" indent="0" algn="just">
              <a:buNone/>
            </a:pPr>
            <a:br>
              <a:rPr lang="en-US" sz="4200" dirty="0"/>
            </a:br>
            <a:r>
              <a:rPr lang="en-US" sz="4200" dirty="0">
                <a:latin typeface="+mj-lt"/>
              </a:rPr>
              <a:t>Answer: A final determination allows the District to impose consequences relating to Title IX sexual harassment. Grievance process must conclude before the imposition of any disciplinary sanctions or other actions that are not supportive measures against a respondent</a:t>
            </a:r>
          </a:p>
          <a:p>
            <a:pPr marL="109728" indent="0" algn="just">
              <a:buNone/>
            </a:pPr>
            <a:r>
              <a:rPr lang="en-US" sz="4200" dirty="0">
                <a:latin typeface="+mj-lt"/>
              </a:rPr>
              <a:t> </a:t>
            </a:r>
            <a:br>
              <a:rPr lang="en-US" sz="4200" dirty="0">
                <a:latin typeface="+mj-lt"/>
              </a:rPr>
            </a:br>
            <a:r>
              <a:rPr lang="en-US" sz="4200" dirty="0">
                <a:latin typeface="+mj-lt"/>
              </a:rPr>
              <a:t>-For employees, suspension with pay may be imposed or sanctions may be imposed for other misconduct.</a:t>
            </a:r>
          </a:p>
          <a:p>
            <a:pPr marL="109728" indent="0" algn="just">
              <a:buNone/>
            </a:pPr>
            <a:br>
              <a:rPr lang="en-US" sz="4200" dirty="0">
                <a:latin typeface="+mj-lt"/>
              </a:rPr>
            </a:br>
            <a:br>
              <a:rPr lang="en-US" sz="4200" dirty="0">
                <a:latin typeface="+mj-lt"/>
              </a:rPr>
            </a:br>
            <a:r>
              <a:rPr lang="en-US" sz="4200" dirty="0">
                <a:latin typeface="+mj-lt"/>
              </a:rPr>
              <a:t>-For students, sanctions may be imposed for other misconduct arising out of incident.</a:t>
            </a:r>
          </a:p>
          <a:p>
            <a:pPr marL="109728" indent="0" algn="just">
              <a:buNone/>
            </a:pPr>
            <a:br>
              <a:rPr lang="en-US" dirty="0"/>
            </a:br>
            <a:endParaRPr lang="en-US" dirty="0"/>
          </a:p>
        </p:txBody>
      </p:sp>
    </p:spTree>
    <p:extLst>
      <p:ext uri="{BB962C8B-B14F-4D97-AF65-F5344CB8AC3E}">
        <p14:creationId xmlns:p14="http://schemas.microsoft.com/office/powerpoint/2010/main" val="2673922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CFE250-92C1-44B4-BF39-61568C0ECF57}"/>
              </a:ext>
            </a:extLst>
          </p:cNvPr>
          <p:cNvSpPr>
            <a:spLocks noGrp="1"/>
          </p:cNvSpPr>
          <p:nvPr>
            <p:ph idx="1"/>
          </p:nvPr>
        </p:nvSpPr>
        <p:spPr>
          <a:xfrm>
            <a:off x="457200" y="904568"/>
            <a:ext cx="8229600" cy="5669968"/>
          </a:xfrm>
        </p:spPr>
        <p:txBody>
          <a:bodyPr/>
          <a:lstStyle/>
          <a:p>
            <a:pPr marL="109728" indent="0" algn="just">
              <a:buNone/>
            </a:pPr>
            <a:r>
              <a:rPr lang="en-US" b="1" dirty="0">
                <a:latin typeface="+mj-lt"/>
              </a:rPr>
              <a:t>Can the decision maker recommend discipline rather than decide the discipline?</a:t>
            </a:r>
          </a:p>
          <a:p>
            <a:pPr marL="109728" indent="0" algn="just">
              <a:buNone/>
            </a:pPr>
            <a:endParaRPr lang="en-US" dirty="0"/>
          </a:p>
          <a:p>
            <a:pPr marL="109728" indent="0" algn="just">
              <a:buNone/>
            </a:pPr>
            <a:r>
              <a:rPr lang="en-US" dirty="0">
                <a:latin typeface="+mj-lt"/>
              </a:rPr>
              <a:t>Answer: Yes, particularly since all decisions as to discipline are subject to review by the Superintendent or, in some cases, the Board.</a:t>
            </a:r>
          </a:p>
          <a:p>
            <a:pPr marL="109728" indent="0" algn="just">
              <a:buNone/>
            </a:pPr>
            <a:endParaRPr lang="en-US" dirty="0">
              <a:latin typeface="+mj-lt"/>
            </a:endParaRPr>
          </a:p>
          <a:p>
            <a:pPr marL="109728" indent="0" algn="just">
              <a:buNone/>
            </a:pPr>
            <a:endParaRPr lang="en-US" dirty="0"/>
          </a:p>
        </p:txBody>
      </p:sp>
    </p:spTree>
    <p:extLst>
      <p:ext uri="{BB962C8B-B14F-4D97-AF65-F5344CB8AC3E}">
        <p14:creationId xmlns:p14="http://schemas.microsoft.com/office/powerpoint/2010/main" val="3826760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625-6FB6-42BD-9792-4D06D76EF639}"/>
              </a:ext>
            </a:extLst>
          </p:cNvPr>
          <p:cNvSpPr>
            <a:spLocks noGrp="1"/>
          </p:cNvSpPr>
          <p:nvPr>
            <p:ph type="title"/>
          </p:nvPr>
        </p:nvSpPr>
        <p:spPr>
          <a:xfrm>
            <a:off x="457200" y="743505"/>
            <a:ext cx="8229600" cy="1066800"/>
          </a:xfrm>
        </p:spPr>
        <p:txBody>
          <a:bodyPr>
            <a:normAutofit/>
          </a:bodyPr>
          <a:lstStyle/>
          <a:p>
            <a:r>
              <a:rPr lang="en-US" sz="2800" b="1" dirty="0">
                <a:solidFill>
                  <a:schemeClr val="tx1"/>
                </a:solidFill>
              </a:rPr>
              <a:t>Is a hearing required?</a:t>
            </a:r>
          </a:p>
        </p:txBody>
      </p:sp>
      <p:sp>
        <p:nvSpPr>
          <p:cNvPr id="3" name="Content Placeholder 2">
            <a:extLst>
              <a:ext uri="{FF2B5EF4-FFF2-40B4-BE49-F238E27FC236}">
                <a16:creationId xmlns:a16="http://schemas.microsoft.com/office/drawing/2014/main" id="{1A067098-2EB3-4DE5-BAAC-059E149AD9D1}"/>
              </a:ext>
            </a:extLst>
          </p:cNvPr>
          <p:cNvSpPr>
            <a:spLocks noGrp="1"/>
          </p:cNvSpPr>
          <p:nvPr>
            <p:ph idx="1"/>
          </p:nvPr>
        </p:nvSpPr>
        <p:spPr>
          <a:xfrm>
            <a:off x="457200" y="1810305"/>
            <a:ext cx="8229600" cy="4325112"/>
          </a:xfrm>
        </p:spPr>
        <p:txBody>
          <a:bodyPr>
            <a:normAutofit fontScale="92500"/>
          </a:bodyPr>
          <a:lstStyle/>
          <a:p>
            <a:pPr algn="just"/>
            <a:r>
              <a:rPr lang="en-US" dirty="0">
                <a:latin typeface="+mj-lt"/>
              </a:rPr>
              <a:t>Grievance process may, but need not, provide for a hearing. </a:t>
            </a:r>
          </a:p>
          <a:p>
            <a:pPr algn="just"/>
            <a:r>
              <a:rPr lang="en-US" dirty="0">
                <a:latin typeface="+mj-lt"/>
              </a:rPr>
              <a:t>With or without a hearing, after the educational entity has sent the investigative report to the parties and before reaching a determination regarding responsibility, the decision-maker(s) must afford each party the opportunity to submit written, relevant questions that a party wants asked of any party or witness, provide each party with the answers, and allow for additional, limited follow-up questions from each party. </a:t>
            </a:r>
          </a:p>
          <a:p>
            <a:endParaRPr lang="en-US" dirty="0"/>
          </a:p>
        </p:txBody>
      </p:sp>
    </p:spTree>
    <p:extLst>
      <p:ext uri="{BB962C8B-B14F-4D97-AF65-F5344CB8AC3E}">
        <p14:creationId xmlns:p14="http://schemas.microsoft.com/office/powerpoint/2010/main" val="4004243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CFE250-92C1-44B4-BF39-61568C0ECF57}"/>
              </a:ext>
            </a:extLst>
          </p:cNvPr>
          <p:cNvSpPr>
            <a:spLocks noGrp="1"/>
          </p:cNvSpPr>
          <p:nvPr>
            <p:ph idx="1"/>
          </p:nvPr>
        </p:nvSpPr>
        <p:spPr>
          <a:xfrm>
            <a:off x="457200" y="904568"/>
            <a:ext cx="8229600" cy="5669968"/>
          </a:xfrm>
        </p:spPr>
        <p:txBody>
          <a:bodyPr/>
          <a:lstStyle/>
          <a:p>
            <a:pPr marL="109728" indent="0" algn="just">
              <a:buNone/>
            </a:pPr>
            <a:r>
              <a:rPr lang="en-US" b="1" dirty="0">
                <a:latin typeface="+mj-lt"/>
              </a:rPr>
              <a:t>Does Title IX allow the person deciding the appeal to hold a whole new hearing, call witnesses, etc.? </a:t>
            </a:r>
          </a:p>
          <a:p>
            <a:pPr marL="109728" indent="0" algn="just">
              <a:buNone/>
            </a:pPr>
            <a:endParaRPr lang="en-US" dirty="0"/>
          </a:p>
          <a:p>
            <a:pPr marL="109728" indent="0" algn="just">
              <a:buNone/>
            </a:pPr>
            <a:r>
              <a:rPr lang="en-US" dirty="0">
                <a:latin typeface="+mj-lt"/>
              </a:rPr>
              <a:t>Answer: Yes, as long as this is offered to both parties equally.</a:t>
            </a:r>
          </a:p>
          <a:p>
            <a:pPr marL="109728" indent="0" algn="just">
              <a:buNone/>
            </a:pPr>
            <a:endParaRPr lang="en-US" dirty="0">
              <a:latin typeface="+mj-lt"/>
            </a:endParaRPr>
          </a:p>
          <a:p>
            <a:pPr marL="109728" indent="0" algn="just">
              <a:buNone/>
            </a:pPr>
            <a:r>
              <a:rPr lang="en-US" dirty="0">
                <a:latin typeface="+mj-lt"/>
              </a:rPr>
              <a:t>This could set a bad precedent, however.</a:t>
            </a:r>
          </a:p>
          <a:p>
            <a:pPr marL="109728" indent="0" algn="just">
              <a:buNone/>
            </a:pPr>
            <a:endParaRPr lang="en-US" dirty="0"/>
          </a:p>
          <a:p>
            <a:pPr marL="109728" indent="0" algn="just">
              <a:buNone/>
            </a:pPr>
            <a:endParaRPr lang="en-US" dirty="0"/>
          </a:p>
        </p:txBody>
      </p:sp>
    </p:spTree>
    <p:extLst>
      <p:ext uri="{BB962C8B-B14F-4D97-AF65-F5344CB8AC3E}">
        <p14:creationId xmlns:p14="http://schemas.microsoft.com/office/powerpoint/2010/main" val="3124441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5D4E2-DC05-489D-8766-941E4CD55631}"/>
              </a:ext>
            </a:extLst>
          </p:cNvPr>
          <p:cNvSpPr>
            <a:spLocks noGrp="1"/>
          </p:cNvSpPr>
          <p:nvPr>
            <p:ph type="title"/>
          </p:nvPr>
        </p:nvSpPr>
        <p:spPr/>
        <p:txBody>
          <a:bodyPr>
            <a:normAutofit fontScale="90000"/>
          </a:bodyPr>
          <a:lstStyle/>
          <a:p>
            <a:pPr marL="109728" lvl="0">
              <a:spcBef>
                <a:spcPts val="300"/>
              </a:spcBef>
            </a:pPr>
            <a:br>
              <a:rPr lang="en-US" sz="2800" dirty="0">
                <a:solidFill>
                  <a:prstClr val="black"/>
                </a:solidFill>
                <a:latin typeface="Constantia"/>
                <a:ea typeface="+mn-ea"/>
                <a:cs typeface="+mn-cs"/>
              </a:rPr>
            </a:br>
            <a:r>
              <a:rPr lang="en-US" sz="3100" b="1" dirty="0">
                <a:solidFill>
                  <a:prstClr val="black"/>
                </a:solidFill>
                <a:ea typeface="+mn-ea"/>
                <a:cs typeface="+mn-cs"/>
              </a:rPr>
              <a:t>Do the Title IX regulations override a union employees right to arbitration?</a:t>
            </a:r>
            <a:br>
              <a:rPr lang="en-US" sz="3100" b="1" dirty="0">
                <a:solidFill>
                  <a:prstClr val="black"/>
                </a:solidFill>
                <a:ea typeface="+mn-ea"/>
                <a:cs typeface="+mn-cs"/>
              </a:rPr>
            </a:br>
            <a:endParaRPr lang="en-US" sz="3100" b="1" dirty="0"/>
          </a:p>
        </p:txBody>
      </p:sp>
      <p:sp>
        <p:nvSpPr>
          <p:cNvPr id="3" name="Content Placeholder 2">
            <a:extLst>
              <a:ext uri="{FF2B5EF4-FFF2-40B4-BE49-F238E27FC236}">
                <a16:creationId xmlns:a16="http://schemas.microsoft.com/office/drawing/2014/main" id="{B3B13889-757E-41A2-944D-476254B96E33}"/>
              </a:ext>
            </a:extLst>
          </p:cNvPr>
          <p:cNvSpPr>
            <a:spLocks noGrp="1"/>
          </p:cNvSpPr>
          <p:nvPr>
            <p:ph idx="1"/>
          </p:nvPr>
        </p:nvSpPr>
        <p:spPr>
          <a:xfrm>
            <a:off x="389467" y="2192867"/>
            <a:ext cx="8297333" cy="4381669"/>
          </a:xfrm>
        </p:spPr>
        <p:txBody>
          <a:bodyPr/>
          <a:lstStyle/>
          <a:p>
            <a:pPr marL="109728" indent="0" algn="just">
              <a:buNone/>
            </a:pPr>
            <a:endParaRPr lang="en-US" dirty="0"/>
          </a:p>
          <a:p>
            <a:pPr marL="109728" indent="0" algn="just">
              <a:buNone/>
            </a:pPr>
            <a:r>
              <a:rPr lang="en-US" dirty="0">
                <a:latin typeface="+mj-lt"/>
              </a:rPr>
              <a:t>Answer: No, a disciplined employee may still avail themselves of the grievance process, including arbitration which entails a whole new hearing.</a:t>
            </a:r>
          </a:p>
          <a:p>
            <a:endParaRPr lang="en-US" dirty="0"/>
          </a:p>
        </p:txBody>
      </p:sp>
    </p:spTree>
    <p:extLst>
      <p:ext uri="{BB962C8B-B14F-4D97-AF65-F5344CB8AC3E}">
        <p14:creationId xmlns:p14="http://schemas.microsoft.com/office/powerpoint/2010/main" val="499703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Conducting Investigations</a:t>
            </a:r>
          </a:p>
        </p:txBody>
      </p:sp>
      <p:sp>
        <p:nvSpPr>
          <p:cNvPr id="3" name="Content Placeholder 2"/>
          <p:cNvSpPr>
            <a:spLocks noGrp="1"/>
          </p:cNvSpPr>
          <p:nvPr>
            <p:ph idx="1"/>
          </p:nvPr>
        </p:nvSpPr>
        <p:spPr/>
        <p:txBody>
          <a:bodyPr/>
          <a:lstStyle/>
          <a:p>
            <a:r>
              <a:rPr lang="en-US" dirty="0">
                <a:latin typeface="+mj-lt"/>
              </a:rPr>
              <a:t>Begin by interviewing complainant</a:t>
            </a:r>
          </a:p>
          <a:p>
            <a:pPr lvl="1"/>
            <a:r>
              <a:rPr lang="en-US" sz="2400" dirty="0">
                <a:latin typeface="+mj-lt"/>
              </a:rPr>
              <a:t>NOTE: If sexual abuse alleged, stop (or don’t start) interview and report to ChildLine and police.</a:t>
            </a:r>
          </a:p>
          <a:p>
            <a:r>
              <a:rPr lang="en-US" dirty="0">
                <a:latin typeface="+mj-lt"/>
              </a:rPr>
              <a:t>Then interview witnesses</a:t>
            </a:r>
          </a:p>
          <a:p>
            <a:r>
              <a:rPr lang="en-US" dirty="0">
                <a:latin typeface="+mj-lt"/>
              </a:rPr>
              <a:t>Interview accused near end of process after you have had a chance to gather evidence and speak with witnesses</a:t>
            </a:r>
          </a:p>
          <a:p>
            <a:r>
              <a:rPr lang="en-US" u="sng" dirty="0">
                <a:latin typeface="+mj-lt"/>
              </a:rPr>
              <a:t>Document </a:t>
            </a:r>
            <a:r>
              <a:rPr lang="en-US" dirty="0">
                <a:latin typeface="+mj-lt"/>
              </a:rPr>
              <a:t>all interviews</a:t>
            </a:r>
          </a:p>
          <a:p>
            <a:endParaRPr lang="en-US" dirty="0"/>
          </a:p>
        </p:txBody>
      </p:sp>
    </p:spTree>
    <p:extLst>
      <p:ext uri="{BB962C8B-B14F-4D97-AF65-F5344CB8AC3E}">
        <p14:creationId xmlns:p14="http://schemas.microsoft.com/office/powerpoint/2010/main" val="3650855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CFE250-92C1-44B4-BF39-61568C0ECF57}"/>
              </a:ext>
            </a:extLst>
          </p:cNvPr>
          <p:cNvSpPr>
            <a:spLocks noGrp="1"/>
          </p:cNvSpPr>
          <p:nvPr>
            <p:ph idx="1"/>
          </p:nvPr>
        </p:nvSpPr>
        <p:spPr>
          <a:xfrm>
            <a:off x="457200" y="904568"/>
            <a:ext cx="8229600" cy="5669968"/>
          </a:xfrm>
        </p:spPr>
        <p:txBody>
          <a:bodyPr/>
          <a:lstStyle/>
          <a:p>
            <a:pPr marL="109728" indent="0" algn="just">
              <a:buNone/>
            </a:pPr>
            <a:r>
              <a:rPr lang="en-US" b="1" dirty="0">
                <a:latin typeface="+mj-lt"/>
              </a:rPr>
              <a:t>Can an arbitrator overturn decision by the Title IX decisionmaker? If so, is that okay even if we do not allow arbitration for non-union appeals?</a:t>
            </a:r>
          </a:p>
          <a:p>
            <a:pPr marL="109728" indent="0" algn="just">
              <a:buNone/>
            </a:pPr>
            <a:endParaRPr lang="en-US" dirty="0"/>
          </a:p>
          <a:p>
            <a:pPr marL="109728" indent="0" algn="just">
              <a:buNone/>
            </a:pPr>
            <a:r>
              <a:rPr lang="en-US" dirty="0">
                <a:latin typeface="+mj-lt"/>
              </a:rPr>
              <a:t>Answer: Yes, if the arbitrator decides that the discipline violates the collective bargaining agreement. It does not matter whether arbitration is not an option for non-union employees.</a:t>
            </a:r>
          </a:p>
          <a:p>
            <a:pPr marL="109728" indent="0" algn="just">
              <a:buNone/>
            </a:pPr>
            <a:endParaRPr lang="en-US" dirty="0"/>
          </a:p>
        </p:txBody>
      </p:sp>
    </p:spTree>
    <p:extLst>
      <p:ext uri="{BB962C8B-B14F-4D97-AF65-F5344CB8AC3E}">
        <p14:creationId xmlns:p14="http://schemas.microsoft.com/office/powerpoint/2010/main" val="940193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CFE250-92C1-44B4-BF39-61568C0ECF57}"/>
              </a:ext>
            </a:extLst>
          </p:cNvPr>
          <p:cNvSpPr>
            <a:spLocks noGrp="1"/>
          </p:cNvSpPr>
          <p:nvPr>
            <p:ph idx="1"/>
          </p:nvPr>
        </p:nvSpPr>
        <p:spPr>
          <a:xfrm>
            <a:off x="457200" y="904568"/>
            <a:ext cx="8229600" cy="5669968"/>
          </a:xfrm>
        </p:spPr>
        <p:txBody>
          <a:bodyPr>
            <a:normAutofit fontScale="92500" lnSpcReduction="10000"/>
          </a:bodyPr>
          <a:lstStyle/>
          <a:p>
            <a:pPr marL="109728" indent="0" algn="just">
              <a:buNone/>
            </a:pPr>
            <a:r>
              <a:rPr lang="en-US" b="1" dirty="0">
                <a:latin typeface="+mj-lt"/>
              </a:rPr>
              <a:t>Does a complainant under Title IX have the right to not be subject to cross examination again?</a:t>
            </a:r>
          </a:p>
          <a:p>
            <a:pPr marL="109728" indent="0" algn="just">
              <a:buNone/>
            </a:pPr>
            <a:endParaRPr lang="en-US" dirty="0"/>
          </a:p>
          <a:p>
            <a:pPr marL="109728" indent="0">
              <a:buNone/>
            </a:pPr>
            <a:r>
              <a:rPr lang="en-US" dirty="0">
                <a:latin typeface="+mj-lt"/>
              </a:rPr>
              <a:t>Answer: Unless the District voluntarily chooses to have a hearing, the complainant need never be cross-examined during the Title IX process.</a:t>
            </a:r>
          </a:p>
          <a:p>
            <a:pPr marL="109728" indent="0">
              <a:buNone/>
            </a:pPr>
            <a:endParaRPr lang="en-US" dirty="0">
              <a:latin typeface="+mj-lt"/>
            </a:endParaRPr>
          </a:p>
          <a:p>
            <a:pPr marL="402336" lvl="1" indent="0">
              <a:buNone/>
            </a:pPr>
            <a:r>
              <a:rPr lang="en-US" dirty="0">
                <a:latin typeface="+mj-lt"/>
              </a:rPr>
              <a:t>-</a:t>
            </a:r>
            <a:r>
              <a:rPr lang="en-US" sz="2400" dirty="0">
                <a:latin typeface="+mj-lt"/>
              </a:rPr>
              <a:t>questions can be posed in writing by other party.</a:t>
            </a:r>
          </a:p>
          <a:p>
            <a:pPr marL="109728" indent="0">
              <a:buNone/>
            </a:pPr>
            <a:endParaRPr lang="en-US" dirty="0">
              <a:latin typeface="+mj-lt"/>
            </a:endParaRPr>
          </a:p>
          <a:p>
            <a:pPr marL="109728" indent="0">
              <a:buNone/>
            </a:pPr>
            <a:r>
              <a:rPr lang="en-US" dirty="0">
                <a:latin typeface="+mj-lt"/>
              </a:rPr>
              <a:t>If the matter proceeds to a Board hearing, arbitration, unemployment compensation hearing, or court proceeding (civil or criminal), the complainant may be cross-examined.</a:t>
            </a:r>
            <a:br>
              <a:rPr lang="en-US" dirty="0">
                <a:latin typeface="+mj-lt"/>
              </a:rPr>
            </a:br>
            <a:endParaRPr lang="en-US" dirty="0">
              <a:latin typeface="+mj-lt"/>
            </a:endParaRPr>
          </a:p>
        </p:txBody>
      </p:sp>
    </p:spTree>
    <p:extLst>
      <p:ext uri="{BB962C8B-B14F-4D97-AF65-F5344CB8AC3E}">
        <p14:creationId xmlns:p14="http://schemas.microsoft.com/office/powerpoint/2010/main" val="573425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Investigations</a:t>
            </a:r>
          </a:p>
        </p:txBody>
      </p:sp>
      <p:sp>
        <p:nvSpPr>
          <p:cNvPr id="3" name="Content Placeholder 2"/>
          <p:cNvSpPr>
            <a:spLocks noGrp="1"/>
          </p:cNvSpPr>
          <p:nvPr>
            <p:ph idx="1"/>
          </p:nvPr>
        </p:nvSpPr>
        <p:spPr/>
        <p:txBody>
          <a:bodyPr/>
          <a:lstStyle/>
          <a:p>
            <a:r>
              <a:rPr lang="en-US" dirty="0">
                <a:latin typeface="+mj-lt"/>
              </a:rPr>
              <a:t>Just the facts</a:t>
            </a:r>
          </a:p>
          <a:p>
            <a:pPr lvl="1"/>
            <a:r>
              <a:rPr lang="en-US" dirty="0">
                <a:latin typeface="+mj-lt"/>
              </a:rPr>
              <a:t>Who?</a:t>
            </a:r>
          </a:p>
          <a:p>
            <a:pPr lvl="1"/>
            <a:r>
              <a:rPr lang="en-US" dirty="0">
                <a:latin typeface="+mj-lt"/>
              </a:rPr>
              <a:t>What?</a:t>
            </a:r>
          </a:p>
          <a:p>
            <a:pPr lvl="1"/>
            <a:r>
              <a:rPr lang="en-US" dirty="0">
                <a:latin typeface="+mj-lt"/>
              </a:rPr>
              <a:t>Where?</a:t>
            </a:r>
          </a:p>
          <a:p>
            <a:pPr lvl="1"/>
            <a:r>
              <a:rPr lang="en-US" dirty="0">
                <a:latin typeface="+mj-lt"/>
              </a:rPr>
              <a:t>When?</a:t>
            </a:r>
          </a:p>
          <a:p>
            <a:pPr lvl="1"/>
            <a:r>
              <a:rPr lang="en-US" dirty="0">
                <a:latin typeface="+mj-lt"/>
              </a:rPr>
              <a:t>Why?</a:t>
            </a:r>
          </a:p>
        </p:txBody>
      </p:sp>
    </p:spTree>
    <p:extLst>
      <p:ext uri="{BB962C8B-B14F-4D97-AF65-F5344CB8AC3E}">
        <p14:creationId xmlns:p14="http://schemas.microsoft.com/office/powerpoint/2010/main" val="4159260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Investigations</a:t>
            </a:r>
          </a:p>
        </p:txBody>
      </p:sp>
      <p:sp>
        <p:nvSpPr>
          <p:cNvPr id="3" name="Content Placeholder 2"/>
          <p:cNvSpPr>
            <a:spLocks noGrp="1"/>
          </p:cNvSpPr>
          <p:nvPr>
            <p:ph idx="1"/>
          </p:nvPr>
        </p:nvSpPr>
        <p:spPr/>
        <p:txBody>
          <a:bodyPr/>
          <a:lstStyle/>
          <a:p>
            <a:r>
              <a:rPr lang="en-US" dirty="0">
                <a:latin typeface="+mj-lt"/>
              </a:rPr>
              <a:t>Examples</a:t>
            </a:r>
          </a:p>
          <a:p>
            <a:pPr lvl="1"/>
            <a:r>
              <a:rPr lang="en-US" dirty="0">
                <a:latin typeface="+mj-lt"/>
              </a:rPr>
              <a:t>Who committed the alleged misconduct?</a:t>
            </a:r>
          </a:p>
          <a:p>
            <a:pPr lvl="1"/>
            <a:r>
              <a:rPr lang="en-US" dirty="0">
                <a:latin typeface="+mj-lt"/>
              </a:rPr>
              <a:t>When did it occur?</a:t>
            </a:r>
          </a:p>
          <a:p>
            <a:pPr lvl="1"/>
            <a:r>
              <a:rPr lang="en-US" dirty="0">
                <a:latin typeface="+mj-lt"/>
              </a:rPr>
              <a:t>Where did it occur?</a:t>
            </a:r>
          </a:p>
          <a:p>
            <a:pPr lvl="1"/>
            <a:r>
              <a:rPr lang="en-US" dirty="0">
                <a:latin typeface="+mj-lt"/>
              </a:rPr>
              <a:t>Was anyone else present?</a:t>
            </a:r>
          </a:p>
          <a:p>
            <a:pPr lvl="1"/>
            <a:endParaRPr lang="en-US" dirty="0"/>
          </a:p>
        </p:txBody>
      </p:sp>
    </p:spTree>
    <p:extLst>
      <p:ext uri="{BB962C8B-B14F-4D97-AF65-F5344CB8AC3E}">
        <p14:creationId xmlns:p14="http://schemas.microsoft.com/office/powerpoint/2010/main" val="2452162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Investigations</a:t>
            </a:r>
          </a:p>
        </p:txBody>
      </p:sp>
      <p:sp>
        <p:nvSpPr>
          <p:cNvPr id="3" name="Content Placeholder 2"/>
          <p:cNvSpPr>
            <a:spLocks noGrp="1"/>
          </p:cNvSpPr>
          <p:nvPr>
            <p:ph idx="1"/>
          </p:nvPr>
        </p:nvSpPr>
        <p:spPr/>
        <p:txBody>
          <a:bodyPr/>
          <a:lstStyle/>
          <a:p>
            <a:r>
              <a:rPr lang="en-US" dirty="0">
                <a:latin typeface="+mj-lt"/>
              </a:rPr>
              <a:t>With the accused</a:t>
            </a:r>
          </a:p>
          <a:p>
            <a:pPr lvl="1"/>
            <a:r>
              <a:rPr lang="en-US" dirty="0">
                <a:latin typeface="+mj-lt"/>
              </a:rPr>
              <a:t>Ask open ended questions</a:t>
            </a:r>
          </a:p>
          <a:p>
            <a:pPr lvl="1"/>
            <a:r>
              <a:rPr lang="en-US" dirty="0">
                <a:latin typeface="+mj-lt"/>
              </a:rPr>
              <a:t>If accused is not providing relevant information then ask more focused questions</a:t>
            </a:r>
          </a:p>
          <a:p>
            <a:pPr lvl="1"/>
            <a:r>
              <a:rPr lang="en-US" dirty="0">
                <a:latin typeface="+mj-lt"/>
              </a:rPr>
              <a:t>If accused claims complainant and/or witnesses are lying, ask why they would lie</a:t>
            </a:r>
          </a:p>
          <a:p>
            <a:pPr lvl="1"/>
            <a:r>
              <a:rPr lang="en-US" dirty="0">
                <a:latin typeface="+mj-lt"/>
              </a:rPr>
              <a:t>Pay attention to “admissions” and clarify such admissions for the record</a:t>
            </a:r>
          </a:p>
        </p:txBody>
      </p:sp>
    </p:spTree>
    <p:extLst>
      <p:ext uri="{BB962C8B-B14F-4D97-AF65-F5344CB8AC3E}">
        <p14:creationId xmlns:p14="http://schemas.microsoft.com/office/powerpoint/2010/main" val="1127197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CFE250-92C1-44B4-BF39-61568C0ECF57}"/>
              </a:ext>
            </a:extLst>
          </p:cNvPr>
          <p:cNvSpPr>
            <a:spLocks noGrp="1"/>
          </p:cNvSpPr>
          <p:nvPr>
            <p:ph idx="1"/>
          </p:nvPr>
        </p:nvSpPr>
        <p:spPr>
          <a:xfrm>
            <a:off x="457200" y="904568"/>
            <a:ext cx="8229600" cy="5669968"/>
          </a:xfrm>
        </p:spPr>
        <p:txBody>
          <a:bodyPr/>
          <a:lstStyle/>
          <a:p>
            <a:pPr marL="109728" indent="0" algn="just">
              <a:buNone/>
            </a:pPr>
            <a:r>
              <a:rPr lang="en-US" b="1" dirty="0">
                <a:latin typeface="+mj-lt"/>
              </a:rPr>
              <a:t>Do the timelines for processing student complaints need to be the same as timelines for employee complaints?</a:t>
            </a:r>
          </a:p>
          <a:p>
            <a:pPr marL="109728" indent="0" algn="just">
              <a:buNone/>
            </a:pPr>
            <a:endParaRPr lang="en-US" dirty="0">
              <a:latin typeface="+mj-lt"/>
            </a:endParaRPr>
          </a:p>
          <a:p>
            <a:pPr marL="109728" indent="0" algn="just">
              <a:buNone/>
            </a:pPr>
            <a:r>
              <a:rPr lang="en-US" dirty="0">
                <a:latin typeface="+mj-lt"/>
              </a:rPr>
              <a:t>Yes, the timelines are the same</a:t>
            </a:r>
          </a:p>
        </p:txBody>
      </p:sp>
    </p:spTree>
    <p:extLst>
      <p:ext uri="{BB962C8B-B14F-4D97-AF65-F5344CB8AC3E}">
        <p14:creationId xmlns:p14="http://schemas.microsoft.com/office/powerpoint/2010/main" val="3597686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C556F3-0C55-4516-9A44-F0857EEE90B3}"/>
              </a:ext>
            </a:extLst>
          </p:cNvPr>
          <p:cNvSpPr>
            <a:spLocks noGrp="1"/>
          </p:cNvSpPr>
          <p:nvPr>
            <p:ph idx="1"/>
          </p:nvPr>
        </p:nvSpPr>
        <p:spPr>
          <a:xfrm>
            <a:off x="457200" y="875071"/>
            <a:ext cx="8229600" cy="5299587"/>
          </a:xfrm>
        </p:spPr>
        <p:txBody>
          <a:bodyPr>
            <a:normAutofit fontScale="70000" lnSpcReduction="20000"/>
          </a:bodyPr>
          <a:lstStyle/>
          <a:p>
            <a:pPr marL="109728" indent="0" algn="just">
              <a:buNone/>
            </a:pPr>
            <a:r>
              <a:rPr lang="en-US" b="1" dirty="0">
                <a:latin typeface="+mj-lt"/>
              </a:rPr>
              <a:t>Could you provide some Factors/Threshold when a complaint implicates the Title IX procedures?</a:t>
            </a:r>
          </a:p>
          <a:p>
            <a:pPr marL="109728" indent="0" algn="just">
              <a:buNone/>
            </a:pPr>
            <a:r>
              <a:rPr lang="en-US" dirty="0">
                <a:latin typeface="+mj-lt"/>
              </a:rPr>
              <a:t> </a:t>
            </a:r>
            <a:br>
              <a:rPr lang="en-US" sz="3000" dirty="0">
                <a:latin typeface="+mj-lt"/>
              </a:rPr>
            </a:br>
            <a:r>
              <a:rPr lang="en-US" sz="3000" dirty="0">
                <a:latin typeface="+mj-lt"/>
              </a:rPr>
              <a:t>When it is so frequent or severe that it creates a hostile or offensive learning or  work environment.</a:t>
            </a:r>
          </a:p>
          <a:p>
            <a:pPr marL="109728" indent="0" algn="just">
              <a:buNone/>
            </a:pPr>
            <a:r>
              <a:rPr lang="en-US" sz="2400" dirty="0">
                <a:latin typeface="+mj-lt"/>
              </a:rPr>
              <a:t>For example:</a:t>
            </a:r>
            <a:endParaRPr lang="en-US" dirty="0">
              <a:latin typeface="+mj-lt"/>
            </a:endParaRPr>
          </a:p>
          <a:p>
            <a:pPr marL="109728" indent="0" algn="just">
              <a:buNone/>
            </a:pPr>
            <a:r>
              <a:rPr lang="en-US" sz="2400" dirty="0">
                <a:latin typeface="+mj-lt"/>
              </a:rPr>
              <a:t>	-Student cannot go to class or be in presence of respondent.</a:t>
            </a:r>
          </a:p>
          <a:p>
            <a:pPr marL="109728" indent="0" algn="just">
              <a:buNone/>
            </a:pPr>
            <a:r>
              <a:rPr lang="en-US" sz="2400" dirty="0">
                <a:latin typeface="+mj-lt"/>
              </a:rPr>
              <a:t>	-Conduct constitutes a crime.</a:t>
            </a:r>
          </a:p>
          <a:p>
            <a:pPr marL="109728" indent="0" algn="just">
              <a:buNone/>
            </a:pPr>
            <a:r>
              <a:rPr lang="en-US" sz="2400" dirty="0">
                <a:latin typeface="+mj-lt"/>
              </a:rPr>
              <a:t>	-Conduct is part of a pattern.</a:t>
            </a:r>
          </a:p>
          <a:p>
            <a:pPr marL="109728" indent="0" algn="just">
              <a:buNone/>
            </a:pPr>
            <a:r>
              <a:rPr lang="en-US" sz="2400" dirty="0">
                <a:latin typeface="+mj-lt"/>
              </a:rPr>
              <a:t>	-Perpetrator has had multiple complaints by different parties</a:t>
            </a:r>
          </a:p>
          <a:p>
            <a:pPr marL="923544" lvl="3" indent="0" algn="just">
              <a:buNone/>
            </a:pPr>
            <a:r>
              <a:rPr lang="en-US" sz="2500" dirty="0">
                <a:solidFill>
                  <a:schemeClr val="tx1"/>
                </a:solidFill>
                <a:latin typeface="+mj-lt"/>
              </a:rPr>
              <a:t>-Perpetrator is employee, in particular an employee with authority over the complainant.</a:t>
            </a:r>
          </a:p>
          <a:p>
            <a:pPr marL="109728" indent="0" algn="just">
              <a:buNone/>
            </a:pPr>
            <a:endParaRPr lang="en-US" sz="2500" dirty="0">
              <a:latin typeface="+mj-lt"/>
            </a:endParaRPr>
          </a:p>
          <a:p>
            <a:pPr marL="109728" indent="0" algn="just">
              <a:buNone/>
            </a:pPr>
            <a:r>
              <a:rPr lang="en-US" sz="3300" dirty="0">
                <a:latin typeface="+mj-lt"/>
              </a:rPr>
              <a:t>Limited to locations, event and circumstances over which the educational entity exercises substantial control over both respondent and context in which sexual harassment occurs.</a:t>
            </a:r>
          </a:p>
          <a:p>
            <a:pPr marL="109728" indent="0" algn="just">
              <a:buNone/>
            </a:pPr>
            <a:br>
              <a:rPr lang="en-US" dirty="0"/>
            </a:br>
            <a:endParaRPr lang="en-US" dirty="0"/>
          </a:p>
        </p:txBody>
      </p:sp>
    </p:spTree>
    <p:extLst>
      <p:ext uri="{BB962C8B-B14F-4D97-AF65-F5344CB8AC3E}">
        <p14:creationId xmlns:p14="http://schemas.microsoft.com/office/powerpoint/2010/main" val="1191615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5413B-7592-4EED-8FE3-F0ED4F6F2B1F}"/>
              </a:ext>
            </a:extLst>
          </p:cNvPr>
          <p:cNvSpPr>
            <a:spLocks noGrp="1"/>
          </p:cNvSpPr>
          <p:nvPr>
            <p:ph type="title"/>
          </p:nvPr>
        </p:nvSpPr>
        <p:spPr>
          <a:xfrm>
            <a:off x="457200" y="898071"/>
            <a:ext cx="8229600" cy="1106424"/>
          </a:xfrm>
        </p:spPr>
        <p:txBody>
          <a:bodyPr>
            <a:normAutofit fontScale="90000"/>
          </a:bodyPr>
          <a:lstStyle/>
          <a:p>
            <a:br>
              <a:rPr lang="en-US" b="1" dirty="0"/>
            </a:br>
            <a:br>
              <a:rPr lang="en-US" b="1" dirty="0"/>
            </a:br>
            <a:br>
              <a:rPr lang="en-US" b="1" dirty="0"/>
            </a:br>
            <a:br>
              <a:rPr lang="en-US" b="1" dirty="0"/>
            </a:br>
            <a:r>
              <a:rPr lang="en-US" sz="3100" b="1" dirty="0">
                <a:solidFill>
                  <a:schemeClr val="tx1"/>
                </a:solidFill>
              </a:rPr>
              <a:t>Does the Title IX coordinator have a duty to file a complaint against the wishes of a complainant? </a:t>
            </a: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2C217AC8-2CE5-4980-9D94-7CF51CD8B54D}"/>
              </a:ext>
            </a:extLst>
          </p:cNvPr>
          <p:cNvSpPr>
            <a:spLocks noGrp="1"/>
          </p:cNvSpPr>
          <p:nvPr>
            <p:ph idx="1"/>
          </p:nvPr>
        </p:nvSpPr>
        <p:spPr/>
        <p:txBody>
          <a:bodyPr>
            <a:normAutofit lnSpcReduction="10000"/>
          </a:bodyPr>
          <a:lstStyle/>
          <a:p>
            <a:pPr marL="109728" indent="0">
              <a:buNone/>
            </a:pPr>
            <a:endParaRPr lang="en-US" dirty="0"/>
          </a:p>
          <a:p>
            <a:pPr marL="109728" indent="0">
              <a:buNone/>
            </a:pPr>
            <a:r>
              <a:rPr lang="en-US" dirty="0">
                <a:latin typeface="+mj-lt"/>
              </a:rPr>
              <a:t>No, the regulations do not automatically impose a duty.  ("The final regulations do not mandate circumstances where a Title IX Coordinator is required to sign a formal complaint; rather, the final regulations leave a Title IX Coordinator with discretion to sign a formal complaint."). </a:t>
            </a:r>
          </a:p>
          <a:p>
            <a:pPr marL="109728" indent="0">
              <a:buNone/>
            </a:pPr>
            <a:endParaRPr lang="en-US" dirty="0">
              <a:latin typeface="+mj-lt"/>
            </a:endParaRPr>
          </a:p>
          <a:p>
            <a:pPr marL="109728" indent="0">
              <a:buNone/>
            </a:pPr>
            <a:r>
              <a:rPr lang="en-US" dirty="0">
                <a:latin typeface="+mj-lt"/>
              </a:rPr>
              <a:t>Standard is “deliberate indifference.”</a:t>
            </a:r>
          </a:p>
          <a:p>
            <a:pPr marL="109728" indent="0">
              <a:buNone/>
            </a:pPr>
            <a:r>
              <a:rPr lang="en-US" dirty="0"/>
              <a:t> </a:t>
            </a:r>
          </a:p>
          <a:p>
            <a:endParaRPr lang="en-US" dirty="0"/>
          </a:p>
        </p:txBody>
      </p:sp>
    </p:spTree>
    <p:extLst>
      <p:ext uri="{BB962C8B-B14F-4D97-AF65-F5344CB8AC3E}">
        <p14:creationId xmlns:p14="http://schemas.microsoft.com/office/powerpoint/2010/main" val="2205313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D1F73-58BA-448F-B9AE-02A67F07D30F}"/>
              </a:ext>
            </a:extLst>
          </p:cNvPr>
          <p:cNvSpPr>
            <a:spLocks noGrp="1"/>
          </p:cNvSpPr>
          <p:nvPr>
            <p:ph type="title"/>
          </p:nvPr>
        </p:nvSpPr>
        <p:spPr>
          <a:xfrm>
            <a:off x="457200" y="832757"/>
            <a:ext cx="8229600" cy="1066800"/>
          </a:xfrm>
        </p:spPr>
        <p:txBody>
          <a:bodyPr>
            <a:normAutofit fontScale="90000"/>
          </a:bodyPr>
          <a:lstStyle/>
          <a:p>
            <a:br>
              <a:rPr lang="en-US" b="1" dirty="0"/>
            </a:br>
            <a:r>
              <a:rPr lang="en-US" sz="3100" b="1" dirty="0">
                <a:solidFill>
                  <a:schemeClr val="tx1"/>
                </a:solidFill>
              </a:rPr>
              <a:t>Without a duty, are there times when a Title IX coordinator </a:t>
            </a:r>
            <a:r>
              <a:rPr lang="en-US" sz="3100" b="1" i="1" dirty="0">
                <a:solidFill>
                  <a:schemeClr val="tx1"/>
                </a:solidFill>
              </a:rPr>
              <a:t>should</a:t>
            </a:r>
            <a:r>
              <a:rPr lang="en-US" sz="3100" b="1" dirty="0">
                <a:solidFill>
                  <a:schemeClr val="tx1"/>
                </a:solidFill>
              </a:rPr>
              <a:t> sign a complaint against a complainant's wishes? </a:t>
            </a:r>
            <a:br>
              <a:rPr lang="en-US" dirty="0"/>
            </a:br>
            <a:endParaRPr lang="en-US" dirty="0"/>
          </a:p>
        </p:txBody>
      </p:sp>
      <p:sp>
        <p:nvSpPr>
          <p:cNvPr id="3" name="Content Placeholder 2">
            <a:extLst>
              <a:ext uri="{FF2B5EF4-FFF2-40B4-BE49-F238E27FC236}">
                <a16:creationId xmlns:a16="http://schemas.microsoft.com/office/drawing/2014/main" id="{776ED2EA-30D3-4795-BE14-F5EE35426C44}"/>
              </a:ext>
            </a:extLst>
          </p:cNvPr>
          <p:cNvSpPr>
            <a:spLocks noGrp="1"/>
          </p:cNvSpPr>
          <p:nvPr>
            <p:ph idx="1"/>
          </p:nvPr>
        </p:nvSpPr>
        <p:spPr>
          <a:xfrm>
            <a:off x="457200" y="2073729"/>
            <a:ext cx="8229600" cy="4500807"/>
          </a:xfrm>
        </p:spPr>
        <p:txBody>
          <a:bodyPr>
            <a:normAutofit fontScale="92500" lnSpcReduction="10000"/>
          </a:bodyPr>
          <a:lstStyle/>
          <a:p>
            <a:pPr marL="109728" lvl="0" indent="0" fontAlgn="ctr">
              <a:buNone/>
            </a:pPr>
            <a:r>
              <a:rPr lang="en-US" dirty="0">
                <a:latin typeface="+mj-lt"/>
              </a:rPr>
              <a:t>-If a recipient has actual knowledge of a pattern of alleged sexual harassment by a perpetrator in a position of authority.</a:t>
            </a:r>
          </a:p>
          <a:p>
            <a:pPr marL="109728" indent="0">
              <a:buNone/>
            </a:pPr>
            <a:r>
              <a:rPr lang="en-US" dirty="0">
                <a:latin typeface="+mj-lt"/>
              </a:rPr>
              <a:t> </a:t>
            </a:r>
          </a:p>
          <a:p>
            <a:pPr marL="109728" lvl="0" indent="0" fontAlgn="ctr">
              <a:buNone/>
            </a:pPr>
            <a:r>
              <a:rPr lang="en-US" dirty="0">
                <a:latin typeface="+mj-lt"/>
              </a:rPr>
              <a:t>-Upon receiving multiple reports against a respondent. </a:t>
            </a:r>
          </a:p>
          <a:p>
            <a:pPr marL="109728" lvl="0" indent="0" fontAlgn="ctr">
              <a:buNone/>
            </a:pPr>
            <a:r>
              <a:rPr lang="en-US" dirty="0">
                <a:latin typeface="+mj-lt"/>
              </a:rPr>
              <a:t> </a:t>
            </a:r>
          </a:p>
          <a:p>
            <a:pPr marL="109728" lvl="0" indent="0" fontAlgn="ctr">
              <a:buNone/>
            </a:pPr>
            <a:r>
              <a:rPr lang="en-US" dirty="0">
                <a:latin typeface="+mj-lt"/>
              </a:rPr>
              <a:t>-For allegations against employees, a coordinator may sign if the school " wishes to investigate allegations in order to determine whether the recipient has probable cause of employee sexual misconduct that affect the recipient’s ESSA obligations." </a:t>
            </a:r>
          </a:p>
          <a:p>
            <a:endParaRPr lang="en-US" dirty="0">
              <a:latin typeface="+mj-lt"/>
            </a:endParaRP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7694986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sler Theme">
  <a:themeElements>
    <a:clrScheme name="Custom 5">
      <a:dk1>
        <a:sysClr val="windowText" lastClr="000000"/>
      </a:dk1>
      <a:lt1>
        <a:sysClr val="window" lastClr="FFFFFF"/>
      </a:lt1>
      <a:dk2>
        <a:srgbClr val="424456"/>
      </a:dk2>
      <a:lt2>
        <a:srgbClr val="DEDEDE"/>
      </a:lt2>
      <a:accent1>
        <a:srgbClr val="3E3F67"/>
      </a:accent1>
      <a:accent2>
        <a:srgbClr val="3F6E8C"/>
      </a:accent2>
      <a:accent3>
        <a:srgbClr val="5C92B5"/>
      </a:accent3>
      <a:accent4>
        <a:srgbClr val="C4652D"/>
      </a:accent4>
      <a:accent5>
        <a:srgbClr val="8B5D3D"/>
      </a:accent5>
      <a:accent6>
        <a:srgbClr val="5C92B5"/>
      </a:accent6>
      <a:hlink>
        <a:srgbClr val="67AFBD"/>
      </a:hlink>
      <a:folHlink>
        <a:srgbClr val="A1834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WP PowerPoint Theme (01346587xAED82)</Template>
  <TotalTime>2245</TotalTime>
  <Words>1433</Words>
  <Application>Microsoft Office PowerPoint</Application>
  <PresentationFormat>On-screen Show (4:3)</PresentationFormat>
  <Paragraphs>115</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Calibri</vt:lpstr>
      <vt:lpstr>Constantia</vt:lpstr>
      <vt:lpstr>Georgia</vt:lpstr>
      <vt:lpstr>Tahoma</vt:lpstr>
      <vt:lpstr>Wingdings 2</vt:lpstr>
      <vt:lpstr>Wisler Theme</vt:lpstr>
      <vt:lpstr>TITLE IX COMPLIANCE </vt:lpstr>
      <vt:lpstr>Conducting Investigations</vt:lpstr>
      <vt:lpstr>Investigations</vt:lpstr>
      <vt:lpstr>Investigations</vt:lpstr>
      <vt:lpstr>Investigations</vt:lpstr>
      <vt:lpstr>PowerPoint Presentation</vt:lpstr>
      <vt:lpstr>PowerPoint Presentation</vt:lpstr>
      <vt:lpstr>    Does the Title IX coordinator have a duty to file a complaint against the wishes of a complainant?    </vt:lpstr>
      <vt:lpstr> Without a duty, are there times when a Title IX coordinator should sign a complaint against a complainant's wishes?  </vt:lpstr>
      <vt:lpstr>PowerPoint Presentation</vt:lpstr>
      <vt:lpstr>PowerPoint Presentation</vt:lpstr>
      <vt:lpstr>PowerPoint Presentation</vt:lpstr>
      <vt:lpstr> How does an investigator and/or decision maker decide whether evidence can be considered (cont.)? </vt:lpstr>
      <vt:lpstr>PowerPoint Presentation</vt:lpstr>
      <vt:lpstr>PowerPoint Presentation</vt:lpstr>
      <vt:lpstr>PowerPoint Presentation</vt:lpstr>
      <vt:lpstr>Is a hearing required?</vt:lpstr>
      <vt:lpstr>PowerPoint Presentation</vt:lpstr>
      <vt:lpstr> Do the Title IX regulations override a union employees right to arbitration?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Meredith Braverman</dc:creator>
  <cp:lastModifiedBy>Kenneth A. Roos</cp:lastModifiedBy>
  <cp:revision>149</cp:revision>
  <cp:lastPrinted>2020-08-26T14:37:01Z</cp:lastPrinted>
  <dcterms:created xsi:type="dcterms:W3CDTF">2020-07-17T14:23:33Z</dcterms:created>
  <dcterms:modified xsi:type="dcterms:W3CDTF">2021-01-11T20:27:26Z</dcterms:modified>
</cp:coreProperties>
</file>