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7772400" cy="100584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46" d="100"/>
          <a:sy n="46" d="100"/>
        </p:scale>
        <p:origin x="200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DF835-AAF6-4B5E-9627-B8BBE1309016}" type="datetimeFigureOut">
              <a:rPr lang="en-US" smtClean="0"/>
              <a:t>8/27/2024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20EED-01AB-43CB-B8E9-BEFDE4953C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1132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DF835-AAF6-4B5E-9627-B8BBE1309016}" type="datetimeFigureOut">
              <a:rPr lang="en-US" smtClean="0"/>
              <a:t>8/27/2024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20EED-01AB-43CB-B8E9-BEFDE4953C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6927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DF835-AAF6-4B5E-9627-B8BBE1309016}" type="datetimeFigureOut">
              <a:rPr lang="en-US" smtClean="0"/>
              <a:t>8/27/2024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20EED-01AB-43CB-B8E9-BEFDE4953C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976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DF835-AAF6-4B5E-9627-B8BBE1309016}" type="datetimeFigureOut">
              <a:rPr lang="en-US" smtClean="0"/>
              <a:t>8/27/2024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20EED-01AB-43CB-B8E9-BEFDE4953C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735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DF835-AAF6-4B5E-9627-B8BBE1309016}" type="datetimeFigureOut">
              <a:rPr lang="en-US" smtClean="0"/>
              <a:t>8/27/2024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20EED-01AB-43CB-B8E9-BEFDE4953C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501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DF835-AAF6-4B5E-9627-B8BBE1309016}" type="datetimeFigureOut">
              <a:rPr lang="en-US" smtClean="0"/>
              <a:t>8/27/2024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20EED-01AB-43CB-B8E9-BEFDE4953C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1878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DF835-AAF6-4B5E-9627-B8BBE1309016}" type="datetimeFigureOut">
              <a:rPr lang="en-US" smtClean="0"/>
              <a:t>8/27/2024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20EED-01AB-43CB-B8E9-BEFDE4953C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714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DF835-AAF6-4B5E-9627-B8BBE1309016}" type="datetimeFigureOut">
              <a:rPr lang="en-US" smtClean="0"/>
              <a:t>8/27/2024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20EED-01AB-43CB-B8E9-BEFDE4953C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3883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DF835-AAF6-4B5E-9627-B8BBE1309016}" type="datetimeFigureOut">
              <a:rPr lang="en-US" smtClean="0"/>
              <a:t>8/27/2024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20EED-01AB-43CB-B8E9-BEFDE4953C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1209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DF835-AAF6-4B5E-9627-B8BBE1309016}" type="datetimeFigureOut">
              <a:rPr lang="en-US" smtClean="0"/>
              <a:t>8/27/2024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20EED-01AB-43CB-B8E9-BEFDE4953C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0660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DF835-AAF6-4B5E-9627-B8BBE1309016}" type="datetimeFigureOut">
              <a:rPr lang="en-US" smtClean="0"/>
              <a:t>8/27/2024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20EED-01AB-43CB-B8E9-BEFDE4953C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4822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6DF835-AAF6-4B5E-9627-B8BBE1309016}" type="datetimeFigureOut">
              <a:rPr lang="en-US" smtClean="0"/>
              <a:t>8/27/2024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C20EED-01AB-43CB-B8E9-BEFDE4953C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662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29" y="-397939"/>
            <a:ext cx="7760493" cy="1041204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21095" y="-245621"/>
            <a:ext cx="517096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6600" dirty="0">
                <a:solidFill>
                  <a:prstClr val="black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MENU</a:t>
            </a:r>
            <a:r>
              <a:rPr lang="en-US" sz="2400" dirty="0">
                <a:solidFill>
                  <a:prstClr val="black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 </a:t>
            </a:r>
            <a:r>
              <a:rPr lang="en-US" sz="2400" dirty="0">
                <a:solidFill>
                  <a:prstClr val="black"/>
                </a:solidFill>
                <a:latin typeface="Century Gothic" panose="020B0502020202020204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Roary’s Cafe </a:t>
            </a:r>
            <a:endParaRPr lang="en-US" sz="6600" dirty="0">
              <a:solidFill>
                <a:prstClr val="black"/>
              </a:solidFill>
              <a:latin typeface="Century Gothic" panose="020B0502020202020204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7407" y="899729"/>
            <a:ext cx="5378507" cy="11825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>
              <a:lnSpc>
                <a:spcPct val="120000"/>
              </a:lnSpc>
              <a:tabLst>
                <a:tab pos="114300" algn="l"/>
                <a:tab pos="4289425" algn="r"/>
              </a:tabLst>
            </a:pPr>
            <a:r>
              <a:rPr lang="en-US" sz="1000" b="1" dirty="0">
                <a:solidFill>
                  <a:srgbClr val="3C3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Good Morning:</a:t>
            </a:r>
            <a:endParaRPr lang="en-US" sz="1000" dirty="0">
              <a:solidFill>
                <a:srgbClr val="3C3C3B"/>
              </a:solidFill>
              <a:latin typeface="Century Gothic" panose="020B0502020202020204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defTabSz="457200">
              <a:lnSpc>
                <a:spcPct val="120000"/>
              </a:lnSpc>
              <a:tabLst>
                <a:tab pos="114300" algn="l"/>
                <a:tab pos="4289425" algn="r"/>
              </a:tabLst>
            </a:pPr>
            <a:r>
              <a:rPr lang="en-US" sz="1000" b="1" dirty="0">
                <a:solidFill>
                  <a:srgbClr val="3C3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Grill &amp; Co:</a:t>
            </a:r>
            <a:endParaRPr lang="en-US" sz="1000" dirty="0">
              <a:solidFill>
                <a:srgbClr val="3C3C3B"/>
              </a:solidFill>
              <a:latin typeface="Century Gothic" panose="020B0502020202020204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defTabSz="457200">
              <a:lnSpc>
                <a:spcPct val="120000"/>
              </a:lnSpc>
              <a:tabLst>
                <a:tab pos="114300" algn="l"/>
                <a:tab pos="4289425" algn="r"/>
              </a:tabLst>
            </a:pPr>
            <a:r>
              <a:rPr lang="en-US" sz="1000" b="1" dirty="0">
                <a:solidFill>
                  <a:srgbClr val="3C3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Italian Kitchen: </a:t>
            </a:r>
          </a:p>
          <a:p>
            <a:pPr defTabSz="457200">
              <a:lnSpc>
                <a:spcPct val="120000"/>
              </a:lnSpc>
              <a:tabLst>
                <a:tab pos="114300" algn="l"/>
                <a:tab pos="4289425" algn="r"/>
              </a:tabLst>
            </a:pPr>
            <a:r>
              <a:rPr lang="en-US" sz="1000" b="1" dirty="0">
                <a:solidFill>
                  <a:srgbClr val="3C3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Market St. Deli:</a:t>
            </a:r>
          </a:p>
          <a:p>
            <a:pPr defTabSz="457200">
              <a:lnSpc>
                <a:spcPct val="120000"/>
              </a:lnSpc>
              <a:tabLst>
                <a:tab pos="114300" algn="l"/>
                <a:tab pos="4289425" algn="r"/>
              </a:tabLst>
            </a:pPr>
            <a:r>
              <a:rPr lang="en-US" sz="1000" b="1" dirty="0">
                <a:solidFill>
                  <a:srgbClr val="3C3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Market St. Deli:</a:t>
            </a:r>
            <a:r>
              <a:rPr lang="en-US" sz="1000" dirty="0">
                <a:solidFill>
                  <a:srgbClr val="3C3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</a:p>
          <a:p>
            <a:pPr defTabSz="457200">
              <a:lnSpc>
                <a:spcPct val="120000"/>
              </a:lnSpc>
              <a:tabLst>
                <a:tab pos="114300" algn="l"/>
                <a:tab pos="4289425" algn="r"/>
              </a:tabLst>
            </a:pPr>
            <a:r>
              <a:rPr lang="en-US" sz="1000" b="1" dirty="0">
                <a:solidFill>
                  <a:srgbClr val="3C3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Simply Salads:</a:t>
            </a:r>
            <a:endParaRPr lang="en-US" sz="1000" dirty="0">
              <a:solidFill>
                <a:srgbClr val="3C3C3B"/>
              </a:solidFill>
              <a:latin typeface="Century Gothic" panose="020B0502020202020204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38357" y="2156668"/>
            <a:ext cx="5378507" cy="17365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>
              <a:lnSpc>
                <a:spcPct val="120000"/>
              </a:lnSpc>
              <a:tabLst>
                <a:tab pos="114300" algn="l"/>
                <a:tab pos="4289425" algn="r"/>
              </a:tabLst>
            </a:pPr>
            <a:r>
              <a:rPr lang="en-US" sz="1000" b="1" dirty="0">
                <a:solidFill>
                  <a:srgbClr val="3C3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Good Morning</a:t>
            </a:r>
            <a:r>
              <a:rPr lang="en-US" sz="1000" b="1" i="1" dirty="0">
                <a:solidFill>
                  <a:srgbClr val="3C3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:</a:t>
            </a:r>
            <a:r>
              <a:rPr lang="en-US" sz="1000" dirty="0">
                <a:solidFill>
                  <a:srgbClr val="3C3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smoked salmon lox bagel with red onion, capers and cream cheese</a:t>
            </a:r>
          </a:p>
          <a:p>
            <a:pPr defTabSz="457200">
              <a:lnSpc>
                <a:spcPct val="120000"/>
              </a:lnSpc>
              <a:tabLst>
                <a:tab pos="114300" algn="l"/>
                <a:tab pos="4289425" algn="r"/>
              </a:tabLst>
            </a:pPr>
            <a:r>
              <a:rPr lang="en-US" sz="1000" b="1" dirty="0">
                <a:solidFill>
                  <a:srgbClr val="3C3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Grill &amp; Co: </a:t>
            </a:r>
            <a:r>
              <a:rPr lang="en-US" sz="1000" dirty="0">
                <a:solidFill>
                  <a:srgbClr val="3C3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fish, chicken, beef, shrimp tacos served with Spanish rice, salsa, sour cream, jalapeno, cheddar cheese, lettuce hard or soft shells</a:t>
            </a:r>
          </a:p>
          <a:p>
            <a:pPr defTabSz="457200">
              <a:lnSpc>
                <a:spcPct val="120000"/>
              </a:lnSpc>
              <a:tabLst>
                <a:tab pos="114300" algn="l"/>
                <a:tab pos="4289425" algn="r"/>
              </a:tabLst>
            </a:pPr>
            <a:r>
              <a:rPr lang="en-US" sz="1000" b="1" dirty="0">
                <a:solidFill>
                  <a:srgbClr val="3C3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Italian Kitchen: </a:t>
            </a:r>
            <a:r>
              <a:rPr lang="en-US" sz="1000" dirty="0">
                <a:solidFill>
                  <a:srgbClr val="3C3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plain pizza, buffalo chicken pizza</a:t>
            </a:r>
          </a:p>
          <a:p>
            <a:pPr defTabSz="457200">
              <a:lnSpc>
                <a:spcPct val="120000"/>
              </a:lnSpc>
              <a:tabLst>
                <a:tab pos="114300" algn="l"/>
                <a:tab pos="4289425" algn="r"/>
              </a:tabLst>
            </a:pPr>
            <a:r>
              <a:rPr lang="en-US" sz="1000" b="1" dirty="0">
                <a:solidFill>
                  <a:srgbClr val="3C3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Market St. Deli:</a:t>
            </a:r>
            <a:r>
              <a:rPr lang="en-US" sz="1000" dirty="0">
                <a:solidFill>
                  <a:srgbClr val="3C3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turkey </a:t>
            </a:r>
            <a:r>
              <a:rPr lang="en-US" sz="1000" dirty="0" err="1">
                <a:solidFill>
                  <a:srgbClr val="3C3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blt</a:t>
            </a:r>
            <a:r>
              <a:rPr lang="en-US" sz="1000" dirty="0">
                <a:solidFill>
                  <a:srgbClr val="3C3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with pepperjack cheese on a brioche bun</a:t>
            </a:r>
          </a:p>
          <a:p>
            <a:pPr defTabSz="457200">
              <a:lnSpc>
                <a:spcPct val="120000"/>
              </a:lnSpc>
              <a:tabLst>
                <a:tab pos="114300" algn="l"/>
                <a:tab pos="4289425" algn="r"/>
              </a:tabLst>
            </a:pPr>
            <a:r>
              <a:rPr lang="en-US" sz="1000" b="1" dirty="0">
                <a:solidFill>
                  <a:srgbClr val="3C3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Market St. Deli: </a:t>
            </a:r>
            <a:r>
              <a:rPr lang="en-US" sz="1000" dirty="0">
                <a:solidFill>
                  <a:srgbClr val="3C3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caprese ciabatta with tomato, fresh mozzarella, pesto and arugula</a:t>
            </a:r>
          </a:p>
          <a:p>
            <a:pPr defTabSz="457200">
              <a:lnSpc>
                <a:spcPct val="120000"/>
              </a:lnSpc>
              <a:tabLst>
                <a:tab pos="114300" algn="l"/>
                <a:tab pos="4289425" algn="r"/>
              </a:tabLst>
            </a:pPr>
            <a:r>
              <a:rPr lang="en-US" sz="1000" b="1" dirty="0">
                <a:solidFill>
                  <a:srgbClr val="3C3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Simply Salads: </a:t>
            </a:r>
            <a:r>
              <a:rPr lang="en-US" sz="1000" dirty="0">
                <a:solidFill>
                  <a:srgbClr val="3C3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grilled salmon Caesar salad with parmesan cheese, tomato and croutons</a:t>
            </a:r>
          </a:p>
          <a:p>
            <a:pPr defTabSz="457200">
              <a:lnSpc>
                <a:spcPct val="120000"/>
              </a:lnSpc>
              <a:tabLst>
                <a:tab pos="114300" algn="l"/>
                <a:tab pos="4289425" algn="r"/>
              </a:tabLst>
            </a:pPr>
            <a:r>
              <a:rPr lang="en-US" sz="1000" b="1" dirty="0">
                <a:solidFill>
                  <a:srgbClr val="3C3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Simply Salads: </a:t>
            </a:r>
            <a:r>
              <a:rPr lang="en-US" sz="1000" dirty="0">
                <a:solidFill>
                  <a:srgbClr val="3C3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garden salad with boiled egg, cucumber, tomato and carrot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0" y="5979996"/>
            <a:ext cx="710048" cy="3543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>
              <a:lnSpc>
                <a:spcPts val="2000"/>
              </a:lnSpc>
            </a:pPr>
            <a:r>
              <a:rPr lang="en-US" sz="2200" b="1" dirty="0">
                <a:solidFill>
                  <a:srgbClr val="C7CE6F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TH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16786" y="4445509"/>
            <a:ext cx="631456" cy="35439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 defTabSz="457200">
              <a:lnSpc>
                <a:spcPts val="2000"/>
              </a:lnSpc>
            </a:pPr>
            <a:r>
              <a:rPr lang="en-US" sz="2200" b="1" dirty="0">
                <a:solidFill>
                  <a:srgbClr val="C7CE6F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W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21960" y="3293774"/>
            <a:ext cx="631456" cy="3543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>
              <a:lnSpc>
                <a:spcPts val="2000"/>
              </a:lnSpc>
            </a:pPr>
            <a:r>
              <a:rPr lang="en-US" sz="2200" b="1" dirty="0">
                <a:solidFill>
                  <a:srgbClr val="C7CE6F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46247" y="1315391"/>
            <a:ext cx="631456" cy="35439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 defTabSz="457200">
              <a:lnSpc>
                <a:spcPts val="2000"/>
              </a:lnSpc>
            </a:pPr>
            <a:r>
              <a:rPr lang="en-US" sz="2200" b="1" dirty="0">
                <a:solidFill>
                  <a:srgbClr val="C7CE6F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</a:t>
            </a:r>
          </a:p>
        </p:txBody>
      </p:sp>
      <p:cxnSp>
        <p:nvCxnSpPr>
          <p:cNvPr id="17" name="Straight Connector 16"/>
          <p:cNvCxnSpPr>
            <a:cxnSpLocks/>
          </p:cNvCxnSpPr>
          <p:nvPr/>
        </p:nvCxnSpPr>
        <p:spPr>
          <a:xfrm>
            <a:off x="618186" y="7026413"/>
            <a:ext cx="5744315" cy="0"/>
          </a:xfrm>
          <a:prstGeom prst="line">
            <a:avLst/>
          </a:prstGeom>
          <a:noFill/>
          <a:ln w="12700" cap="flat" cmpd="sng" algn="ctr">
            <a:solidFill>
              <a:sysClr val="window" lastClr="FFFFFF">
                <a:lumMod val="85000"/>
              </a:sysClr>
            </a:solidFill>
            <a:prstDash val="solid"/>
          </a:ln>
          <a:effectLst/>
        </p:spPr>
      </p:cxnSp>
      <p:cxnSp>
        <p:nvCxnSpPr>
          <p:cNvPr id="18" name="Straight Connector 17"/>
          <p:cNvCxnSpPr>
            <a:cxnSpLocks/>
          </p:cNvCxnSpPr>
          <p:nvPr/>
        </p:nvCxnSpPr>
        <p:spPr>
          <a:xfrm>
            <a:off x="660152" y="3880624"/>
            <a:ext cx="5718346" cy="0"/>
          </a:xfrm>
          <a:prstGeom prst="line">
            <a:avLst/>
          </a:prstGeom>
          <a:noFill/>
          <a:ln w="12700" cap="flat" cmpd="sng" algn="ctr">
            <a:solidFill>
              <a:sysClr val="window" lastClr="FFFFFF">
                <a:lumMod val="85000"/>
              </a:sysClr>
            </a:solidFill>
            <a:prstDash val="solid"/>
          </a:ln>
          <a:effectLst/>
        </p:spPr>
      </p:cxnSp>
      <p:sp>
        <p:nvSpPr>
          <p:cNvPr id="36" name="TextBox 35"/>
          <p:cNvSpPr txBox="1"/>
          <p:nvPr/>
        </p:nvSpPr>
        <p:spPr>
          <a:xfrm>
            <a:off x="57029" y="7576857"/>
            <a:ext cx="631456" cy="35439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 defTabSz="457200">
              <a:lnSpc>
                <a:spcPts val="2000"/>
              </a:lnSpc>
            </a:pPr>
            <a:r>
              <a:rPr lang="en-US" sz="2200" b="1" dirty="0">
                <a:solidFill>
                  <a:srgbClr val="C7CE6F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F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818434" y="203146"/>
            <a:ext cx="243947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>
                <a:latin typeface="Century Gothic" panose="020B0502020202020204" pitchFamily="34" charset="0"/>
                <a:cs typeface="Segoe UI Semilight" panose="020B0402040204020203" pitchFamily="34" charset="0"/>
              </a:rPr>
              <a:t>Week of September 3rd , 2024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907" y="9733496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200" dirty="0">
              <a:latin typeface="Century Gothic" panose="020B0502020202020204" pitchFamily="34" charset="0"/>
              <a:cs typeface="Segoe UI Semilight" panose="020B0402040204020203" pitchFamily="34" charset="0"/>
            </a:endParaRPr>
          </a:p>
          <a:p>
            <a:pPr algn="ctr"/>
            <a:endParaRPr lang="en-US" sz="1200" dirty="0">
              <a:latin typeface="Century Gothic" panose="020B0502020202020204" pitchFamily="34" charset="0"/>
              <a:cs typeface="Segoe UI Semilight" panose="020B0402040204020203" pitchFamily="34" charset="0"/>
            </a:endParaRPr>
          </a:p>
        </p:txBody>
      </p:sp>
      <p:sp>
        <p:nvSpPr>
          <p:cNvPr id="30" name="TextBox 22">
            <a:extLst>
              <a:ext uri="{FF2B5EF4-FFF2-40B4-BE49-F238E27FC236}">
                <a16:creationId xmlns:a16="http://schemas.microsoft.com/office/drawing/2014/main" id="{83246C9E-A396-48E9-9345-D569EAB6E358}"/>
              </a:ext>
            </a:extLst>
          </p:cNvPr>
          <p:cNvSpPr txBox="1"/>
          <p:nvPr/>
        </p:nvSpPr>
        <p:spPr>
          <a:xfrm>
            <a:off x="927821" y="9149568"/>
            <a:ext cx="508904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 dirty="0">
                <a:latin typeface="Century Gothic" panose="020B0502020202020204" pitchFamily="34" charset="0"/>
                <a:cs typeface="Segoe UI Semilight" panose="020B0402040204020203" pitchFamily="34" charset="0"/>
              </a:rPr>
              <a:t>If you have a food allergy, please notify us.</a:t>
            </a:r>
          </a:p>
          <a:p>
            <a:pPr algn="ctr"/>
            <a:endParaRPr lang="en-US" sz="1000" dirty="0">
              <a:latin typeface="Century Gothic" panose="020B0502020202020204" pitchFamily="34" charset="0"/>
              <a:cs typeface="Segoe UI Semilight" panose="020B0402040204020203" pitchFamily="34" charset="0"/>
            </a:endParaRPr>
          </a:p>
          <a:p>
            <a:pPr algn="ctr"/>
            <a:r>
              <a:rPr lang="en-US" sz="1000" dirty="0">
                <a:latin typeface="Century Gothic" panose="020B0502020202020204" pitchFamily="34" charset="0"/>
                <a:cs typeface="Segoe UI Semilight" panose="020B0402040204020203" pitchFamily="34" charset="0"/>
              </a:rPr>
              <a:t>Contact</a:t>
            </a:r>
          </a:p>
          <a:p>
            <a:pPr algn="ctr"/>
            <a:r>
              <a:rPr lang="en-US" sz="1000" dirty="0">
                <a:latin typeface="Century Gothic" panose="020B0502020202020204" pitchFamily="34" charset="0"/>
                <a:cs typeface="Segoe UI Semilight" panose="020B0402040204020203" pitchFamily="34" charset="0"/>
              </a:rPr>
              <a:t>Erika Leach at 215-751-8315</a:t>
            </a:r>
          </a:p>
          <a:p>
            <a:pPr algn="ctr"/>
            <a:r>
              <a:rPr lang="en-US" sz="1000" dirty="0">
                <a:latin typeface="Century Gothic" panose="020B0502020202020204" pitchFamily="34" charset="0"/>
                <a:cs typeface="Segoe UI Semilight" panose="020B0402040204020203" pitchFamily="34" charset="0"/>
              </a:rPr>
              <a:t>Erika.Leach@compass-usa.com</a:t>
            </a:r>
            <a:endParaRPr lang="en-US" sz="1000" dirty="0"/>
          </a:p>
        </p:txBody>
      </p:sp>
      <p:cxnSp>
        <p:nvCxnSpPr>
          <p:cNvPr id="31" name="Straight Connector 30"/>
          <p:cNvCxnSpPr>
            <a:cxnSpLocks/>
          </p:cNvCxnSpPr>
          <p:nvPr/>
        </p:nvCxnSpPr>
        <p:spPr>
          <a:xfrm>
            <a:off x="309296" y="2192210"/>
            <a:ext cx="5821116" cy="21353"/>
          </a:xfrm>
          <a:prstGeom prst="line">
            <a:avLst/>
          </a:prstGeom>
          <a:noFill/>
          <a:ln w="12700" cap="flat" cmpd="sng" algn="ctr">
            <a:solidFill>
              <a:sysClr val="window" lastClr="FFFFFF">
                <a:lumMod val="85000"/>
              </a:sysClr>
            </a:solidFill>
            <a:prstDash val="solid"/>
          </a:ln>
          <a:effectLst/>
        </p:spPr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144FB889-34C1-0FE0-CA4F-5F23DAF9143C}"/>
              </a:ext>
            </a:extLst>
          </p:cNvPr>
          <p:cNvSpPr txBox="1"/>
          <p:nvPr/>
        </p:nvSpPr>
        <p:spPr>
          <a:xfrm>
            <a:off x="5850168" y="700280"/>
            <a:ext cx="633867" cy="16243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200">
              <a:lnSpc>
                <a:spcPct val="120000"/>
              </a:lnSpc>
              <a:tabLst>
                <a:tab pos="114300" algn="l"/>
                <a:tab pos="4289425" algn="r"/>
              </a:tabLst>
            </a:pPr>
            <a:r>
              <a:rPr lang="en-US" sz="1050" b="1" dirty="0">
                <a:solidFill>
                  <a:srgbClr val="3C3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$5.99</a:t>
            </a:r>
          </a:p>
          <a:p>
            <a:pPr algn="r" defTabSz="457200">
              <a:lnSpc>
                <a:spcPct val="120000"/>
              </a:lnSpc>
              <a:tabLst>
                <a:tab pos="114300" algn="l"/>
                <a:tab pos="4289425" algn="r"/>
              </a:tabLst>
            </a:pPr>
            <a:r>
              <a:rPr lang="en-US" sz="1050" b="1" dirty="0">
                <a:solidFill>
                  <a:srgbClr val="3C3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$13.99</a:t>
            </a:r>
          </a:p>
          <a:p>
            <a:pPr algn="r" defTabSz="457200">
              <a:lnSpc>
                <a:spcPct val="120000"/>
              </a:lnSpc>
              <a:tabLst>
                <a:tab pos="114300" algn="l"/>
                <a:tab pos="4289425" algn="r"/>
              </a:tabLst>
            </a:pPr>
            <a:r>
              <a:rPr lang="en-US" sz="1050" b="1" dirty="0">
                <a:solidFill>
                  <a:srgbClr val="3C3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$3.15</a:t>
            </a:r>
          </a:p>
          <a:p>
            <a:pPr algn="r" defTabSz="457200">
              <a:lnSpc>
                <a:spcPct val="120000"/>
              </a:lnSpc>
              <a:tabLst>
                <a:tab pos="114300" algn="l"/>
                <a:tab pos="4289425" algn="r"/>
              </a:tabLst>
            </a:pPr>
            <a:r>
              <a:rPr lang="en-US" sz="1050" b="1" dirty="0">
                <a:solidFill>
                  <a:srgbClr val="3C3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$7.09</a:t>
            </a:r>
          </a:p>
          <a:p>
            <a:pPr algn="r" defTabSz="457200">
              <a:lnSpc>
                <a:spcPct val="120000"/>
              </a:lnSpc>
              <a:tabLst>
                <a:tab pos="114300" algn="l"/>
                <a:tab pos="4289425" algn="r"/>
              </a:tabLst>
            </a:pPr>
            <a:r>
              <a:rPr lang="en-US" sz="1050" b="1" dirty="0">
                <a:solidFill>
                  <a:srgbClr val="3C3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$7.09</a:t>
            </a:r>
          </a:p>
          <a:p>
            <a:pPr algn="r" defTabSz="457200">
              <a:lnSpc>
                <a:spcPct val="120000"/>
              </a:lnSpc>
              <a:tabLst>
                <a:tab pos="114300" algn="l"/>
                <a:tab pos="4289425" algn="r"/>
              </a:tabLst>
            </a:pPr>
            <a:r>
              <a:rPr lang="en-US" sz="1050" b="1" dirty="0">
                <a:solidFill>
                  <a:srgbClr val="3C3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$7.09</a:t>
            </a:r>
          </a:p>
          <a:p>
            <a:pPr algn="r" defTabSz="457200">
              <a:lnSpc>
                <a:spcPct val="120000"/>
              </a:lnSpc>
              <a:tabLst>
                <a:tab pos="114300" algn="l"/>
                <a:tab pos="4289425" algn="r"/>
              </a:tabLst>
            </a:pPr>
            <a:r>
              <a:rPr lang="en-US" sz="1050" b="1" dirty="0">
                <a:solidFill>
                  <a:srgbClr val="3C3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$7.09</a:t>
            </a:r>
          </a:p>
          <a:p>
            <a:pPr algn="r" defTabSz="457200">
              <a:lnSpc>
                <a:spcPct val="120000"/>
              </a:lnSpc>
              <a:tabLst>
                <a:tab pos="114300" algn="l"/>
                <a:tab pos="4289425" algn="r"/>
              </a:tabLst>
            </a:pPr>
            <a:endParaRPr lang="en-US" sz="1050" b="1" dirty="0">
              <a:solidFill>
                <a:srgbClr val="3C3C3B"/>
              </a:solidFill>
              <a:latin typeface="Century Gothic" panose="020B0502020202020204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42E5DB1-C68F-35E8-F14C-1C6DCAD330A5}"/>
              </a:ext>
            </a:extLst>
          </p:cNvPr>
          <p:cNvSpPr txBox="1"/>
          <p:nvPr/>
        </p:nvSpPr>
        <p:spPr>
          <a:xfrm>
            <a:off x="5924705" y="2271916"/>
            <a:ext cx="633866" cy="13667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200">
              <a:lnSpc>
                <a:spcPct val="120000"/>
              </a:lnSpc>
              <a:tabLst>
                <a:tab pos="114300" algn="l"/>
                <a:tab pos="4289425" algn="r"/>
              </a:tabLst>
            </a:pPr>
            <a:r>
              <a:rPr lang="en-US" sz="1000" b="1" dirty="0">
                <a:solidFill>
                  <a:srgbClr val="3C3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$5.99</a:t>
            </a:r>
          </a:p>
          <a:p>
            <a:pPr algn="r" defTabSz="457200">
              <a:lnSpc>
                <a:spcPct val="120000"/>
              </a:lnSpc>
              <a:tabLst>
                <a:tab pos="114300" algn="l"/>
                <a:tab pos="4289425" algn="r"/>
              </a:tabLst>
            </a:pPr>
            <a:r>
              <a:rPr lang="en-US" sz="1000" b="1" dirty="0">
                <a:solidFill>
                  <a:srgbClr val="3C3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$13.99</a:t>
            </a:r>
          </a:p>
          <a:p>
            <a:pPr algn="r" defTabSz="457200">
              <a:lnSpc>
                <a:spcPct val="120000"/>
              </a:lnSpc>
              <a:tabLst>
                <a:tab pos="114300" algn="l"/>
                <a:tab pos="4289425" algn="r"/>
              </a:tabLst>
            </a:pPr>
            <a:r>
              <a:rPr lang="en-US" sz="1000" b="1" dirty="0">
                <a:solidFill>
                  <a:srgbClr val="3C3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$3.15</a:t>
            </a:r>
          </a:p>
          <a:p>
            <a:pPr algn="r" defTabSz="457200">
              <a:lnSpc>
                <a:spcPct val="120000"/>
              </a:lnSpc>
              <a:tabLst>
                <a:tab pos="114300" algn="l"/>
                <a:tab pos="4289425" algn="r"/>
              </a:tabLst>
            </a:pPr>
            <a:r>
              <a:rPr lang="en-US" sz="1000" b="1" dirty="0">
                <a:solidFill>
                  <a:srgbClr val="3C3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$7.09</a:t>
            </a:r>
          </a:p>
          <a:p>
            <a:pPr algn="r" defTabSz="457200">
              <a:lnSpc>
                <a:spcPct val="120000"/>
              </a:lnSpc>
              <a:tabLst>
                <a:tab pos="114300" algn="l"/>
                <a:tab pos="4289425" algn="r"/>
              </a:tabLst>
            </a:pPr>
            <a:r>
              <a:rPr lang="en-US" sz="1000" b="1" dirty="0">
                <a:solidFill>
                  <a:srgbClr val="3C3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$7.09</a:t>
            </a:r>
          </a:p>
          <a:p>
            <a:pPr algn="r" defTabSz="457200">
              <a:lnSpc>
                <a:spcPct val="120000"/>
              </a:lnSpc>
              <a:tabLst>
                <a:tab pos="114300" algn="l"/>
                <a:tab pos="4289425" algn="r"/>
              </a:tabLst>
            </a:pPr>
            <a:r>
              <a:rPr lang="en-US" sz="1000" b="1" dirty="0">
                <a:solidFill>
                  <a:srgbClr val="3C3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$7.09</a:t>
            </a:r>
          </a:p>
          <a:p>
            <a:pPr algn="r" defTabSz="457200">
              <a:lnSpc>
                <a:spcPct val="120000"/>
              </a:lnSpc>
              <a:tabLst>
                <a:tab pos="114300" algn="l"/>
                <a:tab pos="4289425" algn="r"/>
              </a:tabLst>
            </a:pPr>
            <a:r>
              <a:rPr lang="en-US" sz="1000" b="1" dirty="0">
                <a:solidFill>
                  <a:srgbClr val="3C3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$7.09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F3A9912-B084-600C-D065-23FAA1821A04}"/>
              </a:ext>
            </a:extLst>
          </p:cNvPr>
          <p:cNvSpPr txBox="1"/>
          <p:nvPr/>
        </p:nvSpPr>
        <p:spPr>
          <a:xfrm>
            <a:off x="5930680" y="7108072"/>
            <a:ext cx="637476" cy="13667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200">
              <a:lnSpc>
                <a:spcPct val="120000"/>
              </a:lnSpc>
              <a:tabLst>
                <a:tab pos="114300" algn="l"/>
                <a:tab pos="4289425" algn="r"/>
              </a:tabLst>
            </a:pPr>
            <a:r>
              <a:rPr lang="en-US" sz="1000" b="1" dirty="0">
                <a:solidFill>
                  <a:srgbClr val="3C3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$5.99</a:t>
            </a:r>
          </a:p>
          <a:p>
            <a:pPr algn="r" defTabSz="457200">
              <a:lnSpc>
                <a:spcPct val="120000"/>
              </a:lnSpc>
              <a:tabLst>
                <a:tab pos="114300" algn="l"/>
                <a:tab pos="4289425" algn="r"/>
              </a:tabLst>
            </a:pPr>
            <a:r>
              <a:rPr lang="en-US" sz="1000" b="1" dirty="0">
                <a:solidFill>
                  <a:srgbClr val="3C3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$7.99</a:t>
            </a:r>
          </a:p>
          <a:p>
            <a:pPr algn="r" defTabSz="457200">
              <a:lnSpc>
                <a:spcPct val="120000"/>
              </a:lnSpc>
              <a:tabLst>
                <a:tab pos="114300" algn="l"/>
                <a:tab pos="4289425" algn="r"/>
              </a:tabLst>
            </a:pPr>
            <a:r>
              <a:rPr lang="en-US" sz="1000" b="1" dirty="0">
                <a:solidFill>
                  <a:srgbClr val="3C3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$3.15</a:t>
            </a:r>
          </a:p>
          <a:p>
            <a:pPr algn="r" defTabSz="457200">
              <a:lnSpc>
                <a:spcPct val="120000"/>
              </a:lnSpc>
              <a:tabLst>
                <a:tab pos="114300" algn="l"/>
                <a:tab pos="4289425" algn="r"/>
              </a:tabLst>
            </a:pPr>
            <a:r>
              <a:rPr lang="en-US" sz="1000" b="1" dirty="0">
                <a:solidFill>
                  <a:srgbClr val="3C3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$7.09</a:t>
            </a:r>
          </a:p>
          <a:p>
            <a:pPr algn="r" defTabSz="457200">
              <a:lnSpc>
                <a:spcPct val="120000"/>
              </a:lnSpc>
              <a:tabLst>
                <a:tab pos="114300" algn="l"/>
                <a:tab pos="4289425" algn="r"/>
              </a:tabLst>
            </a:pPr>
            <a:r>
              <a:rPr lang="en-US" sz="1000" b="1" dirty="0">
                <a:solidFill>
                  <a:srgbClr val="3C3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$7.09</a:t>
            </a:r>
          </a:p>
          <a:p>
            <a:pPr algn="r" defTabSz="457200">
              <a:lnSpc>
                <a:spcPct val="120000"/>
              </a:lnSpc>
              <a:tabLst>
                <a:tab pos="114300" algn="l"/>
                <a:tab pos="4289425" algn="r"/>
              </a:tabLst>
            </a:pPr>
            <a:r>
              <a:rPr lang="en-US" sz="1000" b="1" dirty="0">
                <a:solidFill>
                  <a:srgbClr val="3C3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$7.09</a:t>
            </a:r>
          </a:p>
          <a:p>
            <a:pPr algn="r" defTabSz="457200">
              <a:lnSpc>
                <a:spcPct val="120000"/>
              </a:lnSpc>
              <a:tabLst>
                <a:tab pos="114300" algn="l"/>
                <a:tab pos="4289425" algn="r"/>
              </a:tabLst>
            </a:pPr>
            <a:r>
              <a:rPr lang="en-US" sz="1000" b="1" dirty="0">
                <a:solidFill>
                  <a:srgbClr val="3C3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$7.09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9E7950DE-7408-FCD0-FF74-9D1228AD4DCD}"/>
              </a:ext>
            </a:extLst>
          </p:cNvPr>
          <p:cNvSpPr/>
          <p:nvPr/>
        </p:nvSpPr>
        <p:spPr>
          <a:xfrm>
            <a:off x="7928414" y="4756868"/>
            <a:ext cx="1095737" cy="1483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71277" y="3816537"/>
            <a:ext cx="5352195" cy="15518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>
              <a:lnSpc>
                <a:spcPct val="120000"/>
              </a:lnSpc>
              <a:tabLst>
                <a:tab pos="114300" algn="l"/>
                <a:tab pos="4289425" algn="r"/>
              </a:tabLst>
            </a:pPr>
            <a:r>
              <a:rPr lang="en-US" sz="1000" b="1" dirty="0">
                <a:solidFill>
                  <a:srgbClr val="3C3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Good Morning: </a:t>
            </a:r>
            <a:r>
              <a:rPr lang="en-US" sz="1000" dirty="0">
                <a:solidFill>
                  <a:srgbClr val="3C3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egg benedict on English muffin</a:t>
            </a:r>
          </a:p>
          <a:p>
            <a:pPr defTabSz="457200">
              <a:lnSpc>
                <a:spcPct val="120000"/>
              </a:lnSpc>
              <a:tabLst>
                <a:tab pos="114300" algn="l"/>
                <a:tab pos="4289425" algn="r"/>
              </a:tabLst>
            </a:pPr>
            <a:r>
              <a:rPr lang="en-US" sz="1000" b="1" dirty="0">
                <a:solidFill>
                  <a:srgbClr val="3C3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Grill &amp; Co: </a:t>
            </a:r>
            <a:r>
              <a:rPr lang="en-US" sz="1000" dirty="0">
                <a:solidFill>
                  <a:srgbClr val="3C3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seafood pasta served with mussels, shrimp, salmon and garlic bread </a:t>
            </a:r>
          </a:p>
          <a:p>
            <a:pPr defTabSz="457200">
              <a:lnSpc>
                <a:spcPct val="120000"/>
              </a:lnSpc>
              <a:tabLst>
                <a:tab pos="114300" algn="l"/>
                <a:tab pos="4289425" algn="r"/>
              </a:tabLst>
            </a:pPr>
            <a:r>
              <a:rPr lang="en-US" sz="1000" b="1" dirty="0">
                <a:solidFill>
                  <a:srgbClr val="3C3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Italian Kitchen: </a:t>
            </a:r>
            <a:r>
              <a:rPr lang="en-US" sz="1000" dirty="0">
                <a:solidFill>
                  <a:srgbClr val="3C3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plain pizza, Philly cheesesteak pizza</a:t>
            </a:r>
          </a:p>
          <a:p>
            <a:pPr defTabSz="457200">
              <a:lnSpc>
                <a:spcPct val="120000"/>
              </a:lnSpc>
              <a:tabLst>
                <a:tab pos="114300" algn="l"/>
                <a:tab pos="4289425" algn="r"/>
              </a:tabLst>
            </a:pPr>
            <a:r>
              <a:rPr lang="en-US" sz="1000" b="1" dirty="0">
                <a:solidFill>
                  <a:srgbClr val="3C3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Market St. Deli:</a:t>
            </a:r>
            <a:r>
              <a:rPr lang="en-US" sz="1000" dirty="0">
                <a:solidFill>
                  <a:srgbClr val="3C3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turkey </a:t>
            </a:r>
            <a:r>
              <a:rPr lang="en-US" sz="1000" dirty="0" err="1">
                <a:solidFill>
                  <a:srgbClr val="3C3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blt</a:t>
            </a:r>
            <a:r>
              <a:rPr lang="en-US" sz="1000" dirty="0">
                <a:solidFill>
                  <a:srgbClr val="3C3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with pepperjack cheese on a brioche bun</a:t>
            </a:r>
          </a:p>
          <a:p>
            <a:pPr defTabSz="457200">
              <a:lnSpc>
                <a:spcPct val="120000"/>
              </a:lnSpc>
              <a:tabLst>
                <a:tab pos="114300" algn="l"/>
                <a:tab pos="4289425" algn="r"/>
              </a:tabLst>
            </a:pPr>
            <a:r>
              <a:rPr lang="en-US" sz="1000" b="1" dirty="0">
                <a:solidFill>
                  <a:srgbClr val="3C3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Market St. Deli: </a:t>
            </a:r>
            <a:r>
              <a:rPr lang="en-US" sz="1000" dirty="0">
                <a:solidFill>
                  <a:srgbClr val="3C3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caprese ciabatta with tomato, fresh mozzarella, pesto and arugula</a:t>
            </a:r>
          </a:p>
          <a:p>
            <a:pPr defTabSz="457200">
              <a:lnSpc>
                <a:spcPct val="120000"/>
              </a:lnSpc>
              <a:tabLst>
                <a:tab pos="114300" algn="l"/>
                <a:tab pos="4289425" algn="r"/>
              </a:tabLst>
            </a:pPr>
            <a:r>
              <a:rPr lang="en-US" sz="1000" b="1" dirty="0">
                <a:solidFill>
                  <a:srgbClr val="3C3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Simply Salads: </a:t>
            </a:r>
            <a:r>
              <a:rPr lang="en-US" sz="1000" dirty="0">
                <a:solidFill>
                  <a:srgbClr val="3C3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grilled salmon Caesar salad with parmesan cheese, tomato and croutons</a:t>
            </a:r>
          </a:p>
          <a:p>
            <a:pPr defTabSz="457200">
              <a:lnSpc>
                <a:spcPct val="120000"/>
              </a:lnSpc>
              <a:tabLst>
                <a:tab pos="114300" algn="l"/>
                <a:tab pos="4289425" algn="r"/>
              </a:tabLst>
            </a:pPr>
            <a:r>
              <a:rPr lang="en-US" sz="1000" b="1" dirty="0">
                <a:solidFill>
                  <a:srgbClr val="3C3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Simply Salads: </a:t>
            </a:r>
            <a:r>
              <a:rPr lang="en-US" sz="1000" dirty="0">
                <a:solidFill>
                  <a:srgbClr val="3C3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garden salad with boiled egg, cucumber, tomato and carrot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982DD87-5867-73C4-4475-CC78FF214D07}"/>
              </a:ext>
            </a:extLst>
          </p:cNvPr>
          <p:cNvSpPr txBox="1"/>
          <p:nvPr/>
        </p:nvSpPr>
        <p:spPr>
          <a:xfrm>
            <a:off x="5949197" y="3852166"/>
            <a:ext cx="584882" cy="13667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200">
              <a:lnSpc>
                <a:spcPct val="120000"/>
              </a:lnSpc>
              <a:tabLst>
                <a:tab pos="114300" algn="l"/>
                <a:tab pos="4289425" algn="r"/>
              </a:tabLst>
            </a:pPr>
            <a:r>
              <a:rPr lang="en-US" sz="1000" b="1" dirty="0">
                <a:solidFill>
                  <a:srgbClr val="3C3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$5.99</a:t>
            </a:r>
          </a:p>
          <a:p>
            <a:pPr algn="r" defTabSz="457200">
              <a:lnSpc>
                <a:spcPct val="120000"/>
              </a:lnSpc>
              <a:tabLst>
                <a:tab pos="114300" algn="l"/>
                <a:tab pos="4289425" algn="r"/>
              </a:tabLst>
            </a:pPr>
            <a:r>
              <a:rPr lang="en-US" sz="1000" b="1" dirty="0">
                <a:solidFill>
                  <a:srgbClr val="3C3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$16.99</a:t>
            </a:r>
          </a:p>
          <a:p>
            <a:pPr algn="r" defTabSz="457200">
              <a:lnSpc>
                <a:spcPct val="120000"/>
              </a:lnSpc>
              <a:tabLst>
                <a:tab pos="114300" algn="l"/>
                <a:tab pos="4289425" algn="r"/>
              </a:tabLst>
            </a:pPr>
            <a:r>
              <a:rPr lang="en-US" sz="1000" b="1" dirty="0">
                <a:solidFill>
                  <a:srgbClr val="3C3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$3.15</a:t>
            </a:r>
          </a:p>
          <a:p>
            <a:pPr algn="r" defTabSz="457200">
              <a:lnSpc>
                <a:spcPct val="120000"/>
              </a:lnSpc>
              <a:tabLst>
                <a:tab pos="114300" algn="l"/>
                <a:tab pos="4289425" algn="r"/>
              </a:tabLst>
            </a:pPr>
            <a:r>
              <a:rPr lang="en-US" sz="1000" b="1" dirty="0">
                <a:solidFill>
                  <a:srgbClr val="3C3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$7.09</a:t>
            </a:r>
          </a:p>
          <a:p>
            <a:pPr algn="r" defTabSz="457200">
              <a:lnSpc>
                <a:spcPct val="120000"/>
              </a:lnSpc>
              <a:tabLst>
                <a:tab pos="114300" algn="l"/>
                <a:tab pos="4289425" algn="r"/>
              </a:tabLst>
            </a:pPr>
            <a:r>
              <a:rPr lang="en-US" sz="1000" b="1" dirty="0">
                <a:solidFill>
                  <a:srgbClr val="3C3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$7.09</a:t>
            </a:r>
          </a:p>
          <a:p>
            <a:pPr algn="r" defTabSz="457200">
              <a:lnSpc>
                <a:spcPct val="120000"/>
              </a:lnSpc>
              <a:tabLst>
                <a:tab pos="114300" algn="l"/>
                <a:tab pos="4289425" algn="r"/>
              </a:tabLst>
            </a:pPr>
            <a:r>
              <a:rPr lang="en-US" sz="1000" b="1" dirty="0">
                <a:solidFill>
                  <a:srgbClr val="3C3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$7.09</a:t>
            </a:r>
          </a:p>
          <a:p>
            <a:pPr algn="r" defTabSz="457200">
              <a:lnSpc>
                <a:spcPct val="120000"/>
              </a:lnSpc>
              <a:tabLst>
                <a:tab pos="114300" algn="l"/>
                <a:tab pos="4289425" algn="r"/>
              </a:tabLst>
            </a:pPr>
            <a:r>
              <a:rPr lang="en-US" sz="1000" b="1" dirty="0">
                <a:solidFill>
                  <a:srgbClr val="3C3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$7.09</a:t>
            </a:r>
          </a:p>
        </p:txBody>
      </p:sp>
      <p:cxnSp>
        <p:nvCxnSpPr>
          <p:cNvPr id="16" name="Straight Connector 15"/>
          <p:cNvCxnSpPr>
            <a:cxnSpLocks/>
          </p:cNvCxnSpPr>
          <p:nvPr/>
        </p:nvCxnSpPr>
        <p:spPr>
          <a:xfrm>
            <a:off x="487527" y="5394801"/>
            <a:ext cx="5872097" cy="0"/>
          </a:xfrm>
          <a:prstGeom prst="line">
            <a:avLst/>
          </a:prstGeom>
          <a:noFill/>
          <a:ln w="12700" cap="flat" cmpd="sng" algn="ctr">
            <a:solidFill>
              <a:sysClr val="window" lastClr="FFFFFF">
                <a:lumMod val="85000"/>
              </a:sysClr>
            </a:solidFill>
            <a:prstDash val="solid"/>
          </a:ln>
          <a:effectLst/>
        </p:spPr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88F36B93-E9C8-02C1-5447-144E6BDFDBB9}"/>
              </a:ext>
            </a:extLst>
          </p:cNvPr>
          <p:cNvSpPr txBox="1"/>
          <p:nvPr/>
        </p:nvSpPr>
        <p:spPr>
          <a:xfrm>
            <a:off x="5953546" y="5564915"/>
            <a:ext cx="598544" cy="13667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200">
              <a:lnSpc>
                <a:spcPct val="120000"/>
              </a:lnSpc>
              <a:tabLst>
                <a:tab pos="114300" algn="l"/>
                <a:tab pos="4289425" algn="r"/>
              </a:tabLst>
            </a:pPr>
            <a:r>
              <a:rPr lang="en-US" sz="1000" b="1" dirty="0">
                <a:solidFill>
                  <a:srgbClr val="3C3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$5.99</a:t>
            </a:r>
          </a:p>
          <a:p>
            <a:pPr algn="r" defTabSz="457200">
              <a:lnSpc>
                <a:spcPct val="120000"/>
              </a:lnSpc>
              <a:tabLst>
                <a:tab pos="114300" algn="l"/>
                <a:tab pos="4289425" algn="r"/>
              </a:tabLst>
            </a:pPr>
            <a:r>
              <a:rPr lang="en-US" sz="1000" b="1" dirty="0">
                <a:solidFill>
                  <a:srgbClr val="3C3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$13.99</a:t>
            </a:r>
          </a:p>
          <a:p>
            <a:pPr algn="r" defTabSz="457200">
              <a:lnSpc>
                <a:spcPct val="120000"/>
              </a:lnSpc>
              <a:tabLst>
                <a:tab pos="114300" algn="l"/>
                <a:tab pos="4289425" algn="r"/>
              </a:tabLst>
            </a:pPr>
            <a:r>
              <a:rPr lang="en-US" sz="1000" b="1" dirty="0">
                <a:solidFill>
                  <a:srgbClr val="3C3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$3.15</a:t>
            </a:r>
          </a:p>
          <a:p>
            <a:pPr algn="r" defTabSz="457200">
              <a:lnSpc>
                <a:spcPct val="120000"/>
              </a:lnSpc>
              <a:tabLst>
                <a:tab pos="114300" algn="l"/>
                <a:tab pos="4289425" algn="r"/>
              </a:tabLst>
            </a:pPr>
            <a:r>
              <a:rPr lang="en-US" sz="1000" b="1" dirty="0">
                <a:solidFill>
                  <a:srgbClr val="3C3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$7.09</a:t>
            </a:r>
          </a:p>
          <a:p>
            <a:pPr algn="r" defTabSz="457200">
              <a:lnSpc>
                <a:spcPct val="120000"/>
              </a:lnSpc>
              <a:tabLst>
                <a:tab pos="114300" algn="l"/>
                <a:tab pos="4289425" algn="r"/>
              </a:tabLst>
            </a:pPr>
            <a:r>
              <a:rPr lang="en-US" sz="1000" b="1" dirty="0">
                <a:solidFill>
                  <a:srgbClr val="3C3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$7.09</a:t>
            </a:r>
          </a:p>
          <a:p>
            <a:pPr algn="r" defTabSz="457200">
              <a:lnSpc>
                <a:spcPct val="120000"/>
              </a:lnSpc>
              <a:tabLst>
                <a:tab pos="114300" algn="l"/>
                <a:tab pos="4289425" algn="r"/>
              </a:tabLst>
            </a:pPr>
            <a:r>
              <a:rPr lang="en-US" sz="1000" b="1" dirty="0">
                <a:solidFill>
                  <a:srgbClr val="3C3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$7.09</a:t>
            </a:r>
          </a:p>
          <a:p>
            <a:pPr algn="r" defTabSz="457200">
              <a:lnSpc>
                <a:spcPct val="120000"/>
              </a:lnSpc>
              <a:tabLst>
                <a:tab pos="114300" algn="l"/>
                <a:tab pos="4289425" algn="r"/>
              </a:tabLst>
            </a:pPr>
            <a:r>
              <a:rPr lang="en-US" sz="1000" b="1" dirty="0">
                <a:solidFill>
                  <a:srgbClr val="3C3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$7.09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034CA732-E57D-B877-BCEC-8E682DFC1C3C}"/>
              </a:ext>
            </a:extLst>
          </p:cNvPr>
          <p:cNvSpPr/>
          <p:nvPr/>
        </p:nvSpPr>
        <p:spPr>
          <a:xfrm>
            <a:off x="1328301" y="7699131"/>
            <a:ext cx="612791" cy="65587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9BAD371-D32C-3D69-36E6-4A732BDBD17D}"/>
              </a:ext>
            </a:extLst>
          </p:cNvPr>
          <p:cNvSpPr txBox="1"/>
          <p:nvPr/>
        </p:nvSpPr>
        <p:spPr>
          <a:xfrm>
            <a:off x="745514" y="6951479"/>
            <a:ext cx="5372706" cy="15518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457200">
              <a:lnSpc>
                <a:spcPct val="120000"/>
              </a:lnSpc>
              <a:tabLst>
                <a:tab pos="114300" algn="l"/>
                <a:tab pos="4289425" algn="r"/>
              </a:tabLst>
            </a:pPr>
            <a:r>
              <a:rPr lang="en-US" sz="1000" b="1" dirty="0">
                <a:solidFill>
                  <a:srgbClr val="3C3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Good Morning: </a:t>
            </a:r>
            <a:r>
              <a:rPr lang="en-US" sz="1000" dirty="0">
                <a:solidFill>
                  <a:srgbClr val="3C3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cinnamon apple topped waffles </a:t>
            </a:r>
          </a:p>
          <a:p>
            <a:pPr defTabSz="457200">
              <a:lnSpc>
                <a:spcPct val="120000"/>
              </a:lnSpc>
              <a:tabLst>
                <a:tab pos="114300" algn="l"/>
                <a:tab pos="4289425" algn="r"/>
              </a:tabLst>
            </a:pPr>
            <a:r>
              <a:rPr lang="en-US" sz="1000" b="1" dirty="0">
                <a:solidFill>
                  <a:srgbClr val="3C3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Grill &amp; Co: </a:t>
            </a:r>
            <a:r>
              <a:rPr lang="en-US" sz="1000" dirty="0">
                <a:solidFill>
                  <a:srgbClr val="3C3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buffalo </a:t>
            </a:r>
            <a:r>
              <a:rPr lang="en-US" sz="1000">
                <a:solidFill>
                  <a:srgbClr val="3C3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chicken wings, </a:t>
            </a:r>
            <a:r>
              <a:rPr lang="en-US" sz="1000" dirty="0">
                <a:solidFill>
                  <a:srgbClr val="3C3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teriyaki chicken wings </a:t>
            </a:r>
          </a:p>
          <a:p>
            <a:pPr defTabSz="457200">
              <a:lnSpc>
                <a:spcPct val="120000"/>
              </a:lnSpc>
              <a:tabLst>
                <a:tab pos="114300" algn="l"/>
                <a:tab pos="4289425" algn="r"/>
              </a:tabLst>
            </a:pPr>
            <a:r>
              <a:rPr lang="en-US" sz="1000" b="1" dirty="0">
                <a:solidFill>
                  <a:srgbClr val="3C3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Italian Kitchen: </a:t>
            </a:r>
            <a:r>
              <a:rPr lang="en-US" sz="1000" dirty="0">
                <a:solidFill>
                  <a:srgbClr val="3C3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plain pizza, spicy jalapeno and cheddar pizza  </a:t>
            </a:r>
          </a:p>
          <a:p>
            <a:pPr defTabSz="457200">
              <a:lnSpc>
                <a:spcPct val="120000"/>
              </a:lnSpc>
              <a:tabLst>
                <a:tab pos="114300" algn="l"/>
                <a:tab pos="4289425" algn="r"/>
              </a:tabLst>
            </a:pPr>
            <a:r>
              <a:rPr lang="en-US" sz="1000" b="1" dirty="0">
                <a:solidFill>
                  <a:srgbClr val="3C3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Market St. Deli:</a:t>
            </a:r>
            <a:r>
              <a:rPr lang="en-US" sz="1000" dirty="0">
                <a:solidFill>
                  <a:srgbClr val="3C3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turkey </a:t>
            </a:r>
            <a:r>
              <a:rPr lang="en-US" sz="1000" dirty="0" err="1">
                <a:solidFill>
                  <a:srgbClr val="3C3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blt</a:t>
            </a:r>
            <a:r>
              <a:rPr lang="en-US" sz="1000" dirty="0">
                <a:solidFill>
                  <a:srgbClr val="3C3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with pepperjack cheese on a brioche bun</a:t>
            </a:r>
          </a:p>
          <a:p>
            <a:pPr defTabSz="457200">
              <a:lnSpc>
                <a:spcPct val="120000"/>
              </a:lnSpc>
              <a:tabLst>
                <a:tab pos="114300" algn="l"/>
                <a:tab pos="4289425" algn="r"/>
              </a:tabLst>
            </a:pPr>
            <a:r>
              <a:rPr lang="en-US" sz="1000" b="1" dirty="0">
                <a:solidFill>
                  <a:srgbClr val="3C3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Market St. Deli: </a:t>
            </a:r>
            <a:r>
              <a:rPr lang="en-US" sz="1000" dirty="0">
                <a:solidFill>
                  <a:srgbClr val="3C3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caprese ciabatta with tomato, fresh mozzarella, pesto and arugula</a:t>
            </a:r>
          </a:p>
          <a:p>
            <a:pPr defTabSz="457200">
              <a:lnSpc>
                <a:spcPct val="120000"/>
              </a:lnSpc>
              <a:tabLst>
                <a:tab pos="114300" algn="l"/>
                <a:tab pos="4289425" algn="r"/>
              </a:tabLst>
            </a:pPr>
            <a:r>
              <a:rPr lang="en-US" sz="1000" b="1" dirty="0">
                <a:solidFill>
                  <a:srgbClr val="3C3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Simply Salads: </a:t>
            </a:r>
            <a:r>
              <a:rPr lang="en-US" sz="1000" dirty="0">
                <a:solidFill>
                  <a:srgbClr val="3C3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grilled salmon Caesar salad with parmesan cheese, tomato and croutons</a:t>
            </a:r>
          </a:p>
          <a:p>
            <a:pPr defTabSz="457200">
              <a:lnSpc>
                <a:spcPct val="120000"/>
              </a:lnSpc>
              <a:tabLst>
                <a:tab pos="114300" algn="l"/>
                <a:tab pos="4289425" algn="r"/>
              </a:tabLst>
            </a:pPr>
            <a:r>
              <a:rPr lang="en-US" sz="1000" b="1" dirty="0">
                <a:solidFill>
                  <a:srgbClr val="3C3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Simply Salads: </a:t>
            </a:r>
            <a:r>
              <a:rPr lang="en-US" sz="1000" dirty="0">
                <a:solidFill>
                  <a:srgbClr val="3C3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garden salad with boiled egg, cucumber, tomato and carrot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7CF459D5-B18F-6F9B-DC7B-0AFE4269CE47}"/>
              </a:ext>
            </a:extLst>
          </p:cNvPr>
          <p:cNvSpPr/>
          <p:nvPr/>
        </p:nvSpPr>
        <p:spPr>
          <a:xfrm>
            <a:off x="1445806" y="8508528"/>
            <a:ext cx="4088468" cy="60800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44F803A-45FF-07B5-2B9D-3F58BF934F3D}"/>
              </a:ext>
            </a:extLst>
          </p:cNvPr>
          <p:cNvSpPr txBox="1"/>
          <p:nvPr/>
        </p:nvSpPr>
        <p:spPr>
          <a:xfrm>
            <a:off x="1328301" y="8502532"/>
            <a:ext cx="411240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/>
              <a:t>Soup Bowl:</a:t>
            </a:r>
          </a:p>
          <a:p>
            <a:pPr algn="ctr"/>
            <a:r>
              <a:rPr lang="en-US" sz="1100" dirty="0"/>
              <a:t>chicken noodle</a:t>
            </a:r>
          </a:p>
          <a:p>
            <a:pPr algn="ctr"/>
            <a:r>
              <a:rPr lang="en-US" sz="1100" dirty="0"/>
              <a:t>beef chili </a:t>
            </a:r>
          </a:p>
          <a:p>
            <a:pPr algn="ctr"/>
            <a:r>
              <a:rPr lang="en-US" sz="1100" dirty="0"/>
              <a:t> 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87407" y="5340147"/>
            <a:ext cx="5448928" cy="15518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>
              <a:lnSpc>
                <a:spcPct val="120000"/>
              </a:lnSpc>
              <a:tabLst>
                <a:tab pos="114300" algn="l"/>
                <a:tab pos="4289425" algn="r"/>
              </a:tabLst>
            </a:pPr>
            <a:r>
              <a:rPr lang="en-US" sz="1000" b="1" dirty="0">
                <a:solidFill>
                  <a:srgbClr val="3C3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Good Morning: </a:t>
            </a:r>
            <a:r>
              <a:rPr lang="en-US" sz="1000" dirty="0">
                <a:solidFill>
                  <a:srgbClr val="3C3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lemon ricotta pancakes</a:t>
            </a:r>
          </a:p>
          <a:p>
            <a:pPr defTabSz="457200">
              <a:lnSpc>
                <a:spcPct val="120000"/>
              </a:lnSpc>
              <a:tabLst>
                <a:tab pos="114300" algn="l"/>
                <a:tab pos="4289425" algn="r"/>
              </a:tabLst>
            </a:pPr>
            <a:r>
              <a:rPr lang="en-US" sz="1000" b="1" dirty="0">
                <a:solidFill>
                  <a:srgbClr val="3C3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Grill &amp; Co: </a:t>
            </a:r>
            <a:r>
              <a:rPr lang="en-US" sz="1000" dirty="0">
                <a:solidFill>
                  <a:srgbClr val="3C3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chicken </a:t>
            </a:r>
            <a:r>
              <a:rPr lang="en-US" sz="1000" dirty="0" err="1">
                <a:solidFill>
                  <a:srgbClr val="3C3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francese</a:t>
            </a:r>
            <a:r>
              <a:rPr lang="en-US" sz="1000" dirty="0">
                <a:solidFill>
                  <a:srgbClr val="3C3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served with mashed potatoes and glazed carrots</a:t>
            </a:r>
          </a:p>
          <a:p>
            <a:pPr defTabSz="457200">
              <a:lnSpc>
                <a:spcPct val="120000"/>
              </a:lnSpc>
              <a:tabLst>
                <a:tab pos="114300" algn="l"/>
                <a:tab pos="4289425" algn="r"/>
              </a:tabLst>
            </a:pPr>
            <a:r>
              <a:rPr lang="en-US" sz="1000" b="1" dirty="0">
                <a:solidFill>
                  <a:srgbClr val="3C3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Italian Kitchen: </a:t>
            </a:r>
            <a:r>
              <a:rPr lang="en-US" sz="1000" dirty="0">
                <a:solidFill>
                  <a:srgbClr val="3C3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plain pizza, tomato ricotta balsamic glaze pizza</a:t>
            </a:r>
          </a:p>
          <a:p>
            <a:pPr defTabSz="457200">
              <a:lnSpc>
                <a:spcPct val="120000"/>
              </a:lnSpc>
              <a:tabLst>
                <a:tab pos="114300" algn="l"/>
                <a:tab pos="4289425" algn="r"/>
              </a:tabLst>
            </a:pPr>
            <a:r>
              <a:rPr lang="en-US" sz="1000" b="1" dirty="0">
                <a:solidFill>
                  <a:srgbClr val="3C3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Market St. Deli:</a:t>
            </a:r>
            <a:r>
              <a:rPr lang="en-US" sz="1000" dirty="0">
                <a:solidFill>
                  <a:srgbClr val="3C3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turkey </a:t>
            </a:r>
            <a:r>
              <a:rPr lang="en-US" sz="1000" dirty="0" err="1">
                <a:solidFill>
                  <a:srgbClr val="3C3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blt</a:t>
            </a:r>
            <a:r>
              <a:rPr lang="en-US" sz="1000" dirty="0">
                <a:solidFill>
                  <a:srgbClr val="3C3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with pepperjack cheese on a brioche bun</a:t>
            </a:r>
          </a:p>
          <a:p>
            <a:pPr defTabSz="457200">
              <a:lnSpc>
                <a:spcPct val="120000"/>
              </a:lnSpc>
              <a:tabLst>
                <a:tab pos="114300" algn="l"/>
                <a:tab pos="4289425" algn="r"/>
              </a:tabLst>
            </a:pPr>
            <a:r>
              <a:rPr lang="en-US" sz="1000" b="1" dirty="0">
                <a:solidFill>
                  <a:srgbClr val="3C3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Market St. Deli: </a:t>
            </a:r>
            <a:r>
              <a:rPr lang="en-US" sz="1000" dirty="0">
                <a:solidFill>
                  <a:srgbClr val="3C3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caprese ciabatta with tomato, fresh mozzarella, pesto and arugula</a:t>
            </a:r>
          </a:p>
          <a:p>
            <a:pPr defTabSz="457200">
              <a:lnSpc>
                <a:spcPct val="120000"/>
              </a:lnSpc>
              <a:tabLst>
                <a:tab pos="114300" algn="l"/>
                <a:tab pos="4289425" algn="r"/>
              </a:tabLst>
            </a:pPr>
            <a:r>
              <a:rPr lang="en-US" sz="1000" b="1" dirty="0">
                <a:solidFill>
                  <a:srgbClr val="3C3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Simply Salads: </a:t>
            </a:r>
            <a:r>
              <a:rPr lang="en-US" sz="1000" dirty="0">
                <a:solidFill>
                  <a:srgbClr val="3C3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grilled salmon Caesar salad with parmesan cheese, tomato and croutons</a:t>
            </a:r>
          </a:p>
          <a:p>
            <a:pPr defTabSz="457200">
              <a:lnSpc>
                <a:spcPct val="120000"/>
              </a:lnSpc>
              <a:tabLst>
                <a:tab pos="114300" algn="l"/>
                <a:tab pos="4289425" algn="r"/>
              </a:tabLst>
            </a:pPr>
            <a:r>
              <a:rPr lang="en-US" sz="1000" b="1" dirty="0">
                <a:solidFill>
                  <a:srgbClr val="3C3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Simply Salads: </a:t>
            </a:r>
            <a:r>
              <a:rPr lang="en-US" sz="1000" dirty="0">
                <a:solidFill>
                  <a:srgbClr val="3C3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garden salad with boiled egg, cucumber, tomato and carrot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5B58B9B-4148-D5C3-C75D-19108D882835}"/>
              </a:ext>
            </a:extLst>
          </p:cNvPr>
          <p:cNvSpPr txBox="1"/>
          <p:nvPr/>
        </p:nvSpPr>
        <p:spPr>
          <a:xfrm>
            <a:off x="8295533" y="6891130"/>
            <a:ext cx="30923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B050"/>
                </a:solidFill>
              </a:rPr>
              <a:t>Closed Fridays in the Summer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A0D21DE-EFE3-84B6-FFEA-9009D7025D8E}"/>
              </a:ext>
            </a:extLst>
          </p:cNvPr>
          <p:cNvSpPr txBox="1"/>
          <p:nvPr/>
        </p:nvSpPr>
        <p:spPr>
          <a:xfrm>
            <a:off x="-5587163" y="2011026"/>
            <a:ext cx="35732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B050"/>
                </a:solidFill>
              </a:rPr>
              <a:t>Closed For MLK Holiday!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355DADD-494C-4999-1C85-7DA48943B2C9}"/>
              </a:ext>
            </a:extLst>
          </p:cNvPr>
          <p:cNvSpPr txBox="1"/>
          <p:nvPr/>
        </p:nvSpPr>
        <p:spPr>
          <a:xfrm>
            <a:off x="7874846" y="5823999"/>
            <a:ext cx="225190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rgbClr val="00B050"/>
                </a:solidFill>
              </a:rPr>
              <a:t>Closed For 4</a:t>
            </a:r>
            <a:r>
              <a:rPr lang="en-US" b="1" baseline="30000" dirty="0">
                <a:solidFill>
                  <a:srgbClr val="00B050"/>
                </a:solidFill>
              </a:rPr>
              <a:t>th</a:t>
            </a:r>
            <a:r>
              <a:rPr lang="en-US" b="1" dirty="0">
                <a:solidFill>
                  <a:srgbClr val="00B050"/>
                </a:solidFill>
              </a:rPr>
              <a:t> of July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68B979A-2E03-89AE-FFEF-1C08C813C3E6}"/>
              </a:ext>
            </a:extLst>
          </p:cNvPr>
          <p:cNvSpPr txBox="1"/>
          <p:nvPr/>
        </p:nvSpPr>
        <p:spPr>
          <a:xfrm>
            <a:off x="-2230909" y="4334089"/>
            <a:ext cx="1812400" cy="3926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457200">
              <a:lnSpc>
                <a:spcPct val="120000"/>
              </a:lnSpc>
              <a:tabLst>
                <a:tab pos="114300" algn="l"/>
                <a:tab pos="4289425" algn="r"/>
              </a:tabLst>
            </a:pPr>
            <a:r>
              <a:rPr lang="en-US" sz="1800" b="1" dirty="0">
                <a:solidFill>
                  <a:srgbClr val="3C3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Grill &amp; Co: </a:t>
            </a:r>
            <a:endParaRPr lang="en-US" sz="1800" dirty="0">
              <a:solidFill>
                <a:srgbClr val="3C3C3B"/>
              </a:solidFill>
              <a:latin typeface="Century Gothic" panose="020B0502020202020204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72DC700-C587-49B4-CD31-DED69E5FF602}"/>
              </a:ext>
            </a:extLst>
          </p:cNvPr>
          <p:cNvSpPr txBox="1"/>
          <p:nvPr/>
        </p:nvSpPr>
        <p:spPr>
          <a:xfrm>
            <a:off x="2390986" y="1164757"/>
            <a:ext cx="31432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Closed for Labor Day Holiday</a:t>
            </a:r>
          </a:p>
        </p:txBody>
      </p:sp>
    </p:spTree>
    <p:extLst>
      <p:ext uri="{BB962C8B-B14F-4D97-AF65-F5344CB8AC3E}">
        <p14:creationId xmlns:p14="http://schemas.microsoft.com/office/powerpoint/2010/main" val="32339938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CBCD49BE94C2E43A0C27F17112640AD" ma:contentTypeVersion="9" ma:contentTypeDescription="Create a new document." ma:contentTypeScope="" ma:versionID="daab0f393ed388942571f7ffb3b1e855">
  <xsd:schema xmlns:xsd="http://www.w3.org/2001/XMLSchema" xmlns:xs="http://www.w3.org/2001/XMLSchema" xmlns:p="http://schemas.microsoft.com/office/2006/metadata/properties" xmlns:ns3="9db9922a-4080-4b76-983d-e0e9e168262e" xmlns:ns4="9517549d-c0a8-45a3-a183-b1901700da4f" targetNamespace="http://schemas.microsoft.com/office/2006/metadata/properties" ma:root="true" ma:fieldsID="9eb38419c8c8f9cfbeb9e43e2dea0aea" ns3:_="" ns4:_="">
    <xsd:import namespace="9db9922a-4080-4b76-983d-e0e9e168262e"/>
    <xsd:import namespace="9517549d-c0a8-45a3-a183-b1901700da4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b9922a-4080-4b76-983d-e0e9e168262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17549d-c0a8-45a3-a183-b1901700da4f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9D12B33-2F01-499F-899D-13998ACF60D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db9922a-4080-4b76-983d-e0e9e168262e"/>
    <ds:schemaRef ds:uri="9517549d-c0a8-45a3-a183-b1901700da4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76039FA-1210-4133-A1AE-6E3FC77C9E8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0A1C947-CE90-4EA4-98CD-4A3070105601}">
  <ds:schemaRefs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purl.org/dc/elements/1.1/"/>
    <ds:schemaRef ds:uri="9db9922a-4080-4b76-983d-e0e9e168262e"/>
    <ds:schemaRef ds:uri="http://schemas.microsoft.com/office/2006/metadata/properties"/>
    <ds:schemaRef ds:uri="http://schemas.microsoft.com/office/2006/documentManagement/types"/>
    <ds:schemaRef ds:uri="9517549d-c0a8-45a3-a183-b1901700da4f"/>
    <ds:schemaRef ds:uri="http://www.w3.org/XML/1998/namespace"/>
    <ds:schemaRef ds:uri="http://purl.org/dc/dcmitype/"/>
  </ds:schemaRefs>
</ds:datastoreItem>
</file>

<file path=docMetadata/LabelInfo.xml><?xml version="1.0" encoding="utf-8"?>
<clbl:labelList xmlns:clbl="http://schemas.microsoft.com/office/2020/mipLabelMetadata">
  <clbl:label id="{cd62b7dd-4b48-44bd-90e7-e143a22c8ead}" enabled="0" method="" siteId="{cd62b7dd-4b48-44bd-90e7-e143a22c8ea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48490</TotalTime>
  <Words>543</Words>
  <Application>Microsoft Office PowerPoint</Application>
  <PresentationFormat>Custom</PresentationFormat>
  <Paragraphs>90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Segoe UI</vt:lpstr>
      <vt:lpstr>Segoe UI Black</vt:lpstr>
      <vt:lpstr>Office Theme</vt:lpstr>
      <vt:lpstr>PowerPoint Presentation</vt:lpstr>
    </vt:vector>
  </TitlesOfParts>
  <Company>Compass Group, NAD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Alderman, Jyvon</dc:creator>
  <cp:lastModifiedBy>Leach, Erika</cp:lastModifiedBy>
  <cp:revision>402</cp:revision>
  <cp:lastPrinted>2024-08-26T11:31:14Z</cp:lastPrinted>
  <dcterms:created xsi:type="dcterms:W3CDTF">2017-10-19T14:27:50Z</dcterms:created>
  <dcterms:modified xsi:type="dcterms:W3CDTF">2024-08-27T15:44:08Z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0x0101005CBCD49BE94C2E43A0C27F17112640AD</vt:lpwstr>
  </property>
</Properties>
</file>